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56" r:id="rId5"/>
    <p:sldId id="257" r:id="rId6"/>
    <p:sldId id="259" r:id="rId7"/>
    <p:sldId id="268" r:id="rId8"/>
    <p:sldId id="276" r:id="rId9"/>
    <p:sldId id="277" r:id="rId10"/>
    <p:sldId id="281" r:id="rId11"/>
    <p:sldId id="275" r:id="rId12"/>
    <p:sldId id="258" r:id="rId13"/>
    <p:sldId id="262" r:id="rId14"/>
    <p:sldId id="269" r:id="rId15"/>
    <p:sldId id="272" r:id="rId16"/>
    <p:sldId id="267" r:id="rId17"/>
    <p:sldId id="266" r:id="rId18"/>
    <p:sldId id="273" r:id="rId19"/>
    <p:sldId id="279" r:id="rId20"/>
    <p:sldId id="280" r:id="rId2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9A0058-88AB-103C-C51B-969F7778D698}" name="Hafeneger, Nina" initials="HN" userId="S::NH@avh.de::c5141c37-98a9-4ea2-90c8-bf279715e10c" providerId="AD"/>
  <p188:author id="{C0068864-DEC8-ED2D-8B6C-D2F2078780E9}" name="Dunkel, Thomas" initials="DT" userId="S::Thd@avh.de::bdc455c5-caca-452c-b8fa-da201accad55" providerId="AD"/>
  <p188:author id="{4F5E8AE0-5161-028C-BE08-68F73E3B5A86}" name="Fetzer, Friederike" initials="FF" userId="S::fetzer@kreativ-konzept.com::7e9f60e3-b662-4423-bd06-4ea0910b2b6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FAFEE7-3A5D-24D4-8D92-C2D28A760734}" v="21" dt="2025-10-13T12:15:48.0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80" autoAdjust="0"/>
    <p:restoredTop sz="73677" autoAdjust="0"/>
  </p:normalViewPr>
  <p:slideViewPr>
    <p:cSldViewPr snapToGrid="0">
      <p:cViewPr varScale="1">
        <p:scale>
          <a:sx n="82" d="100"/>
          <a:sy n="82" d="100"/>
        </p:scale>
        <p:origin x="2130" y="90"/>
      </p:cViewPr>
      <p:guideLst/>
    </p:cSldViewPr>
  </p:slideViewPr>
  <p:outlineViewPr>
    <p:cViewPr>
      <p:scale>
        <a:sx n="33" d="100"/>
        <a:sy n="33" d="100"/>
      </p:scale>
      <p:origin x="0" y="-3950"/>
    </p:cViewPr>
  </p:outlineViewPr>
  <p:notesTextViewPr>
    <p:cViewPr>
      <p:scale>
        <a:sx n="80" d="100"/>
        <a:sy n="80" d="100"/>
      </p:scale>
      <p:origin x="0" y="0"/>
    </p:cViewPr>
  </p:notesTextViewPr>
  <p:sorterViewPr>
    <p:cViewPr>
      <p:scale>
        <a:sx n="100" d="100"/>
        <a:sy n="100" d="100"/>
      </p:scale>
      <p:origin x="0" y="0"/>
    </p:cViewPr>
  </p:sorter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nke, Niclas" userId="S::nim@avh.de::631c906b-8ac4-4334-8960-ee0e9ebb4761" providerId="AD" clId="Web-{C0D9CC37-376B-632A-765A-41FD4D464FA0}"/>
    <pc:docChg chg="modSld">
      <pc:chgData name="Menke, Niclas" userId="S::nim@avh.de::631c906b-8ac4-4334-8960-ee0e9ebb4761" providerId="AD" clId="Web-{C0D9CC37-376B-632A-765A-41FD4D464FA0}" dt="2025-10-08T11:35:16.143" v="0" actId="20577"/>
      <pc:docMkLst>
        <pc:docMk/>
      </pc:docMkLst>
      <pc:sldChg chg="modSp">
        <pc:chgData name="Menke, Niclas" userId="S::nim@avh.de::631c906b-8ac4-4334-8960-ee0e9ebb4761" providerId="AD" clId="Web-{C0D9CC37-376B-632A-765A-41FD4D464FA0}" dt="2025-10-08T11:35:16.143" v="0" actId="20577"/>
        <pc:sldMkLst>
          <pc:docMk/>
          <pc:sldMk cId="3165271112" sldId="272"/>
        </pc:sldMkLst>
        <pc:spChg chg="mod">
          <ac:chgData name="Menke, Niclas" userId="S::nim@avh.de::631c906b-8ac4-4334-8960-ee0e9ebb4761" providerId="AD" clId="Web-{C0D9CC37-376B-632A-765A-41FD4D464FA0}" dt="2025-10-08T11:35:16.143" v="0" actId="20577"/>
          <ac:spMkLst>
            <pc:docMk/>
            <pc:sldMk cId="3165271112" sldId="272"/>
            <ac:spMk id="10" creationId="{FBF142B2-CDEF-EA10-9F9D-A891E78BEC8D}"/>
          </ac:spMkLst>
        </pc:spChg>
      </pc:sldChg>
    </pc:docChg>
  </pc:docChgLst>
  <pc:docChgLst>
    <pc:chgData name="Menke, Niclas" userId="S::nim@avh.de::631c906b-8ac4-4334-8960-ee0e9ebb4761" providerId="AD" clId="Web-{B0FAFEE7-3A5D-24D4-8D92-C2D28A760734}"/>
    <pc:docChg chg="modSld">
      <pc:chgData name="Menke, Niclas" userId="S::nim@avh.de::631c906b-8ac4-4334-8960-ee0e9ebb4761" providerId="AD" clId="Web-{B0FAFEE7-3A5D-24D4-8D92-C2D28A760734}" dt="2025-10-13T12:15:48.001" v="19" actId="20577"/>
      <pc:docMkLst>
        <pc:docMk/>
      </pc:docMkLst>
      <pc:sldChg chg="modSp">
        <pc:chgData name="Menke, Niclas" userId="S::nim@avh.de::631c906b-8ac4-4334-8960-ee0e9ebb4761" providerId="AD" clId="Web-{B0FAFEE7-3A5D-24D4-8D92-C2D28A760734}" dt="2025-10-13T12:15:36.345" v="12" actId="20577"/>
        <pc:sldMkLst>
          <pc:docMk/>
          <pc:sldMk cId="65322000" sldId="268"/>
        </pc:sldMkLst>
        <pc:spChg chg="mod">
          <ac:chgData name="Menke, Niclas" userId="S::nim@avh.de::631c906b-8ac4-4334-8960-ee0e9ebb4761" providerId="AD" clId="Web-{B0FAFEE7-3A5D-24D4-8D92-C2D28A760734}" dt="2025-10-13T12:15:36.345" v="12" actId="20577"/>
          <ac:spMkLst>
            <pc:docMk/>
            <pc:sldMk cId="65322000" sldId="268"/>
            <ac:spMk id="3" creationId="{2774D13B-EFB5-68EE-D230-2FF8977E7F20}"/>
          </ac:spMkLst>
        </pc:spChg>
      </pc:sldChg>
      <pc:sldChg chg="modSp">
        <pc:chgData name="Menke, Niclas" userId="S::nim@avh.de::631c906b-8ac4-4334-8960-ee0e9ebb4761" providerId="AD" clId="Web-{B0FAFEE7-3A5D-24D4-8D92-C2D28A760734}" dt="2025-10-13T12:15:48.001" v="19" actId="20577"/>
        <pc:sldMkLst>
          <pc:docMk/>
          <pc:sldMk cId="2459047464" sldId="276"/>
        </pc:sldMkLst>
        <pc:spChg chg="mod">
          <ac:chgData name="Menke, Niclas" userId="S::nim@avh.de::631c906b-8ac4-4334-8960-ee0e9ebb4761" providerId="AD" clId="Web-{B0FAFEE7-3A5D-24D4-8D92-C2D28A760734}" dt="2025-10-13T12:15:48.001" v="19" actId="20577"/>
          <ac:spMkLst>
            <pc:docMk/>
            <pc:sldMk cId="2459047464" sldId="276"/>
            <ac:spMk id="3" creationId="{2774D13B-EFB5-68EE-D230-2FF8977E7F2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4E1-CD44-825C-D2836448C81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4E1-CD44-825C-D2836448C81A}"/>
              </c:ext>
            </c:extLst>
          </c:dPt>
          <c:dPt>
            <c:idx val="2"/>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5-14E1-CD44-825C-D2836448C81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4E1-CD44-825C-D2836448C81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2-C1D8-9C4D-A92A-B9E48082ECF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1-C1D8-9C4D-A92A-B9E48082ECF3}"/>
              </c:ext>
            </c:extLst>
          </c:dPt>
          <c:cat>
            <c:strRef>
              <c:f>Tabelle1!$A$2:$A$7</c:f>
              <c:strCache>
                <c:ptCount val="6"/>
                <c:pt idx="0">
                  <c:v>AA</c:v>
                </c:pt>
                <c:pt idx="1">
                  <c:v>BMZ</c:v>
                </c:pt>
                <c:pt idx="2">
                  <c:v>AA (IKI)</c:v>
                </c:pt>
                <c:pt idx="3">
                  <c:v>EU</c:v>
                </c:pt>
                <c:pt idx="4">
                  <c:v>andere</c:v>
                </c:pt>
                <c:pt idx="5">
                  <c:v>BMBF</c:v>
                </c:pt>
              </c:strCache>
            </c:strRef>
          </c:cat>
          <c:val>
            <c:numRef>
              <c:f>Tabelle1!$B$2:$B$7</c:f>
              <c:numCache>
                <c:formatCode>General</c:formatCode>
                <c:ptCount val="6"/>
                <c:pt idx="0">
                  <c:v>32.700000000000003</c:v>
                </c:pt>
                <c:pt idx="1">
                  <c:v>7</c:v>
                </c:pt>
                <c:pt idx="2">
                  <c:v>1.5</c:v>
                </c:pt>
                <c:pt idx="3">
                  <c:v>4.4000000000000004</c:v>
                </c:pt>
                <c:pt idx="4">
                  <c:v>2.9</c:v>
                </c:pt>
                <c:pt idx="5">
                  <c:v>51.5</c:v>
                </c:pt>
              </c:numCache>
            </c:numRef>
          </c:val>
          <c:extLst>
            <c:ext xmlns:c16="http://schemas.microsoft.com/office/drawing/2014/chart" uri="{C3380CC4-5D6E-409C-BE32-E72D297353CC}">
              <c16:uniqueId val="{00000000-C1D8-9C4D-A92A-B9E48082ECF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9E49B3-D354-0C44-9E8C-F3EDFB64010E}" type="datetimeFigureOut">
              <a:rPr lang="de-DE" smtClean="0"/>
              <a:t>13.10.2025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D3333F-A465-3046-8431-FB04349D89B0}" type="slidenum">
              <a:rPr lang="de-DE" smtClean="0"/>
              <a:t>‹#›</a:t>
            </a:fld>
            <a:endParaRPr lang="de-DE"/>
          </a:p>
        </p:txBody>
      </p:sp>
    </p:spTree>
    <p:extLst>
      <p:ext uri="{BB962C8B-B14F-4D97-AF65-F5344CB8AC3E}">
        <p14:creationId xmlns:p14="http://schemas.microsoft.com/office/powerpoint/2010/main" val="396730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Der*die Vortragende sollte an dieser Stelle ihren*seinen Bezug zur Alexander von Humboldt-Stiftung verdeutlichen und erläutern. Falls jemand anderes als ein*e Mitarbeiter*in der Geschäftsstelle vorträgt, sollte deutlich gemacht werden, warum die Arbeit der Stiftung ihm*ihr so wichtig ist, dass er*sie über die Arbeit der Stiftung informiert. </a:t>
            </a:r>
          </a:p>
          <a:p>
            <a:r>
              <a:rPr lang="de-DE" dirty="0"/>
              <a:t>Gleichzeitig sollte schon an dieser Stelle gesagt werden, dass der*die Vortragende als jemand, der*die nicht in der Stiftung arbeitet, nicht alle Detailfragen beantworten kann. Er*sie kann nicht definitiv zusagen, dass ein*e Interessent*in tatsächlich für ein bestimmtes Förderprogramm geeignet ist. Auch kann er*sie keine Förderzusagen machen. Wichtig ist darauf hinzuweisen, dass die Zuhörer alle Details der Internetseite der Alexander von Humboldt-Stiftung entnehmen können und sich jederzeit gerne direkt an die Stiftung wenden können. Die Kontaktinformationen werden am Ende des Vortrages mitgeteilt. </a:t>
            </a:r>
          </a:p>
          <a:p>
            <a:endParaRPr lang="de-DE" dirty="0"/>
          </a:p>
        </p:txBody>
      </p:sp>
      <p:sp>
        <p:nvSpPr>
          <p:cNvPr id="4" name="Foliennummernplatzhalter 3"/>
          <p:cNvSpPr>
            <a:spLocks noGrp="1"/>
          </p:cNvSpPr>
          <p:nvPr>
            <p:ph type="sldNum" sz="quarter" idx="5"/>
          </p:nvPr>
        </p:nvSpPr>
        <p:spPr/>
        <p:txBody>
          <a:bodyPr/>
          <a:lstStyle/>
          <a:p>
            <a:fld id="{70D3333F-A465-3046-8431-FB04349D89B0}" type="slidenum">
              <a:rPr lang="de-DE" smtClean="0"/>
              <a:t>1</a:t>
            </a:fld>
            <a:endParaRPr lang="de-DE"/>
          </a:p>
        </p:txBody>
      </p:sp>
    </p:spTree>
    <p:extLst>
      <p:ext uri="{BB962C8B-B14F-4D97-AF65-F5344CB8AC3E}">
        <p14:creationId xmlns:p14="http://schemas.microsoft.com/office/powerpoint/2010/main" val="4252126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900" b="1" dirty="0"/>
              <a:t>"Einmal </a:t>
            </a:r>
            <a:r>
              <a:rPr lang="de-DE" sz="900" b="1" dirty="0" err="1"/>
              <a:t>Humboldtianer</a:t>
            </a:r>
            <a:r>
              <a:rPr lang="de-DE" sz="900" b="1" dirty="0"/>
              <a:t> – immer </a:t>
            </a:r>
            <a:r>
              <a:rPr lang="de-DE" sz="900" b="1" dirty="0" err="1"/>
              <a:t>Humboldtianer</a:t>
            </a:r>
            <a:r>
              <a:rPr lang="de-DE" sz="900" b="1" dirty="0"/>
              <a:t>" </a:t>
            </a:r>
            <a:r>
              <a:rPr lang="de-DE" sz="900" dirty="0"/>
              <a:t>– dies war von Anfang an das Markenzeichen der Alexander von Humboldt-Stiftung. Ihre Förderung ist nachhaltig: Als lebenslanger Partner hält sie in ihren Alumni-Förderprogrammen die Verbindungen langfristig aufrecht. So hat sich ein </a:t>
            </a:r>
            <a:r>
              <a:rPr lang="de-DE" sz="900" b="1" dirty="0"/>
              <a:t>aktives Wissensnetzwerk </a:t>
            </a:r>
            <a:r>
              <a:rPr lang="de-DE" sz="900" dirty="0"/>
              <a:t>von über 30.000 </a:t>
            </a:r>
            <a:r>
              <a:rPr lang="de-DE" sz="900" dirty="0" err="1"/>
              <a:t>Humboldtianer</a:t>
            </a:r>
            <a:r>
              <a:rPr lang="de-DE" sz="900" dirty="0"/>
              <a:t>*innen über die gesamte wissenschaftliche Welt – mehr als 140 Staaten – ausgebreitet. Die </a:t>
            </a:r>
            <a:r>
              <a:rPr lang="de-DE" sz="900" b="1" dirty="0"/>
              <a:t>Alumni-Fördermaßnahmen</a:t>
            </a:r>
            <a:r>
              <a:rPr lang="de-DE" sz="900" dirty="0"/>
              <a:t> unterstützen flexibel die individuellen Lebenswege und Entwicklungen der </a:t>
            </a:r>
            <a:r>
              <a:rPr lang="de-DE" sz="900" dirty="0" err="1"/>
              <a:t>Humboldtianer</a:t>
            </a:r>
            <a:r>
              <a:rPr lang="de-DE" sz="900" dirty="0"/>
              <a:t>*innen. Die Stiftung ermutigt ihre Alumni außerdem zu eigenen Initiativen und Kooperationen über Fächer- und Ländergrenzen hinweg.</a:t>
            </a:r>
          </a:p>
          <a:p>
            <a:r>
              <a:rPr lang="de-DE" sz="900" dirty="0"/>
              <a:t>Die </a:t>
            </a:r>
            <a:r>
              <a:rPr lang="de-DE" sz="900" b="1" dirty="0"/>
              <a:t>Netzwerkförderung </a:t>
            </a:r>
            <a:r>
              <a:rPr lang="de-DE" sz="900" dirty="0"/>
              <a:t>ermöglicht unter anderem erneute Forschungsaufenthalte. Die Stipendiat*innen können so den Kontakt zu den Fachkolleg*innen und ihren Instituten wieder beleben oder Verbindungen zu neuen Partnern knüpfen, begonnene gemeinsame Projekte weiterführen oder neue Kooperationen aufbauen. </a:t>
            </a:r>
          </a:p>
          <a:p>
            <a:r>
              <a:rPr lang="de-DE" sz="900" dirty="0"/>
              <a:t>Die Alexander von Humboldt-Stiftung veranstaltet regelmäßig </a:t>
            </a:r>
            <a:r>
              <a:rPr lang="de-DE" sz="900" b="1" dirty="0"/>
              <a:t>Kolloquien im Ausland</a:t>
            </a:r>
            <a:r>
              <a:rPr lang="de-DE" sz="900" dirty="0"/>
              <a:t>, zu denen sie Forschungsstipendiat*innen und Forschungspreisträger*innen, die in dem gastgebenden Land oder in der Region leben, sowie die dort tätigen Feodor Lynen-Forschungsstipendiat*innen einlädt. </a:t>
            </a:r>
          </a:p>
          <a:p>
            <a:r>
              <a:rPr lang="de-DE" sz="900" dirty="0"/>
              <a:t>Seit 2002 unterstützt die Stiftung finanziell Humboldt-Vereinigungen sowie einzelne </a:t>
            </a:r>
            <a:r>
              <a:rPr lang="de-DE" sz="900" dirty="0" err="1"/>
              <a:t>Humboldtianer</a:t>
            </a:r>
            <a:r>
              <a:rPr lang="de-DE" sz="900" dirty="0"/>
              <a:t>*innen bei der Veranstaltung von Regional- und Fachtagungen. Diese </a:t>
            </a:r>
            <a:r>
              <a:rPr lang="de-DE" sz="900" b="1" dirty="0"/>
              <a:t>Humboldt-Kollegs</a:t>
            </a:r>
            <a:r>
              <a:rPr lang="de-DE" sz="900" dirty="0"/>
              <a:t> haben sich zu einem der populärsten Instrumente entwickelt, um die regionalen und fachlichen Netzwerke zu stärken. Neben der Netzwerkpflege dienen die Humboldt-Kollegs dazu, das Interesse des wissenschaftlichen Nachwuchses an den Programmen der Stiftung und am Forschungsstandort Deutschland zu wecken.</a:t>
            </a:r>
          </a:p>
          <a:p>
            <a:r>
              <a:rPr lang="de-DE" sz="900" dirty="0"/>
              <a:t>Die Alexander von Humboldt-Stiftung zeichnet mit dem </a:t>
            </a:r>
            <a:r>
              <a:rPr lang="de-DE" sz="900" b="1" dirty="0"/>
              <a:t>Humboldt-Alumni-Preis</a:t>
            </a:r>
            <a:r>
              <a:rPr lang="de-DE" sz="900" dirty="0"/>
              <a:t> innovative Netzwerkinitiativen ihrer Stipendiat*innen und Preisträger*innen im Ausland aus. Dieser ist mit jeweils bis zu 25.000 Euro dotiert. Jährlich werden vier Humboldt-Alumni-Preise vergeben. </a:t>
            </a:r>
          </a:p>
          <a:p>
            <a:endParaRPr lang="de-DE" dirty="0"/>
          </a:p>
        </p:txBody>
      </p:sp>
      <p:sp>
        <p:nvSpPr>
          <p:cNvPr id="4" name="Foliennummernplatzhalter 3"/>
          <p:cNvSpPr>
            <a:spLocks noGrp="1"/>
          </p:cNvSpPr>
          <p:nvPr>
            <p:ph type="sldNum" sz="quarter" idx="5"/>
          </p:nvPr>
        </p:nvSpPr>
        <p:spPr/>
        <p:txBody>
          <a:bodyPr/>
          <a:lstStyle/>
          <a:p>
            <a:fld id="{70D3333F-A465-3046-8431-FB04349D89B0}" type="slidenum">
              <a:rPr lang="de-DE" smtClean="0"/>
              <a:t>10</a:t>
            </a:fld>
            <a:endParaRPr lang="de-DE"/>
          </a:p>
        </p:txBody>
      </p:sp>
    </p:spTree>
    <p:extLst>
      <p:ext uri="{BB962C8B-B14F-4D97-AF65-F5344CB8AC3E}">
        <p14:creationId xmlns:p14="http://schemas.microsoft.com/office/powerpoint/2010/main" val="174925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11</a:t>
            </a:fld>
            <a:endParaRPr lang="de-DE"/>
          </a:p>
        </p:txBody>
      </p:sp>
    </p:spTree>
    <p:extLst>
      <p:ext uri="{BB962C8B-B14F-4D97-AF65-F5344CB8AC3E}">
        <p14:creationId xmlns:p14="http://schemas.microsoft.com/office/powerpoint/2010/main" val="1309054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12</a:t>
            </a:fld>
            <a:endParaRPr lang="de-DE"/>
          </a:p>
        </p:txBody>
      </p:sp>
    </p:spTree>
    <p:extLst>
      <p:ext uri="{BB962C8B-B14F-4D97-AF65-F5344CB8AC3E}">
        <p14:creationId xmlns:p14="http://schemas.microsoft.com/office/powerpoint/2010/main" val="1268734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Ob als junge*r Postdoc am Beginn der wissenschaftlichen Karriere, ob als bereits etablierte*r erfahrene*r Wissenschaftler*in oder zur Weltspitze im Fach gehörend - die Forschungsstipendien und -preise der Stiftung ermöglichen eine Förderung, die zur individuellen Karrieresituation passt.</a:t>
            </a:r>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13</a:t>
            </a:fld>
            <a:endParaRPr lang="de-DE"/>
          </a:p>
        </p:txBody>
      </p:sp>
    </p:spTree>
    <p:extLst>
      <p:ext uri="{BB962C8B-B14F-4D97-AF65-F5344CB8AC3E}">
        <p14:creationId xmlns:p14="http://schemas.microsoft.com/office/powerpoint/2010/main" val="935231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Alexander von Humboldt-Stiftung fördert:</a:t>
            </a:r>
          </a:p>
          <a:p>
            <a:r>
              <a:rPr lang="de-DE" dirty="0"/>
              <a:t>- Wissenschaftler*innen unterschiedlicher Karrierestufen in der Regel nach Abschluss der Promotion</a:t>
            </a:r>
          </a:p>
          <a:p>
            <a:r>
              <a:rPr lang="de-DE" dirty="0"/>
              <a:t>- Wissenschaftler*innen aus dem Ausland, die in Deutschland forschen möchten</a:t>
            </a:r>
          </a:p>
          <a:p>
            <a:r>
              <a:rPr lang="de-DE" dirty="0"/>
              <a:t>- Wissenschaftler*innen aus Deutschland, die im Ausland forschen möchten</a:t>
            </a:r>
          </a:p>
          <a:p>
            <a:endParaRPr lang="de-DE" dirty="0"/>
          </a:p>
          <a:p>
            <a:r>
              <a:rPr lang="de-DE" dirty="0"/>
              <a:t>(Gestaltungsvorschlag: Programme, die für das spezifische Publikum nicht interessant/relevant sind, können in grauer Schriftfarbe dargestellt werden.)</a:t>
            </a:r>
          </a:p>
          <a:p>
            <a:endParaRPr lang="de-DE" dirty="0"/>
          </a:p>
        </p:txBody>
      </p:sp>
      <p:sp>
        <p:nvSpPr>
          <p:cNvPr id="4" name="Foliennummernplatzhalter 3"/>
          <p:cNvSpPr>
            <a:spLocks noGrp="1"/>
          </p:cNvSpPr>
          <p:nvPr>
            <p:ph type="sldNum" sz="quarter" idx="5"/>
          </p:nvPr>
        </p:nvSpPr>
        <p:spPr/>
        <p:txBody>
          <a:bodyPr/>
          <a:lstStyle/>
          <a:p>
            <a:fld id="{70D3333F-A465-3046-8431-FB04349D89B0}" type="slidenum">
              <a:rPr lang="de-DE" smtClean="0"/>
              <a:t>14</a:t>
            </a:fld>
            <a:endParaRPr lang="de-DE"/>
          </a:p>
        </p:txBody>
      </p:sp>
    </p:spTree>
    <p:extLst>
      <p:ext uri="{BB962C8B-B14F-4D97-AF65-F5344CB8AC3E}">
        <p14:creationId xmlns:p14="http://schemas.microsoft.com/office/powerpoint/2010/main" val="4293419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Falls Sie Fragen zur Arbeit der Alexander von Humboldt-Stiftung haben oder sich über Bewerbungsmöglichkeiten informieren möchten, wenden Sie sich bitte direkt an info@avh.de.</a:t>
            </a:r>
          </a:p>
          <a:p>
            <a:endParaRPr lang="de-DE" dirty="0"/>
          </a:p>
        </p:txBody>
      </p:sp>
      <p:sp>
        <p:nvSpPr>
          <p:cNvPr id="4" name="Foliennummernplatzhalter 3"/>
          <p:cNvSpPr>
            <a:spLocks noGrp="1"/>
          </p:cNvSpPr>
          <p:nvPr>
            <p:ph type="sldNum" sz="quarter" idx="5"/>
          </p:nvPr>
        </p:nvSpPr>
        <p:spPr/>
        <p:txBody>
          <a:bodyPr/>
          <a:lstStyle/>
          <a:p>
            <a:fld id="{70D3333F-A465-3046-8431-FB04349D89B0}" type="slidenum">
              <a:rPr lang="de-DE" smtClean="0"/>
              <a:t>15</a:t>
            </a:fld>
            <a:endParaRPr lang="de-DE"/>
          </a:p>
        </p:txBody>
      </p:sp>
    </p:spTree>
    <p:extLst>
      <p:ext uri="{BB962C8B-B14F-4D97-AF65-F5344CB8AC3E}">
        <p14:creationId xmlns:p14="http://schemas.microsoft.com/office/powerpoint/2010/main" val="2348971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16</a:t>
            </a:fld>
            <a:endParaRPr lang="de-DE"/>
          </a:p>
        </p:txBody>
      </p:sp>
    </p:spTree>
    <p:extLst>
      <p:ext uri="{BB962C8B-B14F-4D97-AF65-F5344CB8AC3E}">
        <p14:creationId xmlns:p14="http://schemas.microsoft.com/office/powerpoint/2010/main" val="3720010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Der*die Vortragende sollte an dieser Stelle einen Ausblick auf die Inhalte des Vortrags geben.</a:t>
            </a:r>
          </a:p>
        </p:txBody>
      </p:sp>
      <p:sp>
        <p:nvSpPr>
          <p:cNvPr id="4" name="Foliennummernplatzhalter 3"/>
          <p:cNvSpPr>
            <a:spLocks noGrp="1"/>
          </p:cNvSpPr>
          <p:nvPr>
            <p:ph type="sldNum" sz="quarter" idx="5"/>
          </p:nvPr>
        </p:nvSpPr>
        <p:spPr/>
        <p:txBody>
          <a:bodyPr/>
          <a:lstStyle/>
          <a:p>
            <a:fld id="{70D3333F-A465-3046-8431-FB04349D89B0}" type="slidenum">
              <a:rPr lang="de-DE" smtClean="0"/>
              <a:t>2</a:t>
            </a:fld>
            <a:endParaRPr lang="de-DE"/>
          </a:p>
        </p:txBody>
      </p:sp>
    </p:spTree>
    <p:extLst>
      <p:ext uri="{BB962C8B-B14F-4D97-AF65-F5344CB8AC3E}">
        <p14:creationId xmlns:p14="http://schemas.microsoft.com/office/powerpoint/2010/main" val="3833212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Alexander von Humboldt-Stiftung ist auf verschiedenen Gebieten tätig:</a:t>
            </a:r>
          </a:p>
          <a:p>
            <a:pPr marL="171450" indent="-171450">
              <a:buFont typeface="Arial" panose="020B0604020202020204" pitchFamily="34" charset="0"/>
              <a:buChar char="•"/>
            </a:pPr>
            <a:r>
              <a:rPr lang="de-DE" dirty="0"/>
              <a:t>Sie fördert internationale Wissenschaftler*innen im Rahmen der Auswärtigen Kultur- und Bildungspolitik sowie herausragende deutsche Forschende. Diese Förderung lässt sich als Teil der „Science </a:t>
            </a:r>
            <a:r>
              <a:rPr lang="de-DE" dirty="0" err="1"/>
              <a:t>Diplomacy</a:t>
            </a:r>
            <a:r>
              <a:rPr lang="de-DE" dirty="0"/>
              <a:t>“ verstehen, die auf Dialog, Verständnis und interkulturellen Kompetenzaufbau ausgerichtet ist.</a:t>
            </a:r>
          </a:p>
          <a:p>
            <a:pPr marL="171450" indent="-171450">
              <a:buFont typeface="Arial" panose="020B0604020202020204" pitchFamily="34" charset="0"/>
              <a:buChar char="•"/>
            </a:pPr>
            <a:r>
              <a:rPr lang="de-DE" dirty="0"/>
              <a:t>Sie stärkt Spitzenforschung in Deutschland durch Internationalisierung</a:t>
            </a:r>
          </a:p>
          <a:p>
            <a:pPr marL="171450" indent="-171450">
              <a:buFont typeface="Arial" panose="020B0604020202020204" pitchFamily="34" charset="0"/>
              <a:buChar char="•"/>
            </a:pPr>
            <a:r>
              <a:rPr lang="de-DE" dirty="0"/>
              <a:t>Sie ermöglicht die Forschungsaufenthalte von Personen, die Impulse für den Forschungsstandort Deutschland geben (über 2000 Forschungsaufenthalte an deutschen Hochschulen im Jahr) sowie Forschungsaufenthalte von deutschen Wissenschaftler*innen im Ausland</a:t>
            </a:r>
          </a:p>
          <a:p>
            <a:pPr marL="171450" indent="-171450">
              <a:buFont typeface="Arial" panose="020B0604020202020204" pitchFamily="34" charset="0"/>
              <a:buChar char="•"/>
            </a:pPr>
            <a:r>
              <a:rPr lang="de-DE" dirty="0"/>
              <a:t>Sie fördert die Kooperation mit Forscher*innen aus Schwellen- und Entwicklungsländern und fördert damit Entwicklung und internationale Verständigung.</a:t>
            </a:r>
          </a:p>
          <a:p>
            <a:pPr marL="171450" indent="-171450">
              <a:buFont typeface="Arial" panose="020B0604020202020204" pitchFamily="34" charset="0"/>
              <a:buChar char="•"/>
            </a:pPr>
            <a:r>
              <a:rPr lang="de-DE" dirty="0"/>
              <a:t>„Einmal </a:t>
            </a:r>
            <a:r>
              <a:rPr lang="de-DE" dirty="0" err="1"/>
              <a:t>Humboldtianer</a:t>
            </a:r>
            <a:r>
              <a:rPr lang="de-DE" dirty="0"/>
              <a:t>*in, immer </a:t>
            </a:r>
            <a:r>
              <a:rPr lang="de-DE" dirty="0" err="1"/>
              <a:t>Humboldtianer</a:t>
            </a:r>
            <a:r>
              <a:rPr lang="de-DE" dirty="0"/>
              <a:t>*in“: Die Stiftung unterstützt lebenslang die wissenschaftliche Entwicklung der Geförderten und bietet zahlreiche Fördermöglichkeiten für Alumni.</a:t>
            </a:r>
          </a:p>
          <a:p>
            <a:endParaRPr lang="de-DE" dirty="0"/>
          </a:p>
        </p:txBody>
      </p:sp>
      <p:sp>
        <p:nvSpPr>
          <p:cNvPr id="4" name="Foliennummernplatzhalter 3"/>
          <p:cNvSpPr>
            <a:spLocks noGrp="1"/>
          </p:cNvSpPr>
          <p:nvPr>
            <p:ph type="sldNum" sz="quarter" idx="5"/>
          </p:nvPr>
        </p:nvSpPr>
        <p:spPr/>
        <p:txBody>
          <a:bodyPr/>
          <a:lstStyle/>
          <a:p>
            <a:fld id="{70D3333F-A465-3046-8431-FB04349D89B0}" type="slidenum">
              <a:rPr lang="de-DE" smtClean="0"/>
              <a:t>3</a:t>
            </a:fld>
            <a:endParaRPr lang="de-DE"/>
          </a:p>
        </p:txBody>
      </p:sp>
    </p:spTree>
    <p:extLst>
      <p:ext uri="{BB962C8B-B14F-4D97-AF65-F5344CB8AC3E}">
        <p14:creationId xmlns:p14="http://schemas.microsoft.com/office/powerpoint/2010/main" val="283452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Die vom Bundesministerium für Bildung und Forschung im Rahmen des Internationalen Forschungsfonds für Deutschland finanzierte </a:t>
            </a:r>
            <a:r>
              <a:rPr kumimoji="0" lang="de-DE" sz="1000" b="1" i="0" u="none" strike="noStrike" kern="1200" cap="none" spc="0" normalizeH="0" baseline="0" noProof="0" dirty="0">
                <a:ln>
                  <a:noFill/>
                </a:ln>
                <a:solidFill>
                  <a:prstClr val="black"/>
                </a:solidFill>
                <a:effectLst/>
                <a:uLnTx/>
                <a:uFillTx/>
                <a:latin typeface="Calibri" panose="020F0502020204030204"/>
                <a:ea typeface="+mn-ea"/>
                <a:cs typeface="+mn-cs"/>
              </a:rPr>
              <a:t>Alexander von Humboldt-Professur </a:t>
            </a: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ermöglicht die Durchführung langfristiger zukunftsweisender Forschungen an Hochschulen und Forschungseinrichtungen in Deutschland. Mit dem Programm soll zum einen wissenschaftliche Expertise aus dem Ausland auf Dauer für Deutschland erschlossen werden; zum anderen wird die Schwerpunktsetzung in der Forschung an Hochschulen unterstützt.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Das Preisgeld in Höhe von 5 Millionen Euro für experimentell arbeitende bzw. 3,5 Millionen Euro für theoretisch arbeitende Wissenschaftler*innen wird über einen Zeitraum von fünf Jahren zur Verfügung gestellt. Es deckt die finanzielle Ausstattung für Forschungsarbeiten sowie eine Verwaltungspauschale für die aufnehmende Institution. Im Preisgeld sind auch die persönlichen Bezüge enthalten, deren Höhe bis zu 180.000 Euro pro Jahr betragen kann. </a:t>
            </a:r>
            <a:b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Eine Eigenbewerbung ist nicht möglich. Nominierungen sind auch aus laufenden Berufungsverfahren möglich.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r>
              <a:rPr lang="de-DE" sz="1000" dirty="0"/>
              <a:t>Das </a:t>
            </a:r>
            <a:r>
              <a:rPr lang="de-DE" sz="1000" b="1" dirty="0"/>
              <a:t>Humboldt- bzw. Georg Forster-Forschungsstipendium für Postdoktorand*innen </a:t>
            </a:r>
            <a:r>
              <a:rPr lang="de-DE" sz="1000" dirty="0"/>
              <a:t>ermöglicht überdurchschnittlich qualifizierten Wissenschaftler*innen aus dem Ausland, die am Anfang ihrer wissenschaftlichen Laufbahn stehen und ihre Promotion vor nicht mehr als 4 Jahren abgeschlossen haben, langfristige Forschungsaufenthalte (6 – 24 Monate) in Deutschland. </a:t>
            </a:r>
          </a:p>
          <a:p>
            <a:r>
              <a:rPr lang="de-DE" sz="1000" dirty="0"/>
              <a:t>Die </a:t>
            </a:r>
            <a:r>
              <a:rPr lang="de-DE" sz="1000" b="1" dirty="0"/>
              <a:t>Humboldt- bzw. Georg Forster-Forschungsstipendien für erfahrene Wissenschaftler*innen </a:t>
            </a:r>
            <a:r>
              <a:rPr lang="de-DE" sz="1000" dirty="0"/>
              <a:t>richten sich an Wissenschaftler*innen, die ihre Promotion vor nicht mehr als 12 Jahren abgeschlossen haben. Möglich sind langfristige Forschungsaufenthalte (6 – 18 Monate, aufteilbar in bis zu 3 Aufenthalte) in Deutschland.</a:t>
            </a:r>
          </a:p>
          <a:p>
            <a:endParaRPr lang="de-DE" sz="1000" dirty="0"/>
          </a:p>
          <a:p>
            <a:endParaRPr lang="de-DE" dirty="0"/>
          </a:p>
        </p:txBody>
      </p:sp>
      <p:sp>
        <p:nvSpPr>
          <p:cNvPr id="4" name="Foliennummernplatzhalter 3"/>
          <p:cNvSpPr>
            <a:spLocks noGrp="1"/>
          </p:cNvSpPr>
          <p:nvPr>
            <p:ph type="sldNum" sz="quarter" idx="5"/>
          </p:nvPr>
        </p:nvSpPr>
        <p:spPr/>
        <p:txBody>
          <a:bodyPr/>
          <a:lstStyle/>
          <a:p>
            <a:fld id="{70D3333F-A465-3046-8431-FB04349D89B0}" type="slidenum">
              <a:rPr lang="de-DE" smtClean="0"/>
              <a:t>4</a:t>
            </a:fld>
            <a:endParaRPr lang="de-DE"/>
          </a:p>
        </p:txBody>
      </p:sp>
    </p:spTree>
    <p:extLst>
      <p:ext uri="{BB962C8B-B14F-4D97-AF65-F5344CB8AC3E}">
        <p14:creationId xmlns:p14="http://schemas.microsoft.com/office/powerpoint/2010/main" val="1792563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dirty="0"/>
              <a:t>Mit den </a:t>
            </a:r>
            <a:r>
              <a:rPr lang="de-DE" sz="1000" b="1" dirty="0"/>
              <a:t>Feodor Lynen-Forschungsstipendien für Postdoktorand*innen </a:t>
            </a:r>
            <a:r>
              <a:rPr lang="de-DE" sz="1000" dirty="0"/>
              <a:t>ermöglicht die Alexander von Humboldt-Stiftung überdurchschnittlich qualifizierten Wissenschaftler*innen aus Deutschland, die am Anfang ihrer wissenschaftlichen Laufbahn stehen und ihre </a:t>
            </a:r>
            <a:r>
              <a:rPr lang="de-DE" sz="1000" b="1" dirty="0"/>
              <a:t>Promotion vor nicht mehr als 4 Jahren abgeschlossen </a:t>
            </a:r>
            <a:r>
              <a:rPr lang="de-DE" sz="1000" dirty="0"/>
              <a:t>haben, langfristige Forschungsaufenthalte (6 – 24 Monate) im Ausland. </a:t>
            </a:r>
          </a:p>
          <a:p>
            <a:r>
              <a:rPr lang="de-DE" sz="1000" dirty="0"/>
              <a:t>Die </a:t>
            </a:r>
            <a:r>
              <a:rPr lang="de-DE" sz="1000" b="1" dirty="0"/>
              <a:t>Feodor Lynen-Forschungsstipendien für erfahrene Wissenschaftler*innen </a:t>
            </a:r>
            <a:r>
              <a:rPr lang="de-DE" sz="1000" dirty="0"/>
              <a:t>ermöglichen Wissenschaftler*innen, die ihre </a:t>
            </a:r>
            <a:r>
              <a:rPr lang="de-DE" sz="1000" b="1" dirty="0"/>
              <a:t>Promotion vor nicht mehr als 12 Jahren abgeschlossen</a:t>
            </a:r>
            <a:r>
              <a:rPr lang="de-DE" sz="1000" dirty="0"/>
              <a:t> haben, langfristige Forschungsaufenthalte im Ausland.</a:t>
            </a:r>
          </a:p>
          <a:p>
            <a:r>
              <a:rPr lang="de-DE" sz="1000" dirty="0"/>
              <a:t>Eine Aufteilung der Gesamtlaufzeit des Forschungsstipendiums (6 – 18 Monate) auf bis zu 3 Teilaufenthalte mit einer jeweiligen Mindestaufenthaltszeit von 3 Monaten ist möglich.</a:t>
            </a:r>
          </a:p>
          <a:p>
            <a:r>
              <a:rPr lang="de-DE" sz="1000" dirty="0"/>
              <a:t>Der*die </a:t>
            </a:r>
            <a:r>
              <a:rPr lang="de-DE" sz="1000" b="1" dirty="0"/>
              <a:t>Gastgeber*in </a:t>
            </a:r>
            <a:r>
              <a:rPr lang="de-DE" sz="1000" dirty="0"/>
              <a:t>muss Mitglied des Humboldt-Netzwerks im Ausland oder mit einem ausgewählten internationalen Wissenschaftspreis ausgezeichnet worden und im Ausland tätig sein. Die </a:t>
            </a:r>
            <a:r>
              <a:rPr lang="de-DE" sz="1000" b="1" dirty="0"/>
              <a:t>Lynen-Gastgebersuche</a:t>
            </a:r>
            <a:r>
              <a:rPr lang="de-DE" sz="1000" dirty="0"/>
              <a:t> auf der Webseite der Stiftung ermöglicht die Recherche nach Namen, Forschungseinrichtungen, Fachgebieten oder Keywords unter mehr als 16.000 potenziellen Gastgeber*innen weltweit.</a:t>
            </a:r>
            <a:br>
              <a:rPr lang="de-DE" sz="1000" dirty="0"/>
            </a:br>
            <a:r>
              <a:rPr lang="de-DE" sz="1000" dirty="0"/>
              <a:t>Der*die Bewerber*in wählt Forschungsvorhaben und Gastgeber*in im Ausland selbst und erstellt einen eigenständigen Forschungsplan. </a:t>
            </a:r>
          </a:p>
          <a:p>
            <a:endParaRPr lang="de-DE" sz="1000" dirty="0"/>
          </a:p>
          <a:p>
            <a:r>
              <a:rPr lang="de-DE" sz="1000" dirty="0"/>
              <a:t>Mit dem </a:t>
            </a:r>
            <a:r>
              <a:rPr lang="de-DE" sz="1000" b="1" dirty="0"/>
              <a:t>Stipendienrechner</a:t>
            </a:r>
            <a:r>
              <a:rPr lang="de-DE" sz="1000" dirty="0"/>
              <a:t> unter https://www.humboldt-foundation.de/bewerben/foerderprogramme/feodor-lynen-forschungsstipendium/stipendienrechner-fuer-feodor-lynen-stipendien können Bewerber*innen selbst ausrechnen, wie hoch das Stipendium im Erfolgsfall aller Wahrscheinlichkeit nach ausfallen würde. </a:t>
            </a:r>
          </a:p>
          <a:p>
            <a:endParaRPr lang="de-DE" dirty="0"/>
          </a:p>
        </p:txBody>
      </p:sp>
      <p:sp>
        <p:nvSpPr>
          <p:cNvPr id="4" name="Foliennummernplatzhalter 3"/>
          <p:cNvSpPr>
            <a:spLocks noGrp="1"/>
          </p:cNvSpPr>
          <p:nvPr>
            <p:ph type="sldNum" sz="quarter" idx="5"/>
          </p:nvPr>
        </p:nvSpPr>
        <p:spPr/>
        <p:txBody>
          <a:bodyPr/>
          <a:lstStyle/>
          <a:p>
            <a:fld id="{70D3333F-A465-3046-8431-FB04349D89B0}" type="slidenum">
              <a:rPr lang="de-DE" smtClean="0"/>
              <a:t>5</a:t>
            </a:fld>
            <a:endParaRPr lang="de-DE"/>
          </a:p>
        </p:txBody>
      </p:sp>
    </p:spTree>
    <p:extLst>
      <p:ext uri="{BB962C8B-B14F-4D97-AF65-F5344CB8AC3E}">
        <p14:creationId xmlns:p14="http://schemas.microsoft.com/office/powerpoint/2010/main" val="889096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Alexander von Humboldt-Stiftung möchte mit ihren Programmen herausragende Forscherpersönlichkeiten aus dem Ausland und aus Deutschland fördern. Bei Bewerbungen zählen allein die bisherige </a:t>
            </a:r>
            <a:r>
              <a:rPr lang="de-DE" b="1" dirty="0"/>
              <a:t>wissenschaftliche Leistung und Qualifikation</a:t>
            </a:r>
            <a:r>
              <a:rPr lang="de-DE" dirty="0"/>
              <a:t>. Es gibt </a:t>
            </a:r>
            <a:r>
              <a:rPr lang="de-DE" b="1" dirty="0"/>
              <a:t>keine Quoten</a:t>
            </a:r>
            <a:r>
              <a:rPr lang="de-DE" dirty="0"/>
              <a:t>, </a:t>
            </a:r>
            <a:r>
              <a:rPr lang="de-DE" b="1" dirty="0"/>
              <a:t>weder</a:t>
            </a:r>
            <a:r>
              <a:rPr lang="de-DE" dirty="0"/>
              <a:t> für </a:t>
            </a:r>
            <a:r>
              <a:rPr lang="de-DE" b="1" dirty="0"/>
              <a:t>Länder</a:t>
            </a:r>
            <a:r>
              <a:rPr lang="de-DE" dirty="0"/>
              <a:t> </a:t>
            </a:r>
            <a:r>
              <a:rPr lang="de-DE" b="1" dirty="0"/>
              <a:t>noch</a:t>
            </a:r>
            <a:r>
              <a:rPr lang="de-DE" dirty="0"/>
              <a:t> für einzelne </a:t>
            </a:r>
            <a:r>
              <a:rPr lang="de-DE" b="1" dirty="0"/>
              <a:t>Fächer</a:t>
            </a:r>
            <a:r>
              <a:rPr lang="de-DE" dirty="0"/>
              <a:t>. Die Stiftung ist überzeugt, dass das Können jeder*s Einzelnen entscheidend für den wissenschaftlichen Erfolg ist. Darum fördert sie </a:t>
            </a:r>
            <a:r>
              <a:rPr lang="de-DE" b="1" dirty="0"/>
              <a:t>Personen und keine Projekte</a:t>
            </a:r>
            <a:r>
              <a:rPr lang="de-DE" dirty="0"/>
              <a:t>. Die so ausgewählten Personen sollen möglichst große Freiheiten zur Durchführung ihrer Vorhaben erhalten. Dazu gehört, dass die Bewerber*innen ihre Gasteinrichtungen selbst auswählen und dass alle </a:t>
            </a:r>
            <a:r>
              <a:rPr lang="de-DE" dirty="0" err="1"/>
              <a:t>Humboldtianer</a:t>
            </a:r>
            <a:r>
              <a:rPr lang="de-DE" dirty="0"/>
              <a:t>*innen ihre </a:t>
            </a:r>
            <a:r>
              <a:rPr lang="de-DE" b="1" dirty="0"/>
              <a:t>Forschung</a:t>
            </a:r>
            <a:r>
              <a:rPr lang="de-DE" dirty="0"/>
              <a:t> wissenschaftlich unabhängig </a:t>
            </a:r>
            <a:r>
              <a:rPr lang="de-DE" b="1" dirty="0"/>
              <a:t>ohne Vorgaben der Stiftung </a:t>
            </a:r>
            <a:r>
              <a:rPr lang="de-DE" dirty="0"/>
              <a:t>betreiben können.</a:t>
            </a:r>
          </a:p>
          <a:p>
            <a:r>
              <a:rPr lang="de-DE" dirty="0"/>
              <a:t>Die im Fünfjahreszeitraum </a:t>
            </a:r>
            <a:r>
              <a:rPr lang="de-DE" b="1" dirty="0"/>
              <a:t>2018 bis 2022 </a:t>
            </a:r>
            <a:r>
              <a:rPr lang="de-DE" dirty="0"/>
              <a:t>ausgewählten ausländischen Wissenschaftler*innen (Humboldt- und Georg Forster-Forschungsstipendiat*innen) kamen zu 33 % aus Europa, gefolgt von Asien mit 27 %, Nordamerika mit 13 %, Mittel- und Südamerika mit 9 %, Afrika Subsahara mit 8 %, Naher und Mittlerer Osten, Nordafrika mit 7 %, sowie Australien, Neuseeland und Ozeanien mit 3 %.</a:t>
            </a:r>
          </a:p>
          <a:p>
            <a:r>
              <a:rPr lang="de-DE" dirty="0"/>
              <a:t>Von den insgesamt 3.157 ausländischen Forschungsstipendiat*innen (Humboldt- und Georg Forster-Stipendiat*innen), waren in diesem Zeitraum 39 % aus den Naturwissenschaften, 27 % aus den Geistes- und Sozialwissenschaften, 20 % aus den Lebenswissenschaften und 14 % aus den Ingenieurwissenschaften.</a:t>
            </a:r>
          </a:p>
          <a:p>
            <a:endParaRPr lang="de-DE" dirty="0"/>
          </a:p>
          <a:p>
            <a:endParaRPr lang="de-DE" dirty="0"/>
          </a:p>
        </p:txBody>
      </p:sp>
      <p:sp>
        <p:nvSpPr>
          <p:cNvPr id="4" name="Foliennummernplatzhalter 3"/>
          <p:cNvSpPr>
            <a:spLocks noGrp="1"/>
          </p:cNvSpPr>
          <p:nvPr>
            <p:ph type="sldNum" sz="quarter" idx="5"/>
          </p:nvPr>
        </p:nvSpPr>
        <p:spPr/>
        <p:txBody>
          <a:bodyPr/>
          <a:lstStyle/>
          <a:p>
            <a:fld id="{70D3333F-A465-3046-8431-FB04349D89B0}" type="slidenum">
              <a:rPr lang="de-DE" smtClean="0"/>
              <a:t>6</a:t>
            </a:fld>
            <a:endParaRPr lang="de-DE"/>
          </a:p>
        </p:txBody>
      </p:sp>
    </p:spTree>
    <p:extLst>
      <p:ext uri="{BB962C8B-B14F-4D97-AF65-F5344CB8AC3E}">
        <p14:creationId xmlns:p14="http://schemas.microsoft.com/office/powerpoint/2010/main" val="952782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20B8F-7D23-2959-C930-BDD566491C3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B73FD89-13A7-71C2-897D-39101C67980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AB60586-A639-86D3-715F-991AEC21BFF5}"/>
              </a:ext>
            </a:extLst>
          </p:cNvPr>
          <p:cNvSpPr>
            <a:spLocks noGrp="1"/>
          </p:cNvSpPr>
          <p:nvPr>
            <p:ph type="body" idx="1"/>
          </p:nvPr>
        </p:nvSpPr>
        <p:spPr/>
        <p:txBody>
          <a:bodyPr/>
          <a:lstStyle/>
          <a:p>
            <a:r>
              <a:rPr lang="de-DE" sz="1200" dirty="0"/>
              <a:t>Die Förderprogramme der Stiftung richten sich in gleicher Weise an Männer und Frauen. Folglich ist es selbstverständlich für die Stiftung, die Förderprogramme für Wissenschaftlerinnen und Wissenschaftler gleichermaßen attraktiv zu gestalten. Dennoch zeigt es sich, dass weniger Wissenschaftlerinnen im Vergleich zu den männlichen Kollegen gefördert werden und die Anzahl der geförderten Wissenschaftlerinnen sogar abnimmt bei steigender Karrierestufe und steigendem Alter. Auch die geografische Herkunft spielt eine Rolle.</a:t>
            </a:r>
          </a:p>
          <a:p>
            <a:r>
              <a:rPr lang="de-DE" sz="1200" dirty="0"/>
              <a:t>Aus diesem Grund ergänzt die Alexander von Humboldt-Stiftung ihre Förderoptionen um folgende Gleichstellungsmaßnahmen: </a:t>
            </a:r>
          </a:p>
          <a:p>
            <a:pPr marL="171450" indent="-171450">
              <a:buFont typeface="Arial" panose="020B0604020202020204" pitchFamily="34" charset="0"/>
              <a:buChar char="•"/>
            </a:pPr>
            <a:r>
              <a:rPr lang="de-DE" sz="1200" dirty="0"/>
              <a:t>Forschungsstipendiatinnen erhalten die Möglichkeit, bei der </a:t>
            </a:r>
            <a:r>
              <a:rPr lang="de-DE" sz="1200" b="1" dirty="0"/>
              <a:t>Geburt eines Kindes während des Förderzeitraumes</a:t>
            </a:r>
            <a:r>
              <a:rPr lang="de-DE" sz="1200" dirty="0"/>
              <a:t> den bewilligten Förderzeitraum um </a:t>
            </a:r>
            <a:r>
              <a:rPr lang="de-DE" sz="1200" b="1" dirty="0"/>
              <a:t>bis zu 3 Monate zu verlängern </a:t>
            </a:r>
            <a:r>
              <a:rPr lang="de-DE" sz="1200" dirty="0"/>
              <a:t>(in Anlehnung an die Fristen des Mutterschutzgesetzes); die Möglichkeit der Verlängerung des Förderzeitraumes besteht auch dann, wenn das Stipendium innerhalb der gesetzlichen Mutterschutzfrist endet. </a:t>
            </a:r>
          </a:p>
          <a:p>
            <a:pPr marL="171450" indent="-171450">
              <a:buFont typeface="Arial" panose="020B0604020202020204" pitchFamily="34" charset="0"/>
              <a:buChar char="•"/>
            </a:pPr>
            <a:r>
              <a:rPr lang="de-DE" sz="1200" dirty="0"/>
              <a:t>Das </a:t>
            </a:r>
            <a:r>
              <a:rPr lang="de-DE" sz="1200" b="1" dirty="0"/>
              <a:t>Stipendium</a:t>
            </a:r>
            <a:r>
              <a:rPr lang="de-DE" sz="1200" dirty="0"/>
              <a:t> </a:t>
            </a:r>
            <a:r>
              <a:rPr lang="de-DE" sz="1200" b="1" dirty="0"/>
              <a:t>kann</a:t>
            </a:r>
            <a:r>
              <a:rPr lang="de-DE" sz="1200" dirty="0"/>
              <a:t> auf Antrag der Forschungsstipendiatin für bis zu 18 Monate </a:t>
            </a:r>
            <a:r>
              <a:rPr lang="de-DE" sz="1200" b="1" dirty="0"/>
              <a:t>unterbrochen</a:t>
            </a:r>
            <a:r>
              <a:rPr lang="de-DE" sz="1200" dirty="0"/>
              <a:t> </a:t>
            </a:r>
            <a:r>
              <a:rPr lang="de-DE" sz="1200" b="1" dirty="0"/>
              <a:t>werden</a:t>
            </a:r>
            <a:r>
              <a:rPr lang="de-DE" sz="1200" dirty="0"/>
              <a:t>, wenn die Geburt eines Kindes in den Förderzeitraum fällt. Ein solcher Antrag kann auch von Forschungsstipendiat*innen gestellt werden, wenn die Betreuung eines Kindes vorgesehen ist, das das 12. Lebensjahr noch nicht vollendet hat.</a:t>
            </a:r>
          </a:p>
          <a:p>
            <a:pPr marL="171450" indent="-171450">
              <a:buFont typeface="Arial" panose="020B0604020202020204" pitchFamily="34" charset="0"/>
              <a:buChar char="•"/>
            </a:pPr>
            <a:r>
              <a:rPr lang="de-DE" sz="1200" dirty="0"/>
              <a:t>Verheiratete Forschungsstipendiat*innen erhalten eine </a:t>
            </a:r>
            <a:r>
              <a:rPr lang="de-DE" sz="1200" b="1" dirty="0"/>
              <a:t>Verheirateten-Zulage</a:t>
            </a:r>
            <a:r>
              <a:rPr lang="de-DE" sz="1200" dirty="0"/>
              <a:t>, wenn der*die begleitende Ehepartner*in keine Einkünfte hat. Wenn minderjährige Kinder (unter 18 Jahren) den*die Forschungsstipendiat*in für mindestens 3 Monate (ohne Unterbrechung) nach Deutschland begleiten, kann auf Antrag während des Förderzeitraumes auch eine </a:t>
            </a:r>
            <a:r>
              <a:rPr lang="de-DE" sz="1200" b="1" dirty="0"/>
              <a:t>Kinder-Zulage</a:t>
            </a:r>
            <a:r>
              <a:rPr lang="de-DE" sz="1200" dirty="0"/>
              <a:t> bzw. Kindergeld gewährt werden. Für Kinder, die den*die Forschungsstipendiat*in aus Deutschland ins Ausland begleiten und nicht älter als 12 Jahre sind, kann ein </a:t>
            </a:r>
            <a:r>
              <a:rPr lang="de-DE" sz="1200" b="1" dirty="0"/>
              <a:t>Kinderbetreuungszuschlag</a:t>
            </a:r>
            <a:r>
              <a:rPr lang="de-DE" sz="1200" dirty="0"/>
              <a:t> gewährt werden. </a:t>
            </a:r>
          </a:p>
          <a:p>
            <a:endParaRPr lang="de-DE" dirty="0"/>
          </a:p>
        </p:txBody>
      </p:sp>
      <p:sp>
        <p:nvSpPr>
          <p:cNvPr id="4" name="Foliennummernplatzhalter 3">
            <a:extLst>
              <a:ext uri="{FF2B5EF4-FFF2-40B4-BE49-F238E27FC236}">
                <a16:creationId xmlns:a16="http://schemas.microsoft.com/office/drawing/2014/main" id="{F3FAE19A-5A0D-A190-4E3D-FA5EF33DFCBB}"/>
              </a:ext>
            </a:extLst>
          </p:cNvPr>
          <p:cNvSpPr>
            <a:spLocks noGrp="1"/>
          </p:cNvSpPr>
          <p:nvPr>
            <p:ph type="sldNum" sz="quarter" idx="5"/>
          </p:nvPr>
        </p:nvSpPr>
        <p:spPr/>
        <p:txBody>
          <a:bodyPr/>
          <a:lstStyle/>
          <a:p>
            <a:fld id="{70D3333F-A465-3046-8431-FB04349D89B0}" type="slidenum">
              <a:rPr lang="de-DE" smtClean="0"/>
              <a:t>7</a:t>
            </a:fld>
            <a:endParaRPr lang="de-DE"/>
          </a:p>
        </p:txBody>
      </p:sp>
    </p:spTree>
    <p:extLst>
      <p:ext uri="{BB962C8B-B14F-4D97-AF65-F5344CB8AC3E}">
        <p14:creationId xmlns:p14="http://schemas.microsoft.com/office/powerpoint/2010/main" val="114696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4C0AE-1225-078B-B16A-D2C4D8198BE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EEFC1B3-267A-2CD6-A0D4-EC9F93EBEFC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AA1A214-B154-AE9C-BABB-5D08192C92D0}"/>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de-DE" altLang="de-DE" sz="1200" b="0" i="0" u="none" strike="noStrike" kern="1200" cap="none" spc="0" normalizeH="0" baseline="0" noProof="1">
                <a:ln>
                  <a:noFill/>
                </a:ln>
                <a:solidFill>
                  <a:srgbClr val="000000"/>
                </a:solidFill>
                <a:effectLst/>
                <a:uLnTx/>
                <a:uFillTx/>
                <a:latin typeface="Arial"/>
                <a:ea typeface="+mn-ea"/>
                <a:cs typeface="Arial"/>
              </a:rPr>
              <a:t>Das geplante Budget der </a:t>
            </a:r>
            <a:r>
              <a:rPr kumimoji="0" lang="de-DE" altLang="de-DE" sz="1200" b="0" i="0" u="none" strike="noStrike" kern="1200" cap="none" spc="0" normalizeH="0" baseline="0" noProof="0" dirty="0">
                <a:ln>
                  <a:noFill/>
                </a:ln>
                <a:solidFill>
                  <a:srgbClr val="000000"/>
                </a:solidFill>
                <a:effectLst/>
                <a:uLnTx/>
                <a:uFillTx/>
                <a:latin typeface="Arial"/>
                <a:ea typeface="+mn-ea"/>
                <a:cs typeface="Arial"/>
              </a:rPr>
              <a:t>Alexander von </a:t>
            </a:r>
            <a:r>
              <a:rPr kumimoji="0" lang="de-DE" altLang="de-DE" sz="1200" b="0" i="0" u="none" strike="noStrike" kern="1200" cap="none" spc="0" normalizeH="0" baseline="0" noProof="1">
                <a:ln>
                  <a:noFill/>
                </a:ln>
                <a:solidFill>
                  <a:srgbClr val="000000"/>
                </a:solidFill>
                <a:effectLst/>
                <a:uLnTx/>
                <a:uFillTx/>
                <a:latin typeface="Arial"/>
                <a:ea typeface="+mn-ea"/>
                <a:cs typeface="Arial"/>
              </a:rPr>
              <a:t>Humboldt-Stiftung für 2025 beträgt ca. 156,7 Mio. €</a:t>
            </a:r>
            <a:r>
              <a:rPr kumimoji="0" lang="de-DE" altLang="de-DE" sz="1200" b="0" i="0" u="none" strike="noStrike" kern="1200" cap="none" spc="0" normalizeH="0" baseline="0" noProof="0" dirty="0">
                <a:ln>
                  <a:noFill/>
                </a:ln>
                <a:solidFill>
                  <a:srgbClr val="000000"/>
                </a:solidFill>
                <a:effectLst/>
                <a:uLnTx/>
                <a:uFillTx/>
                <a:latin typeface="Arial"/>
                <a:ea typeface="+mn-ea"/>
                <a:cs typeface="Arial"/>
              </a:rPr>
              <a:t> und wird zu rund</a:t>
            </a:r>
            <a:r>
              <a:rPr kumimoji="0" lang="de-DE" altLang="de-DE" sz="1200" b="0" i="0" u="none" strike="noStrike" kern="1200" cap="none" spc="0" normalizeH="0" baseline="0" noProof="1">
                <a:ln>
                  <a:noFill/>
                </a:ln>
                <a:solidFill>
                  <a:srgbClr val="000000"/>
                </a:solidFill>
                <a:effectLst/>
                <a:uLnTx/>
                <a:uFillTx/>
                <a:latin typeface="Arial"/>
                <a:ea typeface="+mn-ea"/>
                <a:cs typeface="Arial"/>
              </a:rPr>
              <a:t> 98 % aus Bundesmitteln finanziert. </a:t>
            </a:r>
            <a:r>
              <a:rPr kumimoji="0" lang="de-DE" altLang="de-DE" sz="1200" b="0" i="0" u="none" strike="noStrike" kern="1200" cap="none" spc="0" normalizeH="0" baseline="0" noProof="0" dirty="0">
                <a:ln>
                  <a:noFill/>
                </a:ln>
                <a:solidFill>
                  <a:srgbClr val="000000"/>
                </a:solidFill>
                <a:effectLst/>
                <a:uLnTx/>
                <a:uFillTx/>
                <a:latin typeface="Arial"/>
                <a:ea typeface="+mn-ea"/>
                <a:cs typeface="Arial"/>
              </a:rPr>
              <a:t>Vom Gesamtetat </a:t>
            </a:r>
            <a:r>
              <a:rPr kumimoji="0" lang="de-DE" altLang="de-DE" sz="1200" b="0" i="0" u="none" strike="noStrike" kern="1200" cap="none" spc="0" normalizeH="0" baseline="0" noProof="1">
                <a:ln>
                  <a:noFill/>
                </a:ln>
                <a:solidFill>
                  <a:srgbClr val="000000"/>
                </a:solidFill>
                <a:effectLst/>
                <a:uLnTx/>
                <a:uFillTx/>
                <a:latin typeface="Arial"/>
                <a:ea typeface="+mn-ea"/>
                <a:cs typeface="Arial"/>
              </a:rPr>
              <a:t>entf</a:t>
            </a:r>
            <a:r>
              <a:rPr kumimoji="0" lang="de-DE" altLang="de-DE" sz="1200" b="0" i="0" u="none" strike="noStrike" kern="1200" cap="none" spc="0" normalizeH="0" baseline="0" noProof="0" dirty="0">
                <a:ln>
                  <a:noFill/>
                </a:ln>
                <a:solidFill>
                  <a:srgbClr val="000000"/>
                </a:solidFill>
                <a:effectLst/>
                <a:uLnTx/>
                <a:uFillTx/>
                <a:latin typeface="Arial"/>
                <a:ea typeface="+mn-ea"/>
                <a:cs typeface="Arial"/>
              </a:rPr>
              <a:t>all</a:t>
            </a:r>
            <a:r>
              <a:rPr kumimoji="0" lang="de-DE" altLang="de-DE" sz="1200" b="0" i="0" u="none" strike="noStrike" kern="1200" cap="none" spc="0" normalizeH="0" baseline="0" noProof="1">
                <a:ln>
                  <a:noFill/>
                </a:ln>
                <a:solidFill>
                  <a:srgbClr val="000000"/>
                </a:solidFill>
                <a:effectLst/>
                <a:uLnTx/>
                <a:uFillTx/>
                <a:latin typeface="Arial"/>
                <a:ea typeface="+mn-ea"/>
                <a:cs typeface="Arial"/>
              </a:rPr>
              <a:t>en 53,1 % auf das Bundesministerium für Bildung und Forschung</a:t>
            </a:r>
            <a:r>
              <a:rPr kumimoji="0" lang="de-DE" altLang="de-DE" sz="1200" b="0" i="0" u="none" strike="noStrike" kern="1200" cap="none" spc="0" normalizeH="0" baseline="0" noProof="0" dirty="0">
                <a:ln>
                  <a:noFill/>
                </a:ln>
                <a:solidFill>
                  <a:srgbClr val="000000"/>
                </a:solidFill>
                <a:effectLst/>
                <a:uLnTx/>
                <a:uFillTx/>
                <a:latin typeface="Arial"/>
                <a:ea typeface="+mn-ea"/>
                <a:cs typeface="Arial"/>
              </a:rPr>
              <a:t>,</a:t>
            </a:r>
            <a:r>
              <a:rPr kumimoji="0" lang="de-DE" altLang="de-DE" sz="1200" b="0" i="0" u="none" strike="noStrike" kern="1200" cap="none" spc="0" normalizeH="0" baseline="0" noProof="1">
                <a:ln>
                  <a:noFill/>
                </a:ln>
                <a:solidFill>
                  <a:srgbClr val="000000"/>
                </a:solidFill>
                <a:effectLst/>
                <a:uLnTx/>
                <a:uFillTx/>
                <a:latin typeface="Arial"/>
                <a:ea typeface="+mn-ea"/>
                <a:cs typeface="Arial"/>
              </a:rPr>
              <a:t> 33,4 % auf das Auswärtige Amt,</a:t>
            </a:r>
            <a:r>
              <a:rPr kumimoji="0" lang="de-DE" altLang="de-DE" sz="1200" b="0" i="0" u="none" strike="noStrike" kern="1200" cap="none" spc="0" normalizeH="0" baseline="0" noProof="0" dirty="0">
                <a:ln>
                  <a:noFill/>
                </a:ln>
                <a:solidFill>
                  <a:srgbClr val="000000"/>
                </a:solidFill>
                <a:effectLst/>
                <a:uLnTx/>
                <a:uFillTx/>
                <a:latin typeface="Arial"/>
                <a:ea typeface="+mn-ea"/>
                <a:cs typeface="Arial"/>
              </a:rPr>
              <a:t> 7,4</a:t>
            </a:r>
            <a:r>
              <a:rPr kumimoji="0" lang="de-DE" altLang="de-DE" sz="1200" b="0" i="0" u="none" strike="noStrike" kern="1200" cap="none" spc="0" normalizeH="0" baseline="0" noProof="1">
                <a:ln>
                  <a:noFill/>
                </a:ln>
                <a:solidFill>
                  <a:srgbClr val="000000"/>
                </a:solidFill>
                <a:effectLst/>
                <a:uLnTx/>
                <a:uFillTx/>
                <a:latin typeface="Arial"/>
                <a:ea typeface="+mn-ea"/>
                <a:cs typeface="Arial"/>
              </a:rPr>
              <a:t> % auf das Bundesministerium für wirtschaftliche Zusammenarbeit und Entwicklung und </a:t>
            </a:r>
            <a:r>
              <a:rPr kumimoji="0" lang="de-DE" altLang="de-DE" sz="1200" b="0" i="0" u="none" strike="noStrike" kern="1200" cap="none" spc="0" normalizeH="0" baseline="0" noProof="0" dirty="0">
                <a:ln>
                  <a:noFill/>
                </a:ln>
                <a:solidFill>
                  <a:srgbClr val="000000"/>
                </a:solidFill>
                <a:effectLst/>
                <a:uLnTx/>
                <a:uFillTx/>
                <a:latin typeface="Arial"/>
                <a:ea typeface="+mn-ea"/>
                <a:cs typeface="Arial"/>
              </a:rPr>
              <a:t>1,6 % auf die Internationale Klimaschutzinitiative. 3,0</a:t>
            </a:r>
            <a:r>
              <a:rPr kumimoji="0" lang="de-DE" sz="1200" b="0" i="0" u="none" strike="noStrike" kern="1200" cap="none" spc="0" normalizeH="0" baseline="0" noProof="0" dirty="0">
                <a:ln>
                  <a:noFill/>
                </a:ln>
                <a:solidFill>
                  <a:srgbClr val="000000"/>
                </a:solidFill>
                <a:effectLst/>
                <a:uLnTx/>
                <a:uFillTx/>
                <a:latin typeface="Arial"/>
                <a:ea typeface="+mn-ea"/>
                <a:cs typeface="Arial"/>
              </a:rPr>
              <a:t> % entfallen auf die Europäische Union. </a:t>
            </a:r>
            <a:r>
              <a:rPr kumimoji="0" lang="de-DE" altLang="de-DE" sz="1200" b="0" i="0" u="none" strike="noStrike" kern="1200" cap="none" spc="0" normalizeH="0" baseline="0" noProof="0" dirty="0">
                <a:ln>
                  <a:noFill/>
                </a:ln>
                <a:solidFill>
                  <a:srgbClr val="000000"/>
                </a:solidFill>
                <a:effectLst/>
                <a:uLnTx/>
                <a:uFillTx/>
                <a:latin typeface="Arial"/>
                <a:ea typeface="+mn-ea"/>
                <a:cs typeface="Arial"/>
              </a:rPr>
              <a:t>Die übrigen 1,5 % entfallen auf Drittmittel, Spenden und eigene Vermögenserträge.</a:t>
            </a:r>
            <a:endParaRPr kumimoji="0" lang="en-GB" altLang="de-DE" sz="1200" b="0" i="0" u="none" strike="noStrike" kern="1200" cap="none" spc="0" normalizeH="0" baseline="0" noProof="0" dirty="0">
              <a:ln>
                <a:noFill/>
              </a:ln>
              <a:solidFill>
                <a:srgbClr val="000000"/>
              </a:solidFill>
              <a:effectLst/>
              <a:uLnTx/>
              <a:uFillTx/>
              <a:latin typeface="Arial"/>
              <a:ea typeface="+mn-ea"/>
              <a:cs typeface="Arial"/>
            </a:endParaRPr>
          </a:p>
          <a:p>
            <a:endParaRPr lang="de-DE" dirty="0"/>
          </a:p>
        </p:txBody>
      </p:sp>
      <p:sp>
        <p:nvSpPr>
          <p:cNvPr id="4" name="Foliennummernplatzhalter 3">
            <a:extLst>
              <a:ext uri="{FF2B5EF4-FFF2-40B4-BE49-F238E27FC236}">
                <a16:creationId xmlns:a16="http://schemas.microsoft.com/office/drawing/2014/main" id="{10690455-9000-5EBB-796C-0D5B68F186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3333F-A465-3046-8431-FB04349D89B0}"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49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Alexander von Humboldt war ein Entdecker und Kosmopolit, ein Universalgelehrter und Streiter für die Freiheit der Forschung, ein Humanist und Förderer exzellenter Wissenschaftstalente. Seine große Südamerikareise von 1799 bis 1804 wurde als die zweite, die wissenschaftliche Entdeckung Südamerikas gefeiert. Naturwissenschaftliche Disziplinen wie die physische Geographie, die Klimatologie, die Ökologie oder die Ozeanographie sehen in Humboldt ihren Begründer. </a:t>
            </a:r>
          </a:p>
          <a:p>
            <a:r>
              <a:rPr lang="de-DE" dirty="0"/>
              <a:t>Humboldt war ein früher Netzwerker. Für seine Forschung beteiligte er Hunderte Wissenschaftler*innen am Zusammentragen von Informationen aus den unterschiedlichsten Gebieten. Diese Forschenden profitierten ebenfalls von diesem Humboldt-Netzwerk, denn dort wurden nicht nur Daten und Kommentare ausgetauscht, sondern auch Hinweise auf Jobs und Posten. </a:t>
            </a:r>
          </a:p>
          <a:p>
            <a:r>
              <a:rPr lang="de-DE" dirty="0"/>
              <a:t>Die heutige Alexander von Humboldt-Stiftung wurde 1953 von der Bundesrepublik Deutschland gegründet. Sie pflegt – im Geiste Humboldts – ein internationales Netz der wissenschaftlichen Zusammenarbeit und des Vertrauens.</a:t>
            </a:r>
          </a:p>
          <a:p>
            <a:endParaRPr lang="de-DE" dirty="0"/>
          </a:p>
        </p:txBody>
      </p:sp>
      <p:sp>
        <p:nvSpPr>
          <p:cNvPr id="4" name="Foliennummernplatzhalter 3"/>
          <p:cNvSpPr>
            <a:spLocks noGrp="1"/>
          </p:cNvSpPr>
          <p:nvPr>
            <p:ph type="sldNum" sz="quarter" idx="5"/>
          </p:nvPr>
        </p:nvSpPr>
        <p:spPr/>
        <p:txBody>
          <a:bodyPr/>
          <a:lstStyle/>
          <a:p>
            <a:fld id="{70D3333F-A465-3046-8431-FB04349D89B0}" type="slidenum">
              <a:rPr lang="de-DE" smtClean="0"/>
              <a:t>9</a:t>
            </a:fld>
            <a:endParaRPr lang="de-DE"/>
          </a:p>
        </p:txBody>
      </p:sp>
    </p:spTree>
    <p:extLst>
      <p:ext uri="{BB962C8B-B14F-4D97-AF65-F5344CB8AC3E}">
        <p14:creationId xmlns:p14="http://schemas.microsoft.com/office/powerpoint/2010/main" val="9158723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070D444E-8222-ABBF-F00D-E2419BEC994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76850166-1250-3006-ABF5-0770C87A16CE}"/>
              </a:ext>
            </a:extLst>
          </p:cNvPr>
          <p:cNvSpPr>
            <a:spLocks noGrp="1"/>
          </p:cNvSpPr>
          <p:nvPr>
            <p:ph type="ctrTitle" hasCustomPrompt="1"/>
          </p:nvPr>
        </p:nvSpPr>
        <p:spPr>
          <a:xfrm>
            <a:off x="5669819" y="2303812"/>
            <a:ext cx="4115449" cy="1693039"/>
          </a:xfrm>
        </p:spPr>
        <p:txBody>
          <a:bodyPr anchor="b">
            <a:normAutofit/>
          </a:bodyPr>
          <a:lstStyle>
            <a:lvl1pPr algn="l">
              <a:defRPr sz="3600"/>
            </a:lvl1pPr>
          </a:lstStyle>
          <a:p>
            <a:r>
              <a:rPr lang="de-DE"/>
              <a:t>MASTERTITEL-FORMAT BEARBEITEN</a:t>
            </a:r>
          </a:p>
        </p:txBody>
      </p:sp>
      <p:sp>
        <p:nvSpPr>
          <p:cNvPr id="3" name="Untertitel 2">
            <a:extLst>
              <a:ext uri="{FF2B5EF4-FFF2-40B4-BE49-F238E27FC236}">
                <a16:creationId xmlns:a16="http://schemas.microsoft.com/office/drawing/2014/main" id="{4C6BD25B-0F53-407F-4DE4-BCF247483128}"/>
              </a:ext>
            </a:extLst>
          </p:cNvPr>
          <p:cNvSpPr>
            <a:spLocks noGrp="1"/>
          </p:cNvSpPr>
          <p:nvPr>
            <p:ph type="subTitle" idx="1"/>
          </p:nvPr>
        </p:nvSpPr>
        <p:spPr>
          <a:xfrm>
            <a:off x="5669819" y="4369572"/>
            <a:ext cx="4115449" cy="1294958"/>
          </a:xfrm>
          <a:prstGeom prst="rect">
            <a:avLst/>
          </a:prstGeom>
        </p:spPr>
        <p:txBody>
          <a:bodyPr>
            <a:normAutofit/>
          </a:bodyPr>
          <a:lstStyle>
            <a:lvl1pPr marL="0" indent="0" algn="l">
              <a:buNone/>
              <a:defRPr sz="2000" b="0" i="0">
                <a:latin typeface="IBM Plex Sans Light" panose="020B040305020300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047206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97C12D-5ADE-892B-7DA5-B9AA17A50FC4}"/>
              </a:ext>
            </a:extLst>
          </p:cNvPr>
          <p:cNvSpPr>
            <a:spLocks noGrp="1"/>
          </p:cNvSpPr>
          <p:nvPr>
            <p:ph type="title" hasCustomPrompt="1"/>
          </p:nvPr>
        </p:nvSpPr>
        <p:spPr>
          <a:xfrm>
            <a:off x="6702655" y="681037"/>
            <a:ext cx="4651144" cy="1325563"/>
          </a:xfrm>
        </p:spPr>
        <p:txBody>
          <a:bodyPr>
            <a:normAutofit/>
          </a:bodyPr>
          <a:lstStyle>
            <a:lvl1pPr>
              <a:defRPr sz="3600"/>
            </a:lvl1pPr>
          </a:lstStyle>
          <a:p>
            <a:r>
              <a:rPr lang="de-DE"/>
              <a:t>MASTERTITELFORMAT BEARBEITEN</a:t>
            </a:r>
          </a:p>
        </p:txBody>
      </p:sp>
      <p:sp>
        <p:nvSpPr>
          <p:cNvPr id="3" name="Inhaltsplatzhalter 2">
            <a:extLst>
              <a:ext uri="{FF2B5EF4-FFF2-40B4-BE49-F238E27FC236}">
                <a16:creationId xmlns:a16="http://schemas.microsoft.com/office/drawing/2014/main" id="{385D22F0-7438-2451-389B-5CFA691355B1}"/>
              </a:ext>
            </a:extLst>
          </p:cNvPr>
          <p:cNvSpPr>
            <a:spLocks noGrp="1"/>
          </p:cNvSpPr>
          <p:nvPr>
            <p:ph idx="1"/>
          </p:nvPr>
        </p:nvSpPr>
        <p:spPr>
          <a:xfrm>
            <a:off x="6702654" y="2505694"/>
            <a:ext cx="4651145" cy="2861954"/>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Oval 10">
            <a:extLst>
              <a:ext uri="{FF2B5EF4-FFF2-40B4-BE49-F238E27FC236}">
                <a16:creationId xmlns:a16="http://schemas.microsoft.com/office/drawing/2014/main" id="{A1A9D77B-4CB3-3D06-5DE3-3FD2262CF2F1}"/>
              </a:ext>
            </a:extLst>
          </p:cNvPr>
          <p:cNvSpPr/>
          <p:nvPr userDrawn="1"/>
        </p:nvSpPr>
        <p:spPr>
          <a:xfrm>
            <a:off x="2312600" y="3467563"/>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517FDD45-E268-8A4B-3F0B-7A67B12B6046}"/>
              </a:ext>
            </a:extLst>
          </p:cNvPr>
          <p:cNvSpPr/>
          <p:nvPr userDrawn="1"/>
        </p:nvSpPr>
        <p:spPr>
          <a:xfrm>
            <a:off x="5018602" y="5826801"/>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C3EBCE94-3BB0-8793-F5FB-0E6F42BAB92A}"/>
              </a:ext>
            </a:extLst>
          </p:cNvPr>
          <p:cNvSpPr/>
          <p:nvPr userDrawn="1"/>
        </p:nvSpPr>
        <p:spPr>
          <a:xfrm>
            <a:off x="4073237" y="2613660"/>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Oval 13">
            <a:extLst>
              <a:ext uri="{FF2B5EF4-FFF2-40B4-BE49-F238E27FC236}">
                <a16:creationId xmlns:a16="http://schemas.microsoft.com/office/drawing/2014/main" id="{B1183E65-5B87-8C07-386E-6B1357793FF7}"/>
              </a:ext>
            </a:extLst>
          </p:cNvPr>
          <p:cNvSpPr/>
          <p:nvPr userDrawn="1"/>
        </p:nvSpPr>
        <p:spPr>
          <a:xfrm>
            <a:off x="391886" y="2938541"/>
            <a:ext cx="308758" cy="30875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17A406B0-D092-BCF9-3169-E17E48B8D497}"/>
              </a:ext>
            </a:extLst>
          </p:cNvPr>
          <p:cNvSpPr/>
          <p:nvPr userDrawn="1"/>
        </p:nvSpPr>
        <p:spPr>
          <a:xfrm>
            <a:off x="1829164" y="5472988"/>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 Verbindung 16">
            <a:extLst>
              <a:ext uri="{FF2B5EF4-FFF2-40B4-BE49-F238E27FC236}">
                <a16:creationId xmlns:a16="http://schemas.microsoft.com/office/drawing/2014/main" id="{45F35B87-44A0-0A45-FD91-312FCE090F82}"/>
              </a:ext>
            </a:extLst>
          </p:cNvPr>
          <p:cNvCxnSpPr>
            <a:cxnSpLocks/>
            <a:stCxn id="11" idx="2"/>
            <a:endCxn id="14" idx="6"/>
          </p:cNvCxnSpPr>
          <p:nvPr userDrawn="1"/>
        </p:nvCxnSpPr>
        <p:spPr>
          <a:xfrm flipH="1" flipV="1">
            <a:off x="700644" y="3092920"/>
            <a:ext cx="1611956" cy="5943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3C2E6212-BA26-D61B-6686-ED0D187DCA75}"/>
              </a:ext>
            </a:extLst>
          </p:cNvPr>
          <p:cNvCxnSpPr>
            <a:cxnSpLocks/>
            <a:stCxn id="13" idx="3"/>
            <a:endCxn id="11" idx="7"/>
          </p:cNvCxnSpPr>
          <p:nvPr userDrawn="1"/>
        </p:nvCxnSpPr>
        <p:spPr>
          <a:xfrm flipH="1">
            <a:off x="2687640" y="2768027"/>
            <a:ext cx="1412082" cy="7638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0">
            <a:extLst>
              <a:ext uri="{FF2B5EF4-FFF2-40B4-BE49-F238E27FC236}">
                <a16:creationId xmlns:a16="http://schemas.microsoft.com/office/drawing/2014/main" id="{C3503FAA-7BDB-ED3D-62EE-022E170E91B7}"/>
              </a:ext>
            </a:extLst>
          </p:cNvPr>
          <p:cNvCxnSpPr>
            <a:endCxn id="14" idx="7"/>
          </p:cNvCxnSpPr>
          <p:nvPr userDrawn="1"/>
        </p:nvCxnSpPr>
        <p:spPr>
          <a:xfrm flipH="1">
            <a:off x="655427" y="1243013"/>
            <a:ext cx="709029" cy="17407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1">
            <a:extLst>
              <a:ext uri="{FF2B5EF4-FFF2-40B4-BE49-F238E27FC236}">
                <a16:creationId xmlns:a16="http://schemas.microsoft.com/office/drawing/2014/main" id="{7A02017C-01B2-3893-AEB7-BB37D60F2E1D}"/>
              </a:ext>
            </a:extLst>
          </p:cNvPr>
          <p:cNvCxnSpPr>
            <a:cxnSpLocks/>
            <a:endCxn id="11" idx="0"/>
          </p:cNvCxnSpPr>
          <p:nvPr userDrawn="1"/>
        </p:nvCxnSpPr>
        <p:spPr>
          <a:xfrm>
            <a:off x="1788880" y="1498903"/>
            <a:ext cx="743414" cy="19686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4">
            <a:extLst>
              <a:ext uri="{FF2B5EF4-FFF2-40B4-BE49-F238E27FC236}">
                <a16:creationId xmlns:a16="http://schemas.microsoft.com/office/drawing/2014/main" id="{0E711974-FB1D-FC8C-4F7C-99B16A23B96B}"/>
              </a:ext>
            </a:extLst>
          </p:cNvPr>
          <p:cNvCxnSpPr>
            <a:cxnSpLocks/>
            <a:stCxn id="12" idx="1"/>
            <a:endCxn id="11" idx="5"/>
          </p:cNvCxnSpPr>
          <p:nvPr userDrawn="1"/>
        </p:nvCxnSpPr>
        <p:spPr>
          <a:xfrm flipH="1" flipV="1">
            <a:off x="2687640" y="3842603"/>
            <a:ext cx="2360527" cy="2013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7">
            <a:extLst>
              <a:ext uri="{FF2B5EF4-FFF2-40B4-BE49-F238E27FC236}">
                <a16:creationId xmlns:a16="http://schemas.microsoft.com/office/drawing/2014/main" id="{4144DA21-072B-87CD-2B69-D0BC384A4A94}"/>
              </a:ext>
            </a:extLst>
          </p:cNvPr>
          <p:cNvCxnSpPr>
            <a:cxnSpLocks/>
            <a:stCxn id="11" idx="3"/>
            <a:endCxn id="15" idx="7"/>
          </p:cNvCxnSpPr>
          <p:nvPr userDrawn="1"/>
        </p:nvCxnSpPr>
        <p:spPr>
          <a:xfrm flipH="1">
            <a:off x="1981207" y="3842603"/>
            <a:ext cx="395740" cy="1656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8100604D-2876-50B0-089E-F125F26EEA58}"/>
              </a:ext>
            </a:extLst>
          </p:cNvPr>
          <p:cNvCxnSpPr>
            <a:cxnSpLocks/>
            <a:stCxn id="15" idx="3"/>
          </p:cNvCxnSpPr>
          <p:nvPr userDrawn="1"/>
        </p:nvCxnSpPr>
        <p:spPr>
          <a:xfrm flipH="1">
            <a:off x="0" y="5625031"/>
            <a:ext cx="1855251" cy="5659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AC85E6C3-BF63-4746-E292-CCB0194B46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5294" y="225792"/>
            <a:ext cx="4945894" cy="2329092"/>
          </a:xfrm>
          <a:prstGeom prst="rect">
            <a:avLst/>
          </a:prstGeom>
        </p:spPr>
      </p:pic>
      <p:sp>
        <p:nvSpPr>
          <p:cNvPr id="48" name="Textfeld 47">
            <a:extLst>
              <a:ext uri="{FF2B5EF4-FFF2-40B4-BE49-F238E27FC236}">
                <a16:creationId xmlns:a16="http://schemas.microsoft.com/office/drawing/2014/main" id="{9E6311DE-72C7-DB2F-0300-A1DFCEA44D64}"/>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de-DE" sz="1100" b="0" i="0" dirty="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lang="de-DE" sz="1100" b="0" i="0" dirty="0">
              <a:solidFill>
                <a:schemeClr val="tx1"/>
              </a:solidFill>
              <a:latin typeface="IBM Plex Sans Light" panose="020B0403050203000203" pitchFamily="34" charset="0"/>
            </a:endParaRPr>
          </a:p>
        </p:txBody>
      </p:sp>
      <p:cxnSp>
        <p:nvCxnSpPr>
          <p:cNvPr id="60" name="Gerade Verbindung 59">
            <a:extLst>
              <a:ext uri="{FF2B5EF4-FFF2-40B4-BE49-F238E27FC236}">
                <a16:creationId xmlns:a16="http://schemas.microsoft.com/office/drawing/2014/main" id="{2C9D0367-6037-86F0-362C-8BBC016F5884}"/>
              </a:ext>
            </a:extLst>
          </p:cNvPr>
          <p:cNvCxnSpPr>
            <a:cxnSpLocks/>
            <a:stCxn id="14" idx="2"/>
          </p:cNvCxnSpPr>
          <p:nvPr userDrawn="1"/>
        </p:nvCxnSpPr>
        <p:spPr>
          <a:xfrm flipH="1">
            <a:off x="-8920" y="3092920"/>
            <a:ext cx="400806" cy="57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669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B95C2-683E-E21F-ED2C-9BB81CDD121B}"/>
              </a:ext>
            </a:extLst>
          </p:cNvPr>
          <p:cNvSpPr>
            <a:spLocks noGrp="1"/>
          </p:cNvSpPr>
          <p:nvPr>
            <p:ph type="title" hasCustomPrompt="1"/>
          </p:nvPr>
        </p:nvSpPr>
        <p:spPr>
          <a:xfrm>
            <a:off x="838200" y="365125"/>
            <a:ext cx="9301222" cy="1325563"/>
          </a:xfrm>
        </p:spPr>
        <p:txBody>
          <a:bodyPr/>
          <a:lstStyle/>
          <a:p>
            <a:r>
              <a:rPr lang="de-DE"/>
              <a:t>MASTERTITELFORMAT BEARBEITEN</a:t>
            </a:r>
          </a:p>
        </p:txBody>
      </p:sp>
      <p:sp>
        <p:nvSpPr>
          <p:cNvPr id="3" name="Inhaltsplatzhalter 2">
            <a:extLst>
              <a:ext uri="{FF2B5EF4-FFF2-40B4-BE49-F238E27FC236}">
                <a16:creationId xmlns:a16="http://schemas.microsoft.com/office/drawing/2014/main" id="{1ED616DB-2C3D-15F5-2F3D-457F0C79D54C}"/>
              </a:ext>
            </a:extLst>
          </p:cNvPr>
          <p:cNvSpPr>
            <a:spLocks noGrp="1"/>
          </p:cNvSpPr>
          <p:nvPr>
            <p:ph sz="half" idx="1"/>
          </p:nvPr>
        </p:nvSpPr>
        <p:spPr>
          <a:xfrm>
            <a:off x="838199" y="1825625"/>
            <a:ext cx="9301223" cy="4351338"/>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9" name="Grafik 8">
            <a:extLst>
              <a:ext uri="{FF2B5EF4-FFF2-40B4-BE49-F238E27FC236}">
                <a16:creationId xmlns:a16="http://schemas.microsoft.com/office/drawing/2014/main" id="{6D62E856-1E80-0377-9D21-1C06910391AD}"/>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18453" y="6263375"/>
            <a:ext cx="527219" cy="527219"/>
          </a:xfrm>
          <a:prstGeom prst="rect">
            <a:avLst/>
          </a:prstGeom>
        </p:spPr>
      </p:pic>
      <p:sp>
        <p:nvSpPr>
          <p:cNvPr id="10" name="Textfeld 9">
            <a:extLst>
              <a:ext uri="{FF2B5EF4-FFF2-40B4-BE49-F238E27FC236}">
                <a16:creationId xmlns:a16="http://schemas.microsoft.com/office/drawing/2014/main" id="{D4F8828D-058B-34B6-0113-A74D909E9C31}"/>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de-DE" sz="1100" b="0" i="0" dirty="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lang="de-DE" sz="1100" b="0" i="0" dirty="0">
              <a:solidFill>
                <a:schemeClr val="tx1"/>
              </a:solidFill>
              <a:latin typeface="IBM Plex Sans Light" panose="020B0403050203000203" pitchFamily="34" charset="0"/>
            </a:endParaRPr>
          </a:p>
        </p:txBody>
      </p:sp>
      <p:sp>
        <p:nvSpPr>
          <p:cNvPr id="11" name="Oval 10">
            <a:extLst>
              <a:ext uri="{FF2B5EF4-FFF2-40B4-BE49-F238E27FC236}">
                <a16:creationId xmlns:a16="http://schemas.microsoft.com/office/drawing/2014/main" id="{5F728CB3-1FBE-429B-5E17-F0B9742B6823}"/>
              </a:ext>
            </a:extLst>
          </p:cNvPr>
          <p:cNvSpPr/>
          <p:nvPr userDrawn="1"/>
        </p:nvSpPr>
        <p:spPr>
          <a:xfrm>
            <a:off x="10872502"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B35A3D06-F9C7-B981-FE36-B223078EA846}"/>
              </a:ext>
            </a:extLst>
          </p:cNvPr>
          <p:cNvSpPr/>
          <p:nvPr userDrawn="1"/>
        </p:nvSpPr>
        <p:spPr>
          <a:xfrm>
            <a:off x="11733468"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BE315D71-DDD1-BBB8-0844-C4F2492C9952}"/>
              </a:ext>
            </a:extLst>
          </p:cNvPr>
          <p:cNvSpPr/>
          <p:nvPr userDrawn="1"/>
        </p:nvSpPr>
        <p:spPr>
          <a:xfrm>
            <a:off x="11131037"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911AE4C1-0EC4-ECB4-A15F-B31DAD2C5522}"/>
              </a:ext>
            </a:extLst>
          </p:cNvPr>
          <p:cNvSpPr/>
          <p:nvPr userDrawn="1"/>
        </p:nvSpPr>
        <p:spPr>
          <a:xfrm>
            <a:off x="10238767"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 Verbindung 16">
            <a:extLst>
              <a:ext uri="{FF2B5EF4-FFF2-40B4-BE49-F238E27FC236}">
                <a16:creationId xmlns:a16="http://schemas.microsoft.com/office/drawing/2014/main" id="{E452B3C6-4546-B3B3-D6BB-19B67123D204}"/>
              </a:ext>
            </a:extLst>
          </p:cNvPr>
          <p:cNvCxnSpPr>
            <a:cxnSpLocks/>
            <a:stCxn id="13" idx="4"/>
            <a:endCxn id="11" idx="0"/>
          </p:cNvCxnSpPr>
          <p:nvPr userDrawn="1"/>
        </p:nvCxnSpPr>
        <p:spPr>
          <a:xfrm flipH="1">
            <a:off x="11092196" y="592749"/>
            <a:ext cx="129267" cy="1330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D97B2EBB-740A-46B5-E1E7-849589401C1A}"/>
              </a:ext>
            </a:extLst>
          </p:cNvPr>
          <p:cNvCxnSpPr>
            <a:cxnSpLocks/>
            <a:stCxn id="12" idx="1"/>
            <a:endCxn id="11" idx="5"/>
          </p:cNvCxnSpPr>
          <p:nvPr userDrawn="1"/>
        </p:nvCxnSpPr>
        <p:spPr>
          <a:xfrm flipH="1" flipV="1">
            <a:off x="11247542" y="2298294"/>
            <a:ext cx="515491" cy="3548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2A13F09B-D6BD-3D92-B11A-8A8503BD664D}"/>
              </a:ext>
            </a:extLst>
          </p:cNvPr>
          <p:cNvCxnSpPr>
            <a:cxnSpLocks/>
            <a:stCxn id="11" idx="3"/>
            <a:endCxn id="15" idx="7"/>
          </p:cNvCxnSpPr>
          <p:nvPr userDrawn="1"/>
        </p:nvCxnSpPr>
        <p:spPr>
          <a:xfrm flipH="1">
            <a:off x="10390810" y="2298294"/>
            <a:ext cx="546039" cy="9786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60248CE4-B0E2-536B-BFAE-6E88D96CE514}"/>
              </a:ext>
            </a:extLst>
          </p:cNvPr>
          <p:cNvCxnSpPr>
            <a:cxnSpLocks/>
            <a:endCxn id="13" idx="7"/>
          </p:cNvCxnSpPr>
          <p:nvPr userDrawn="1"/>
        </p:nvCxnSpPr>
        <p:spPr>
          <a:xfrm flipH="1">
            <a:off x="11285404" y="238760"/>
            <a:ext cx="927674" cy="1996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CA84A3E1-1949-80B5-C872-BA2CA45CA7C3}"/>
              </a:ext>
            </a:extLst>
          </p:cNvPr>
          <p:cNvCxnSpPr>
            <a:cxnSpLocks/>
            <a:endCxn id="12" idx="6"/>
          </p:cNvCxnSpPr>
          <p:nvPr userDrawn="1"/>
        </p:nvCxnSpPr>
        <p:spPr>
          <a:xfrm flipH="1">
            <a:off x="11935348" y="2623594"/>
            <a:ext cx="256652" cy="1009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532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B95C2-683E-E21F-ED2C-9BB81CDD121B}"/>
              </a:ext>
            </a:extLst>
          </p:cNvPr>
          <p:cNvSpPr>
            <a:spLocks noGrp="1"/>
          </p:cNvSpPr>
          <p:nvPr>
            <p:ph type="title" hasCustomPrompt="1"/>
          </p:nvPr>
        </p:nvSpPr>
        <p:spPr>
          <a:xfrm>
            <a:off x="2986268" y="365125"/>
            <a:ext cx="8848139" cy="1325563"/>
          </a:xfrm>
        </p:spPr>
        <p:txBody>
          <a:bodyPr/>
          <a:lstStyle/>
          <a:p>
            <a:r>
              <a:rPr lang="de-DE"/>
              <a:t>MASTERTITELFORMAT BEARBEITEN</a:t>
            </a:r>
          </a:p>
        </p:txBody>
      </p:sp>
      <p:sp>
        <p:nvSpPr>
          <p:cNvPr id="3" name="Inhaltsplatzhalter 2">
            <a:extLst>
              <a:ext uri="{FF2B5EF4-FFF2-40B4-BE49-F238E27FC236}">
                <a16:creationId xmlns:a16="http://schemas.microsoft.com/office/drawing/2014/main" id="{1ED616DB-2C3D-15F5-2F3D-457F0C79D54C}"/>
              </a:ext>
            </a:extLst>
          </p:cNvPr>
          <p:cNvSpPr>
            <a:spLocks noGrp="1"/>
          </p:cNvSpPr>
          <p:nvPr>
            <p:ph sz="half" idx="1"/>
          </p:nvPr>
        </p:nvSpPr>
        <p:spPr>
          <a:xfrm>
            <a:off x="2986268" y="1825625"/>
            <a:ext cx="8848140" cy="4351338"/>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9" name="Grafik 8">
            <a:extLst>
              <a:ext uri="{FF2B5EF4-FFF2-40B4-BE49-F238E27FC236}">
                <a16:creationId xmlns:a16="http://schemas.microsoft.com/office/drawing/2014/main" id="{6D62E856-1E80-0377-9D21-1C06910391AD}"/>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18453" y="6263375"/>
            <a:ext cx="527219" cy="527219"/>
          </a:xfrm>
          <a:prstGeom prst="rect">
            <a:avLst/>
          </a:prstGeom>
        </p:spPr>
      </p:pic>
      <p:sp>
        <p:nvSpPr>
          <p:cNvPr id="10" name="Textfeld 9">
            <a:extLst>
              <a:ext uri="{FF2B5EF4-FFF2-40B4-BE49-F238E27FC236}">
                <a16:creationId xmlns:a16="http://schemas.microsoft.com/office/drawing/2014/main" id="{D4F8828D-058B-34B6-0113-A74D909E9C31}"/>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de-DE" sz="1100" b="0" i="0" dirty="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lang="de-DE" sz="1100" b="0" i="0" dirty="0">
              <a:solidFill>
                <a:schemeClr val="tx1"/>
              </a:solidFill>
              <a:latin typeface="IBM Plex Sans Light" panose="020B0403050203000203" pitchFamily="34" charset="0"/>
            </a:endParaRPr>
          </a:p>
        </p:txBody>
      </p:sp>
      <p:sp>
        <p:nvSpPr>
          <p:cNvPr id="11" name="Oval 10">
            <a:extLst>
              <a:ext uri="{FF2B5EF4-FFF2-40B4-BE49-F238E27FC236}">
                <a16:creationId xmlns:a16="http://schemas.microsoft.com/office/drawing/2014/main" id="{5F728CB3-1FBE-429B-5E17-F0B9742B6823}"/>
              </a:ext>
            </a:extLst>
          </p:cNvPr>
          <p:cNvSpPr/>
          <p:nvPr userDrawn="1"/>
        </p:nvSpPr>
        <p:spPr>
          <a:xfrm>
            <a:off x="991327"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B35A3D06-F9C7-B981-FE36-B223078EA846}"/>
              </a:ext>
            </a:extLst>
          </p:cNvPr>
          <p:cNvSpPr/>
          <p:nvPr userDrawn="1"/>
        </p:nvSpPr>
        <p:spPr>
          <a:xfrm>
            <a:off x="1852293"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BE315D71-DDD1-BBB8-0844-C4F2492C9952}"/>
              </a:ext>
            </a:extLst>
          </p:cNvPr>
          <p:cNvSpPr/>
          <p:nvPr userDrawn="1"/>
        </p:nvSpPr>
        <p:spPr>
          <a:xfrm>
            <a:off x="1249862"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911AE4C1-0EC4-ECB4-A15F-B31DAD2C5522}"/>
              </a:ext>
            </a:extLst>
          </p:cNvPr>
          <p:cNvSpPr/>
          <p:nvPr userDrawn="1"/>
        </p:nvSpPr>
        <p:spPr>
          <a:xfrm>
            <a:off x="357592"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 Verbindung 16">
            <a:extLst>
              <a:ext uri="{FF2B5EF4-FFF2-40B4-BE49-F238E27FC236}">
                <a16:creationId xmlns:a16="http://schemas.microsoft.com/office/drawing/2014/main" id="{E452B3C6-4546-B3B3-D6BB-19B67123D204}"/>
              </a:ext>
            </a:extLst>
          </p:cNvPr>
          <p:cNvCxnSpPr>
            <a:cxnSpLocks/>
            <a:stCxn id="13" idx="4"/>
            <a:endCxn id="11" idx="0"/>
          </p:cNvCxnSpPr>
          <p:nvPr userDrawn="1"/>
        </p:nvCxnSpPr>
        <p:spPr>
          <a:xfrm flipH="1">
            <a:off x="1211021" y="592749"/>
            <a:ext cx="129267" cy="1330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D97B2EBB-740A-46B5-E1E7-849589401C1A}"/>
              </a:ext>
            </a:extLst>
          </p:cNvPr>
          <p:cNvCxnSpPr>
            <a:cxnSpLocks/>
            <a:stCxn id="12" idx="1"/>
            <a:endCxn id="11" idx="5"/>
          </p:cNvCxnSpPr>
          <p:nvPr userDrawn="1"/>
        </p:nvCxnSpPr>
        <p:spPr>
          <a:xfrm flipH="1" flipV="1">
            <a:off x="1366367" y="2298294"/>
            <a:ext cx="515491" cy="3548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2A13F09B-D6BD-3D92-B11A-8A8503BD664D}"/>
              </a:ext>
            </a:extLst>
          </p:cNvPr>
          <p:cNvCxnSpPr>
            <a:cxnSpLocks/>
            <a:stCxn id="11" idx="3"/>
            <a:endCxn id="15" idx="7"/>
          </p:cNvCxnSpPr>
          <p:nvPr userDrawn="1"/>
        </p:nvCxnSpPr>
        <p:spPr>
          <a:xfrm flipH="1">
            <a:off x="509635" y="2298294"/>
            <a:ext cx="546039" cy="9786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60248CE4-B0E2-536B-BFAE-6E88D96CE514}"/>
              </a:ext>
            </a:extLst>
          </p:cNvPr>
          <p:cNvCxnSpPr>
            <a:cxnSpLocks/>
            <a:endCxn id="13" idx="1"/>
          </p:cNvCxnSpPr>
          <p:nvPr userDrawn="1"/>
        </p:nvCxnSpPr>
        <p:spPr>
          <a:xfrm>
            <a:off x="717630" y="0"/>
            <a:ext cx="558717" cy="438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CA84A3E1-1949-80B5-C872-BA2CA45CA7C3}"/>
              </a:ext>
            </a:extLst>
          </p:cNvPr>
          <p:cNvCxnSpPr>
            <a:cxnSpLocks/>
            <a:stCxn id="15" idx="6"/>
            <a:endCxn id="12" idx="3"/>
          </p:cNvCxnSpPr>
          <p:nvPr userDrawn="1"/>
        </p:nvCxnSpPr>
        <p:spPr>
          <a:xfrm flipV="1">
            <a:off x="535722" y="2795909"/>
            <a:ext cx="1346136" cy="5440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E76021D8-C4A4-39D6-B41B-3FAA317E8810}"/>
              </a:ext>
            </a:extLst>
          </p:cNvPr>
          <p:cNvCxnSpPr>
            <a:cxnSpLocks/>
            <a:endCxn id="15" idx="2"/>
          </p:cNvCxnSpPr>
          <p:nvPr userDrawn="1"/>
        </p:nvCxnSpPr>
        <p:spPr>
          <a:xfrm>
            <a:off x="0" y="3276957"/>
            <a:ext cx="357592" cy="62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553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59" name="Oval 58">
            <a:extLst>
              <a:ext uri="{FF2B5EF4-FFF2-40B4-BE49-F238E27FC236}">
                <a16:creationId xmlns:a16="http://schemas.microsoft.com/office/drawing/2014/main" id="{9E8E8AF8-F207-C008-1EB5-329575615E5F}"/>
              </a:ext>
            </a:extLst>
          </p:cNvPr>
          <p:cNvSpPr/>
          <p:nvPr userDrawn="1"/>
        </p:nvSpPr>
        <p:spPr>
          <a:xfrm>
            <a:off x="7295994" y="5549095"/>
            <a:ext cx="611706" cy="61170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74A23B11-430F-B328-A77C-465B5A8F9931}"/>
              </a:ext>
            </a:extLst>
          </p:cNvPr>
          <p:cNvSpPr>
            <a:spLocks noGrp="1"/>
          </p:cNvSpPr>
          <p:nvPr>
            <p:ph type="title"/>
          </p:nvPr>
        </p:nvSpPr>
        <p:spPr>
          <a:xfrm>
            <a:off x="839788" y="987424"/>
            <a:ext cx="3932237" cy="1069975"/>
          </a:xfrm>
        </p:spPr>
        <p:txBody>
          <a:bodyPr anchor="t" anchorCtr="0"/>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BA04EBDA-0331-1B44-C5B0-5BBDBC35906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D656D15-1AAA-2897-98A9-1A4FF40F33A1}"/>
              </a:ext>
            </a:extLst>
          </p:cNvPr>
          <p:cNvSpPr>
            <a:spLocks noGrp="1"/>
          </p:cNvSpPr>
          <p:nvPr>
            <p:ph type="body" sz="half" idx="2"/>
          </p:nvPr>
        </p:nvSpPr>
        <p:spPr>
          <a:xfrm>
            <a:off x="839788" y="2552698"/>
            <a:ext cx="3932237" cy="3316289"/>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10" name="Textfeld 9">
            <a:extLst>
              <a:ext uri="{FF2B5EF4-FFF2-40B4-BE49-F238E27FC236}">
                <a16:creationId xmlns:a16="http://schemas.microsoft.com/office/drawing/2014/main" id="{2316276B-EA7E-D3FE-2D51-3F4A5D78B6F2}"/>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de-DE" sz="1100" b="0" i="0" dirty="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lang="de-DE" sz="1100" b="0" i="0" dirty="0">
              <a:solidFill>
                <a:schemeClr val="tx1"/>
              </a:solidFill>
              <a:latin typeface="IBM Plex Sans Light" panose="020B0403050203000203" pitchFamily="34" charset="0"/>
            </a:endParaRPr>
          </a:p>
        </p:txBody>
      </p:sp>
      <p:sp>
        <p:nvSpPr>
          <p:cNvPr id="11" name="Oval 10">
            <a:extLst>
              <a:ext uri="{FF2B5EF4-FFF2-40B4-BE49-F238E27FC236}">
                <a16:creationId xmlns:a16="http://schemas.microsoft.com/office/drawing/2014/main" id="{916C19EB-2166-EE83-08CD-BFD894628894}"/>
              </a:ext>
            </a:extLst>
          </p:cNvPr>
          <p:cNvSpPr/>
          <p:nvPr userDrawn="1"/>
        </p:nvSpPr>
        <p:spPr>
          <a:xfrm>
            <a:off x="11046359" y="687674"/>
            <a:ext cx="611706" cy="61170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8C68603F-45B1-52A3-5CBE-0E1D2E1B7863}"/>
              </a:ext>
            </a:extLst>
          </p:cNvPr>
          <p:cNvSpPr/>
          <p:nvPr userDrawn="1"/>
        </p:nvSpPr>
        <p:spPr>
          <a:xfrm>
            <a:off x="11767110" y="1676619"/>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0112F0BD-B07F-E30F-4523-1B12FA6CFF50}"/>
              </a:ext>
            </a:extLst>
          </p:cNvPr>
          <p:cNvSpPr/>
          <p:nvPr userDrawn="1"/>
        </p:nvSpPr>
        <p:spPr>
          <a:xfrm>
            <a:off x="11808125" y="24913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5" name="Gerade Verbindung 14">
            <a:extLst>
              <a:ext uri="{FF2B5EF4-FFF2-40B4-BE49-F238E27FC236}">
                <a16:creationId xmlns:a16="http://schemas.microsoft.com/office/drawing/2014/main" id="{DC43601A-14D0-5612-2CFF-8324347532F5}"/>
              </a:ext>
            </a:extLst>
          </p:cNvPr>
          <p:cNvCxnSpPr>
            <a:cxnSpLocks/>
            <a:stCxn id="13" idx="3"/>
            <a:endCxn id="11" idx="7"/>
          </p:cNvCxnSpPr>
          <p:nvPr userDrawn="1"/>
        </p:nvCxnSpPr>
        <p:spPr>
          <a:xfrm flipH="1">
            <a:off x="11568483" y="403504"/>
            <a:ext cx="266127" cy="3737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77C6A169-D963-6C30-D5D1-BA76F303FA01}"/>
              </a:ext>
            </a:extLst>
          </p:cNvPr>
          <p:cNvCxnSpPr>
            <a:cxnSpLocks/>
            <a:stCxn id="12" idx="1"/>
            <a:endCxn id="11" idx="5"/>
          </p:cNvCxnSpPr>
          <p:nvPr userDrawn="1"/>
        </p:nvCxnSpPr>
        <p:spPr>
          <a:xfrm flipH="1" flipV="1">
            <a:off x="11568483" y="1209798"/>
            <a:ext cx="228192" cy="496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E5A01C9B-1EA6-C111-8E60-19902289A52E}"/>
              </a:ext>
            </a:extLst>
          </p:cNvPr>
          <p:cNvCxnSpPr>
            <a:cxnSpLocks/>
            <a:endCxn id="13" idx="1"/>
          </p:cNvCxnSpPr>
          <p:nvPr userDrawn="1"/>
        </p:nvCxnSpPr>
        <p:spPr>
          <a:xfrm>
            <a:off x="11568483" y="-30759"/>
            <a:ext cx="266127" cy="306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E9FD762F-D6D2-3702-677A-ADA85D38E66B}"/>
              </a:ext>
            </a:extLst>
          </p:cNvPr>
          <p:cNvSpPr/>
          <p:nvPr userDrawn="1"/>
        </p:nvSpPr>
        <p:spPr>
          <a:xfrm>
            <a:off x="11487457" y="2552698"/>
            <a:ext cx="129952" cy="1299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7" name="Gerade Verbindung 46">
            <a:extLst>
              <a:ext uri="{FF2B5EF4-FFF2-40B4-BE49-F238E27FC236}">
                <a16:creationId xmlns:a16="http://schemas.microsoft.com/office/drawing/2014/main" id="{9771D8C8-42D2-4F99-DD83-8802A83F0FD0}"/>
              </a:ext>
            </a:extLst>
          </p:cNvPr>
          <p:cNvCxnSpPr>
            <a:cxnSpLocks/>
            <a:stCxn id="46" idx="0"/>
            <a:endCxn id="12" idx="3"/>
          </p:cNvCxnSpPr>
          <p:nvPr userDrawn="1"/>
        </p:nvCxnSpPr>
        <p:spPr>
          <a:xfrm flipV="1">
            <a:off x="11552433" y="1848934"/>
            <a:ext cx="244242" cy="7037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50">
            <a:extLst>
              <a:ext uri="{FF2B5EF4-FFF2-40B4-BE49-F238E27FC236}">
                <a16:creationId xmlns:a16="http://schemas.microsoft.com/office/drawing/2014/main" id="{032998A4-FE90-DFF1-0924-7769416BCD62}"/>
              </a:ext>
            </a:extLst>
          </p:cNvPr>
          <p:cNvCxnSpPr>
            <a:cxnSpLocks/>
            <a:endCxn id="12" idx="5"/>
          </p:cNvCxnSpPr>
          <p:nvPr userDrawn="1"/>
        </p:nvCxnSpPr>
        <p:spPr>
          <a:xfrm flipH="1" flipV="1">
            <a:off x="11939425" y="1848934"/>
            <a:ext cx="228192" cy="943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53">
            <a:extLst>
              <a:ext uri="{FF2B5EF4-FFF2-40B4-BE49-F238E27FC236}">
                <a16:creationId xmlns:a16="http://schemas.microsoft.com/office/drawing/2014/main" id="{704DFAC8-BA6A-449F-87DD-6C5EDB1C8BBA}"/>
              </a:ext>
            </a:extLst>
          </p:cNvPr>
          <p:cNvCxnSpPr>
            <a:cxnSpLocks/>
            <a:endCxn id="46" idx="3"/>
          </p:cNvCxnSpPr>
          <p:nvPr userDrawn="1"/>
        </p:nvCxnSpPr>
        <p:spPr>
          <a:xfrm flipV="1">
            <a:off x="11352212" y="2663619"/>
            <a:ext cx="154276" cy="1723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885F08C1-56A5-9E3C-CB0B-FE4BA2A93AD0}"/>
              </a:ext>
            </a:extLst>
          </p:cNvPr>
          <p:cNvSpPr/>
          <p:nvPr userDrawn="1"/>
        </p:nvSpPr>
        <p:spPr>
          <a:xfrm>
            <a:off x="6771040" y="6396180"/>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Oval 62">
            <a:extLst>
              <a:ext uri="{FF2B5EF4-FFF2-40B4-BE49-F238E27FC236}">
                <a16:creationId xmlns:a16="http://schemas.microsoft.com/office/drawing/2014/main" id="{2D3FEB09-93CA-BA90-E639-E5E939154C06}"/>
              </a:ext>
            </a:extLst>
          </p:cNvPr>
          <p:cNvSpPr/>
          <p:nvPr userDrawn="1"/>
        </p:nvSpPr>
        <p:spPr>
          <a:xfrm>
            <a:off x="8208871" y="6410970"/>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4" name="Gerade Verbindung 63">
            <a:extLst>
              <a:ext uri="{FF2B5EF4-FFF2-40B4-BE49-F238E27FC236}">
                <a16:creationId xmlns:a16="http://schemas.microsoft.com/office/drawing/2014/main" id="{169F19B6-4E90-66D5-5CD2-2F8F0A1471B1}"/>
              </a:ext>
            </a:extLst>
          </p:cNvPr>
          <p:cNvCxnSpPr>
            <a:cxnSpLocks/>
            <a:stCxn id="62" idx="7"/>
            <a:endCxn id="59" idx="3"/>
          </p:cNvCxnSpPr>
          <p:nvPr userDrawn="1"/>
        </p:nvCxnSpPr>
        <p:spPr>
          <a:xfrm flipV="1">
            <a:off x="6943355" y="6071219"/>
            <a:ext cx="442221" cy="3545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 Verbindung 66">
            <a:extLst>
              <a:ext uri="{FF2B5EF4-FFF2-40B4-BE49-F238E27FC236}">
                <a16:creationId xmlns:a16="http://schemas.microsoft.com/office/drawing/2014/main" id="{1560F407-CF74-AC8F-B8BC-31D29A954840}"/>
              </a:ext>
            </a:extLst>
          </p:cNvPr>
          <p:cNvCxnSpPr>
            <a:cxnSpLocks/>
            <a:stCxn id="63" idx="1"/>
            <a:endCxn id="59" idx="5"/>
          </p:cNvCxnSpPr>
          <p:nvPr userDrawn="1"/>
        </p:nvCxnSpPr>
        <p:spPr>
          <a:xfrm flipH="1" flipV="1">
            <a:off x="7818118" y="6071219"/>
            <a:ext cx="420318" cy="3693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 Verbindung 70">
            <a:extLst>
              <a:ext uri="{FF2B5EF4-FFF2-40B4-BE49-F238E27FC236}">
                <a16:creationId xmlns:a16="http://schemas.microsoft.com/office/drawing/2014/main" id="{859830C4-65ED-1370-0EE1-94EAD1D1C8B3}"/>
              </a:ext>
            </a:extLst>
          </p:cNvPr>
          <p:cNvCxnSpPr>
            <a:cxnSpLocks/>
            <a:endCxn id="63" idx="4"/>
          </p:cNvCxnSpPr>
          <p:nvPr userDrawn="1"/>
        </p:nvCxnSpPr>
        <p:spPr>
          <a:xfrm flipV="1">
            <a:off x="8309811" y="6612850"/>
            <a:ext cx="0" cy="283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7A75CFE2-34EB-801E-94D3-E6A2E5774020}"/>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18453" y="6263375"/>
            <a:ext cx="527219" cy="527219"/>
          </a:xfrm>
          <a:prstGeom prst="rect">
            <a:avLst/>
          </a:prstGeom>
        </p:spPr>
      </p:pic>
    </p:spTree>
    <p:extLst>
      <p:ext uri="{BB962C8B-B14F-4D97-AF65-F5344CB8AC3E}">
        <p14:creationId xmlns:p14="http://schemas.microsoft.com/office/powerpoint/2010/main" val="3823493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B95C2-683E-E21F-ED2C-9BB81CDD121B}"/>
              </a:ext>
            </a:extLst>
          </p:cNvPr>
          <p:cNvSpPr>
            <a:spLocks noGrp="1"/>
          </p:cNvSpPr>
          <p:nvPr>
            <p:ph type="title" hasCustomPrompt="1"/>
          </p:nvPr>
        </p:nvSpPr>
        <p:spPr>
          <a:xfrm>
            <a:off x="838200" y="365125"/>
            <a:ext cx="9301222" cy="1325563"/>
          </a:xfrm>
        </p:spPr>
        <p:txBody>
          <a:bodyPr/>
          <a:lstStyle/>
          <a:p>
            <a:r>
              <a:rPr lang="de-DE"/>
              <a:t>MASTERTITELFORMAT BEARBEITEN</a:t>
            </a:r>
          </a:p>
        </p:txBody>
      </p:sp>
      <p:sp>
        <p:nvSpPr>
          <p:cNvPr id="3" name="Inhaltsplatzhalter 2">
            <a:extLst>
              <a:ext uri="{FF2B5EF4-FFF2-40B4-BE49-F238E27FC236}">
                <a16:creationId xmlns:a16="http://schemas.microsoft.com/office/drawing/2014/main" id="{1ED616DB-2C3D-15F5-2F3D-457F0C79D54C}"/>
              </a:ext>
            </a:extLst>
          </p:cNvPr>
          <p:cNvSpPr>
            <a:spLocks noGrp="1"/>
          </p:cNvSpPr>
          <p:nvPr>
            <p:ph sz="half" idx="1"/>
          </p:nvPr>
        </p:nvSpPr>
        <p:spPr>
          <a:xfrm>
            <a:off x="838199" y="1825625"/>
            <a:ext cx="9301223" cy="4351338"/>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9" name="Grafik 8">
            <a:extLst>
              <a:ext uri="{FF2B5EF4-FFF2-40B4-BE49-F238E27FC236}">
                <a16:creationId xmlns:a16="http://schemas.microsoft.com/office/drawing/2014/main" id="{6D62E856-1E80-0377-9D21-1C06910391AD}"/>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18453" y="6263375"/>
            <a:ext cx="527219" cy="527219"/>
          </a:xfrm>
          <a:prstGeom prst="rect">
            <a:avLst/>
          </a:prstGeom>
        </p:spPr>
      </p:pic>
      <p:sp>
        <p:nvSpPr>
          <p:cNvPr id="10" name="Textfeld 9">
            <a:extLst>
              <a:ext uri="{FF2B5EF4-FFF2-40B4-BE49-F238E27FC236}">
                <a16:creationId xmlns:a16="http://schemas.microsoft.com/office/drawing/2014/main" id="{D4F8828D-058B-34B6-0113-A74D909E9C31}"/>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de-DE" sz="1100" b="0" i="0" dirty="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lang="de-DE" sz="1100" b="0" i="0" dirty="0">
              <a:solidFill>
                <a:schemeClr val="tx1"/>
              </a:solidFill>
              <a:latin typeface="IBM Plex Sans Light" panose="020B0403050203000203" pitchFamily="34" charset="0"/>
            </a:endParaRPr>
          </a:p>
        </p:txBody>
      </p:sp>
    </p:spTree>
    <p:extLst>
      <p:ext uri="{BB962C8B-B14F-4D97-AF65-F5344CB8AC3E}">
        <p14:creationId xmlns:p14="http://schemas.microsoft.com/office/powerpoint/2010/main" val="29873062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F2576F0-1CB6-3621-15F9-5CECF50C2F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3F6CBD0-C87D-F953-CD0A-48CA754D3F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2FE93FD-48FF-C766-497E-5AE10FAB1C62}"/>
              </a:ext>
            </a:extLst>
          </p:cNvPr>
          <p:cNvSpPr>
            <a:spLocks noGrp="1"/>
          </p:cNvSpPr>
          <p:nvPr>
            <p:ph type="dt" sz="half" idx="2"/>
          </p:nvPr>
        </p:nvSpPr>
        <p:spPr>
          <a:xfrm>
            <a:off x="838200" y="6356350"/>
            <a:ext cx="10515600" cy="365125"/>
          </a:xfrm>
          <a:prstGeom prst="rect">
            <a:avLst/>
          </a:prstGeom>
        </p:spPr>
        <p:txBody>
          <a:bodyPr vert="horz" lIns="91440" tIns="45720" rIns="91440" bIns="45720" rtlCol="0" anchor="ctr"/>
          <a:lstStyle>
            <a:lvl1pPr algn="l">
              <a:defRPr sz="1200">
                <a:solidFill>
                  <a:schemeClr val="tx1"/>
                </a:solidFill>
                <a:latin typeface="IBM Plex Sans" panose="020B0503050203000203" pitchFamily="34" charset="0"/>
              </a:defRPr>
            </a:lvl1pPr>
          </a:lstStyle>
          <a:p>
            <a:fld id="{2CEBC29D-A5FE-1248-A03D-D7D35CA1AE83}" type="slidenum">
              <a:rPr lang="de-DE" smtClean="0"/>
              <a:pPr/>
              <a:t>‹#›</a:t>
            </a:fld>
            <a:r>
              <a:rPr lang="de-DE" dirty="0"/>
              <a:t> | </a:t>
            </a:r>
            <a:fld id="{EF543838-273D-F04A-829F-F5483DF16BC0}" type="datetimeFigureOut">
              <a:rPr lang="de-DE" smtClean="0"/>
              <a:pPr/>
              <a:t>13.10.2025</a:t>
            </a:fld>
            <a:endParaRPr lang="de-DE" dirty="0"/>
          </a:p>
        </p:txBody>
      </p:sp>
    </p:spTree>
    <p:extLst>
      <p:ext uri="{BB962C8B-B14F-4D97-AF65-F5344CB8AC3E}">
        <p14:creationId xmlns:p14="http://schemas.microsoft.com/office/powerpoint/2010/main" val="2258209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8" r:id="rId4"/>
    <p:sldLayoutId id="2147483657" r:id="rId5"/>
    <p:sldLayoutId id="2147483659" r:id="rId6"/>
  </p:sldLayoutIdLst>
  <p:txStyles>
    <p:title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BM Plex Sans Light" panose="020B04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BM Plex Sans Light" panose="020B04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BM Plex Sans Light" panose="020B04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BM Plex Sans Light" panose="020B04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BM Plex Sans Light" panose="020B04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6.emf"/><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6.sv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mailto:info@avh.d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6.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7C2796-2261-E555-FBAE-96EE69500247}"/>
              </a:ext>
            </a:extLst>
          </p:cNvPr>
          <p:cNvSpPr>
            <a:spLocks noGrp="1"/>
          </p:cNvSpPr>
          <p:nvPr>
            <p:ph type="ctrTitle"/>
          </p:nvPr>
        </p:nvSpPr>
        <p:spPr>
          <a:xfrm>
            <a:off x="5624551" y="1706508"/>
            <a:ext cx="4115449" cy="2055595"/>
          </a:xfrm>
        </p:spPr>
        <p:txBody>
          <a:bodyPr>
            <a:noAutofit/>
          </a:bodyPr>
          <a:lstStyle/>
          <a:p>
            <a:r>
              <a:rPr lang="de-DE" dirty="0"/>
              <a:t>EXZELLENZ </a:t>
            </a:r>
            <a:br>
              <a:rPr lang="de-DE" dirty="0"/>
            </a:br>
            <a:r>
              <a:rPr lang="de-DE" dirty="0"/>
              <a:t>VERBINDET –</a:t>
            </a:r>
            <a:br>
              <a:rPr lang="de-DE" sz="2400" dirty="0"/>
            </a:br>
            <a:r>
              <a:rPr lang="de-DE" sz="2400" b="0" dirty="0"/>
              <a:t>BE PART OF A </a:t>
            </a:r>
            <a:br>
              <a:rPr lang="de-DE" sz="2400" b="0" dirty="0"/>
            </a:br>
            <a:r>
              <a:rPr lang="de-DE" sz="2400" b="0" dirty="0"/>
              <a:t>WORLDWIDE NETWORK</a:t>
            </a:r>
          </a:p>
        </p:txBody>
      </p:sp>
      <p:sp>
        <p:nvSpPr>
          <p:cNvPr id="3" name="Untertitel 2">
            <a:extLst>
              <a:ext uri="{FF2B5EF4-FFF2-40B4-BE49-F238E27FC236}">
                <a16:creationId xmlns:a16="http://schemas.microsoft.com/office/drawing/2014/main" id="{FAD98772-900E-2CF9-627D-CCBB6B506BAB}"/>
              </a:ext>
            </a:extLst>
          </p:cNvPr>
          <p:cNvSpPr>
            <a:spLocks noGrp="1"/>
          </p:cNvSpPr>
          <p:nvPr>
            <p:ph type="subTitle" idx="1"/>
          </p:nvPr>
        </p:nvSpPr>
        <p:spPr>
          <a:xfrm>
            <a:off x="5624551" y="4133924"/>
            <a:ext cx="4115449" cy="1294958"/>
          </a:xfrm>
        </p:spPr>
        <p:txBody>
          <a:bodyPr>
            <a:normAutofit fontScale="85000" lnSpcReduction="20000"/>
          </a:bodyPr>
          <a:lstStyle/>
          <a:p>
            <a:r>
              <a:rPr lang="de-DE" dirty="0"/>
              <a:t>Vortragende*</a:t>
            </a:r>
            <a:r>
              <a:rPr lang="de-DE" dirty="0" err="1"/>
              <a:t>r</a:t>
            </a:r>
            <a:endParaRPr lang="de-DE" dirty="0"/>
          </a:p>
          <a:p>
            <a:r>
              <a:rPr lang="de-DE" dirty="0"/>
              <a:t>Funktion </a:t>
            </a:r>
          </a:p>
          <a:p>
            <a:r>
              <a:rPr lang="de-DE" dirty="0"/>
              <a:t>Datum</a:t>
            </a:r>
          </a:p>
          <a:p>
            <a:r>
              <a:rPr lang="de-DE" dirty="0"/>
              <a:t>Name der Veranstaltung</a:t>
            </a:r>
          </a:p>
        </p:txBody>
      </p:sp>
    </p:spTree>
    <p:extLst>
      <p:ext uri="{BB962C8B-B14F-4D97-AF65-F5344CB8AC3E}">
        <p14:creationId xmlns:p14="http://schemas.microsoft.com/office/powerpoint/2010/main" val="635156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672A1F3-388D-3731-E1F3-22BB4DA5E2F5}"/>
              </a:ext>
            </a:extLst>
          </p:cNvPr>
          <p:cNvSpPr>
            <a:spLocks noGrp="1"/>
          </p:cNvSpPr>
          <p:nvPr>
            <p:ph sz="half" idx="1"/>
          </p:nvPr>
        </p:nvSpPr>
        <p:spPr>
          <a:xfrm>
            <a:off x="5829300" y="4552754"/>
            <a:ext cx="5804545" cy="1805326"/>
          </a:xfrm>
        </p:spPr>
        <p:txBody>
          <a:bodyPr>
            <a:normAutofit/>
          </a:bodyPr>
          <a:lstStyle/>
          <a:p>
            <a:pPr>
              <a:lnSpc>
                <a:spcPct val="100000"/>
              </a:lnSpc>
            </a:pPr>
            <a:r>
              <a:rPr lang="de-DE" sz="1800" dirty="0"/>
              <a:t>Weltweites Humboldt-Netzwerk  über die Grenzen von Disziplinen und Ländern hinweg </a:t>
            </a:r>
          </a:p>
          <a:p>
            <a:pPr>
              <a:lnSpc>
                <a:spcPct val="100000"/>
              </a:lnSpc>
            </a:pPr>
            <a:r>
              <a:rPr lang="de-DE" sz="1800" dirty="0"/>
              <a:t>Wissenschaftliche Lösungen für die Herausforderungen unserer Zeit</a:t>
            </a:r>
          </a:p>
          <a:p>
            <a:pPr>
              <a:lnSpc>
                <a:spcPct val="100000"/>
              </a:lnSpc>
            </a:pPr>
            <a:r>
              <a:rPr lang="de-DE" sz="1800" dirty="0"/>
              <a:t>Netzwerk des Vertrauens und der Verständigung</a:t>
            </a:r>
          </a:p>
        </p:txBody>
      </p:sp>
      <p:pic>
        <p:nvPicPr>
          <p:cNvPr id="5" name="Grafik 4">
            <a:extLst>
              <a:ext uri="{FF2B5EF4-FFF2-40B4-BE49-F238E27FC236}">
                <a16:creationId xmlns:a16="http://schemas.microsoft.com/office/drawing/2014/main" id="{49F03402-25F6-B8A7-0E57-9F7B9AFEAD46}"/>
              </a:ext>
            </a:extLst>
          </p:cNvPr>
          <p:cNvPicPr>
            <a:picLocks noChangeAspect="1"/>
          </p:cNvPicPr>
          <p:nvPr/>
        </p:nvPicPr>
        <p:blipFill>
          <a:blip r:embed="rId3"/>
          <a:srcRect l="25167" r="25167"/>
          <a:stretch/>
        </p:blipFill>
        <p:spPr>
          <a:xfrm>
            <a:off x="0" y="0"/>
            <a:ext cx="5115208" cy="6858000"/>
          </a:xfrm>
          <a:prstGeom prst="rect">
            <a:avLst/>
          </a:prstGeom>
        </p:spPr>
      </p:pic>
      <p:sp>
        <p:nvSpPr>
          <p:cNvPr id="6" name="Oval 5">
            <a:extLst>
              <a:ext uri="{FF2B5EF4-FFF2-40B4-BE49-F238E27FC236}">
                <a16:creationId xmlns:a16="http://schemas.microsoft.com/office/drawing/2014/main" id="{3F70C426-490C-58B7-80FF-2618F0FDE7BF}"/>
              </a:ext>
            </a:extLst>
          </p:cNvPr>
          <p:cNvSpPr/>
          <p:nvPr/>
        </p:nvSpPr>
        <p:spPr>
          <a:xfrm>
            <a:off x="991327"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Oval 6">
            <a:extLst>
              <a:ext uri="{FF2B5EF4-FFF2-40B4-BE49-F238E27FC236}">
                <a16:creationId xmlns:a16="http://schemas.microsoft.com/office/drawing/2014/main" id="{2340A293-1305-EBA1-B34C-5E9B9217783E}"/>
              </a:ext>
            </a:extLst>
          </p:cNvPr>
          <p:cNvSpPr/>
          <p:nvPr/>
        </p:nvSpPr>
        <p:spPr>
          <a:xfrm>
            <a:off x="1576068" y="3814219"/>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789FDCF1-036A-1C7F-67CF-1E2C170DA5CF}"/>
              </a:ext>
            </a:extLst>
          </p:cNvPr>
          <p:cNvSpPr/>
          <p:nvPr/>
        </p:nvSpPr>
        <p:spPr>
          <a:xfrm>
            <a:off x="1249862"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8">
            <a:extLst>
              <a:ext uri="{FF2B5EF4-FFF2-40B4-BE49-F238E27FC236}">
                <a16:creationId xmlns:a16="http://schemas.microsoft.com/office/drawing/2014/main" id="{B8FCE108-05C8-3689-FE8C-08941ECDCED5}"/>
              </a:ext>
            </a:extLst>
          </p:cNvPr>
          <p:cNvSpPr/>
          <p:nvPr/>
        </p:nvSpPr>
        <p:spPr>
          <a:xfrm>
            <a:off x="357592"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 name="Gerade Verbindung 9">
            <a:extLst>
              <a:ext uri="{FF2B5EF4-FFF2-40B4-BE49-F238E27FC236}">
                <a16:creationId xmlns:a16="http://schemas.microsoft.com/office/drawing/2014/main" id="{B10F25AF-2929-C66B-8489-697749B88FD9}"/>
              </a:ext>
            </a:extLst>
          </p:cNvPr>
          <p:cNvCxnSpPr>
            <a:cxnSpLocks/>
            <a:stCxn id="8" idx="4"/>
            <a:endCxn id="6" idx="0"/>
          </p:cNvCxnSpPr>
          <p:nvPr/>
        </p:nvCxnSpPr>
        <p:spPr>
          <a:xfrm flipH="1">
            <a:off x="1211021" y="592749"/>
            <a:ext cx="129267" cy="13305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DD7BA830-126F-0F68-71FF-BC762A62E184}"/>
              </a:ext>
            </a:extLst>
          </p:cNvPr>
          <p:cNvCxnSpPr>
            <a:cxnSpLocks/>
            <a:stCxn id="7" idx="0"/>
            <a:endCxn id="6" idx="5"/>
          </p:cNvCxnSpPr>
          <p:nvPr/>
        </p:nvCxnSpPr>
        <p:spPr>
          <a:xfrm flipH="1" flipV="1">
            <a:off x="1366367" y="2298294"/>
            <a:ext cx="310641" cy="15159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5033AD7B-28A6-E090-536F-3D4C3850E913}"/>
              </a:ext>
            </a:extLst>
          </p:cNvPr>
          <p:cNvCxnSpPr>
            <a:cxnSpLocks/>
            <a:stCxn id="6" idx="3"/>
            <a:endCxn id="9" idx="7"/>
          </p:cNvCxnSpPr>
          <p:nvPr/>
        </p:nvCxnSpPr>
        <p:spPr>
          <a:xfrm flipH="1">
            <a:off x="509635" y="2298294"/>
            <a:ext cx="546039" cy="9786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8FC800D3-5BAD-5987-2D24-B956B85F4E33}"/>
              </a:ext>
            </a:extLst>
          </p:cNvPr>
          <p:cNvCxnSpPr>
            <a:cxnSpLocks/>
            <a:endCxn id="8" idx="1"/>
          </p:cNvCxnSpPr>
          <p:nvPr/>
        </p:nvCxnSpPr>
        <p:spPr>
          <a:xfrm>
            <a:off x="717630" y="0"/>
            <a:ext cx="558717" cy="4383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9A97F3B0-52B2-E57D-9580-D01872917D6D}"/>
              </a:ext>
            </a:extLst>
          </p:cNvPr>
          <p:cNvCxnSpPr>
            <a:cxnSpLocks/>
            <a:stCxn id="9" idx="6"/>
            <a:endCxn id="7" idx="2"/>
          </p:cNvCxnSpPr>
          <p:nvPr/>
        </p:nvCxnSpPr>
        <p:spPr>
          <a:xfrm>
            <a:off x="535722" y="3339935"/>
            <a:ext cx="1040346" cy="5752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274AA67B-965F-EBBC-114D-6D6CC532371F}"/>
              </a:ext>
            </a:extLst>
          </p:cNvPr>
          <p:cNvCxnSpPr>
            <a:cxnSpLocks/>
            <a:endCxn id="9" idx="2"/>
          </p:cNvCxnSpPr>
          <p:nvPr/>
        </p:nvCxnSpPr>
        <p:spPr>
          <a:xfrm>
            <a:off x="0" y="3276957"/>
            <a:ext cx="357592" cy="629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E7035873-2C37-066E-2FAE-2893F01F5F81}"/>
              </a:ext>
            </a:extLst>
          </p:cNvPr>
          <p:cNvSpPr txBox="1"/>
          <p:nvPr/>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a:t>
            </a:fld>
            <a:r>
              <a:rPr lang="de-DE" sz="1100" b="0" i="0" dirty="0">
                <a:latin typeface="IBM Plex Sans Light" panose="020B0403050203000203" pitchFamily="34" charset="0"/>
              </a:rPr>
              <a:t> | </a:t>
            </a:r>
            <a:fld id="{EF543838-273D-F04A-829F-F5483DF16BC0}" type="datetimeFigureOut">
              <a:rPr lang="de-DE" sz="1100" b="0" i="0" smtClean="0">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lang="de-DE" sz="1100" b="0" i="0" dirty="0">
              <a:latin typeface="IBM Plex Sans Light" panose="020B0403050203000203" pitchFamily="34" charset="0"/>
            </a:endParaRPr>
          </a:p>
        </p:txBody>
      </p:sp>
      <p:sp>
        <p:nvSpPr>
          <p:cNvPr id="4" name="Titel 1">
            <a:extLst>
              <a:ext uri="{FF2B5EF4-FFF2-40B4-BE49-F238E27FC236}">
                <a16:creationId xmlns:a16="http://schemas.microsoft.com/office/drawing/2014/main" id="{6B6BE6BC-DD52-9A44-F8D8-6A0FD5EE9698}"/>
              </a:ext>
            </a:extLst>
          </p:cNvPr>
          <p:cNvSpPr txBox="1">
            <a:spLocks/>
          </p:cNvSpPr>
          <p:nvPr/>
        </p:nvSpPr>
        <p:spPr>
          <a:xfrm>
            <a:off x="5829300" y="411897"/>
            <a:ext cx="7249063" cy="20550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r>
              <a:rPr lang="de-DE" dirty="0"/>
              <a:t>UNSER NETZWERK</a:t>
            </a:r>
            <a:br>
              <a:rPr lang="de-DE" sz="2000" dirty="0">
                <a:solidFill>
                  <a:schemeClr val="tx1"/>
                </a:solidFill>
              </a:rPr>
            </a:br>
            <a:endParaRPr lang="de-DE" sz="2000" dirty="0">
              <a:solidFill>
                <a:schemeClr val="tx1"/>
              </a:solidFill>
            </a:endParaRPr>
          </a:p>
        </p:txBody>
      </p:sp>
      <p:sp>
        <p:nvSpPr>
          <p:cNvPr id="23" name="Textfeld 22">
            <a:extLst>
              <a:ext uri="{FF2B5EF4-FFF2-40B4-BE49-F238E27FC236}">
                <a16:creationId xmlns:a16="http://schemas.microsoft.com/office/drawing/2014/main" id="{0846B8AC-9CC5-74D1-80FB-BB569E31A4E2}"/>
              </a:ext>
            </a:extLst>
          </p:cNvPr>
          <p:cNvSpPr txBox="1"/>
          <p:nvPr/>
        </p:nvSpPr>
        <p:spPr>
          <a:xfrm>
            <a:off x="3050876" y="3662416"/>
            <a:ext cx="7339012" cy="338554"/>
          </a:xfrm>
          <a:prstGeom prst="rect">
            <a:avLst/>
          </a:prstGeom>
          <a:noFill/>
        </p:spPr>
        <p:txBody>
          <a:bodyPr wrap="square">
            <a:spAutoFit/>
          </a:bodyPr>
          <a:lstStyle/>
          <a:p>
            <a:pPr algn="r"/>
            <a:r>
              <a:rPr lang="de-DE" sz="1600" i="1" dirty="0">
                <a:solidFill>
                  <a:schemeClr val="accent3">
                    <a:lumMod val="75000"/>
                  </a:schemeClr>
                </a:solidFill>
                <a:latin typeface="IBM Plex Sans Light" panose="020B0403050203000203" pitchFamily="34" charset="0"/>
              </a:rPr>
              <a:t>Alexander von Humboldt</a:t>
            </a:r>
          </a:p>
        </p:txBody>
      </p:sp>
      <p:sp>
        <p:nvSpPr>
          <p:cNvPr id="24" name="Titel 1">
            <a:extLst>
              <a:ext uri="{FF2B5EF4-FFF2-40B4-BE49-F238E27FC236}">
                <a16:creationId xmlns:a16="http://schemas.microsoft.com/office/drawing/2014/main" id="{B692A8A9-D23D-DB63-17F1-AF74B2059406}"/>
              </a:ext>
            </a:extLst>
          </p:cNvPr>
          <p:cNvSpPr txBox="1">
            <a:spLocks/>
          </p:cNvSpPr>
          <p:nvPr/>
        </p:nvSpPr>
        <p:spPr>
          <a:xfrm>
            <a:off x="2038486" y="953711"/>
            <a:ext cx="1206498" cy="23070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r>
              <a:rPr lang="de-DE" sz="20000" dirty="0">
                <a:ln w="25400">
                  <a:noFill/>
                </a:ln>
                <a:solidFill>
                  <a:schemeClr val="bg1"/>
                </a:solidFill>
              </a:rPr>
              <a:t>„</a:t>
            </a:r>
          </a:p>
        </p:txBody>
      </p:sp>
      <p:sp>
        <p:nvSpPr>
          <p:cNvPr id="2" name="Titel 1">
            <a:extLst>
              <a:ext uri="{FF2B5EF4-FFF2-40B4-BE49-F238E27FC236}">
                <a16:creationId xmlns:a16="http://schemas.microsoft.com/office/drawing/2014/main" id="{DB2470A8-C4ED-8EE1-CC52-A81EA46714FD}"/>
              </a:ext>
            </a:extLst>
          </p:cNvPr>
          <p:cNvSpPr>
            <a:spLocks noGrp="1"/>
          </p:cNvSpPr>
          <p:nvPr>
            <p:ph type="title"/>
          </p:nvPr>
        </p:nvSpPr>
        <p:spPr>
          <a:xfrm>
            <a:off x="2951811" y="2314771"/>
            <a:ext cx="7879294" cy="1805327"/>
          </a:xfrm>
        </p:spPr>
        <p:txBody>
          <a:bodyPr>
            <a:normAutofit/>
          </a:bodyPr>
          <a:lstStyle/>
          <a:p>
            <a:r>
              <a:rPr lang="de-DE" sz="4000" dirty="0">
                <a:solidFill>
                  <a:schemeClr val="tx1"/>
                </a:solidFill>
              </a:rPr>
              <a:t>IDEEN KÖNNEN NUR NÜTZEN,</a:t>
            </a:r>
            <a:br>
              <a:rPr lang="de-DE" sz="4000" dirty="0">
                <a:solidFill>
                  <a:schemeClr val="tx1"/>
                </a:solidFill>
              </a:rPr>
            </a:br>
            <a:r>
              <a:rPr lang="de-DE" sz="4000" dirty="0">
                <a:solidFill>
                  <a:schemeClr val="tx1"/>
                </a:solidFill>
              </a:rPr>
              <a:t>WENN SIE IN VIELEN KÖPFEN</a:t>
            </a:r>
            <a:br>
              <a:rPr lang="de-DE" sz="4000" dirty="0">
                <a:solidFill>
                  <a:schemeClr val="tx1"/>
                </a:solidFill>
              </a:rPr>
            </a:br>
            <a:r>
              <a:rPr lang="de-DE" sz="4000" dirty="0">
                <a:solidFill>
                  <a:schemeClr val="tx1"/>
                </a:solidFill>
              </a:rPr>
              <a:t>LEBENDIG WERDEN</a:t>
            </a:r>
            <a:endParaRPr lang="de-DE" dirty="0">
              <a:solidFill>
                <a:schemeClr val="tx1"/>
              </a:solidFill>
            </a:endParaRPr>
          </a:p>
        </p:txBody>
      </p:sp>
    </p:spTree>
    <p:extLst>
      <p:ext uri="{BB962C8B-B14F-4D97-AF65-F5344CB8AC3E}">
        <p14:creationId xmlns:p14="http://schemas.microsoft.com/office/powerpoint/2010/main" val="542183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8B280-CCBF-DAB5-7668-09B9A3969C03}"/>
              </a:ext>
            </a:extLst>
          </p:cNvPr>
          <p:cNvSpPr>
            <a:spLocks noGrp="1"/>
          </p:cNvSpPr>
          <p:nvPr>
            <p:ph type="title"/>
          </p:nvPr>
        </p:nvSpPr>
        <p:spPr/>
        <p:txBody>
          <a:bodyPr>
            <a:normAutofit/>
          </a:bodyPr>
          <a:lstStyle/>
          <a:p>
            <a:r>
              <a:rPr lang="de-DE" dirty="0"/>
              <a:t>UNSER NETZWERK</a:t>
            </a:r>
            <a:br>
              <a:rPr lang="de-DE" sz="2000" dirty="0">
                <a:solidFill>
                  <a:schemeClr val="tx1"/>
                </a:solidFill>
              </a:rPr>
            </a:br>
            <a:endParaRPr lang="de-DE" sz="2000" dirty="0">
              <a:solidFill>
                <a:schemeClr val="tx1"/>
              </a:solidFill>
            </a:endParaRPr>
          </a:p>
        </p:txBody>
      </p:sp>
      <p:pic>
        <p:nvPicPr>
          <p:cNvPr id="6" name="Grafik 5">
            <a:extLst>
              <a:ext uri="{FF2B5EF4-FFF2-40B4-BE49-F238E27FC236}">
                <a16:creationId xmlns:a16="http://schemas.microsoft.com/office/drawing/2014/main" id="{8B99455C-33F7-2231-5EBF-366DA96DDA51}"/>
              </a:ext>
            </a:extLst>
          </p:cNvPr>
          <p:cNvPicPr>
            <a:picLocks noChangeAspect="1"/>
          </p:cNvPicPr>
          <p:nvPr/>
        </p:nvPicPr>
        <p:blipFill>
          <a:blip r:embed="rId3"/>
          <a:stretch>
            <a:fillRect/>
          </a:stretch>
        </p:blipFill>
        <p:spPr>
          <a:xfrm>
            <a:off x="1681032" y="2269851"/>
            <a:ext cx="819150" cy="1428750"/>
          </a:xfrm>
          <a:prstGeom prst="rect">
            <a:avLst/>
          </a:prstGeom>
        </p:spPr>
      </p:pic>
      <p:pic>
        <p:nvPicPr>
          <p:cNvPr id="7" name="Grafik 6">
            <a:extLst>
              <a:ext uri="{FF2B5EF4-FFF2-40B4-BE49-F238E27FC236}">
                <a16:creationId xmlns:a16="http://schemas.microsoft.com/office/drawing/2014/main" id="{451FA5D5-2D31-650C-38ED-F8DF10A3CCF2}"/>
              </a:ext>
            </a:extLst>
          </p:cNvPr>
          <p:cNvPicPr>
            <a:picLocks noChangeAspect="1"/>
          </p:cNvPicPr>
          <p:nvPr/>
        </p:nvPicPr>
        <p:blipFill>
          <a:blip r:embed="rId4"/>
          <a:stretch>
            <a:fillRect/>
          </a:stretch>
        </p:blipFill>
        <p:spPr>
          <a:xfrm>
            <a:off x="4235919" y="1971309"/>
            <a:ext cx="1727292" cy="1727292"/>
          </a:xfrm>
          <a:prstGeom prst="rect">
            <a:avLst/>
          </a:prstGeom>
        </p:spPr>
      </p:pic>
      <p:pic>
        <p:nvPicPr>
          <p:cNvPr id="8" name="Grafik 7">
            <a:extLst>
              <a:ext uri="{FF2B5EF4-FFF2-40B4-BE49-F238E27FC236}">
                <a16:creationId xmlns:a16="http://schemas.microsoft.com/office/drawing/2014/main" id="{0AF7E2EE-5BF4-AD16-BE67-C1507167342A}"/>
              </a:ext>
            </a:extLst>
          </p:cNvPr>
          <p:cNvPicPr>
            <a:picLocks noChangeAspect="1"/>
          </p:cNvPicPr>
          <p:nvPr/>
        </p:nvPicPr>
        <p:blipFill>
          <a:blip r:embed="rId5"/>
          <a:stretch>
            <a:fillRect/>
          </a:stretch>
        </p:blipFill>
        <p:spPr>
          <a:xfrm>
            <a:off x="7536009" y="1740130"/>
            <a:ext cx="1482671" cy="1958471"/>
          </a:xfrm>
          <a:prstGeom prst="rect">
            <a:avLst/>
          </a:prstGeom>
        </p:spPr>
      </p:pic>
      <p:sp>
        <p:nvSpPr>
          <p:cNvPr id="9" name="Titel 1">
            <a:extLst>
              <a:ext uri="{FF2B5EF4-FFF2-40B4-BE49-F238E27FC236}">
                <a16:creationId xmlns:a16="http://schemas.microsoft.com/office/drawing/2014/main" id="{6381C656-8CE1-2393-C91D-00E1106FF133}"/>
              </a:ext>
            </a:extLst>
          </p:cNvPr>
          <p:cNvSpPr txBox="1">
            <a:spLocks/>
          </p:cNvSpPr>
          <p:nvPr/>
        </p:nvSpPr>
        <p:spPr>
          <a:xfrm>
            <a:off x="838200" y="3979222"/>
            <a:ext cx="2504814" cy="2847138"/>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pPr algn="ctr"/>
            <a:r>
              <a:rPr lang="de-DE" dirty="0">
                <a:solidFill>
                  <a:schemeClr val="accent2"/>
                </a:solidFill>
              </a:rPr>
              <a:t>950</a:t>
            </a:r>
          </a:p>
          <a:p>
            <a:pPr algn="ctr">
              <a:lnSpc>
                <a:spcPct val="100000"/>
              </a:lnSpc>
            </a:pPr>
            <a:r>
              <a:rPr lang="de-DE" sz="1800" b="0" dirty="0">
                <a:solidFill>
                  <a:schemeClr val="tx1"/>
                </a:solidFill>
                <a:latin typeface="IBM Plex Sans Light" panose="020B0403050203000203" pitchFamily="34" charset="0"/>
              </a:rPr>
              <a:t>Preise und Stipendien jährlich</a:t>
            </a:r>
            <a:endParaRPr lang="de-DE" sz="1800" b="0" dirty="0">
              <a:solidFill>
                <a:schemeClr val="accent5">
                  <a:lumMod val="50000"/>
                </a:schemeClr>
              </a:solidFill>
              <a:latin typeface="IBM Plex Sans Light" panose="020B0403050203000203" pitchFamily="34" charset="0"/>
            </a:endParaRPr>
          </a:p>
        </p:txBody>
      </p:sp>
      <p:sp>
        <p:nvSpPr>
          <p:cNvPr id="10" name="Titel 1">
            <a:extLst>
              <a:ext uri="{FF2B5EF4-FFF2-40B4-BE49-F238E27FC236}">
                <a16:creationId xmlns:a16="http://schemas.microsoft.com/office/drawing/2014/main" id="{E574CFFA-9D96-846E-893B-4B04E6FD6D38}"/>
              </a:ext>
            </a:extLst>
          </p:cNvPr>
          <p:cNvSpPr txBox="1">
            <a:spLocks/>
          </p:cNvSpPr>
          <p:nvPr/>
        </p:nvSpPr>
        <p:spPr>
          <a:xfrm>
            <a:off x="3930884" y="3979222"/>
            <a:ext cx="2504814" cy="2847138"/>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rPr>
              <a:t>Alumni in über </a:t>
            </a:r>
            <a:endParaRPr kumimoji="0" lang="de-DE" sz="1800" b="0" i="0" u="none" strike="noStrike" kern="1200" cap="none" spc="0" normalizeH="0" baseline="0" noProof="0" dirty="0">
              <a:ln>
                <a:noFill/>
              </a:ln>
              <a:solidFill>
                <a:schemeClr val="accent5">
                  <a:lumMod val="50000"/>
                </a:schemeClr>
              </a:solidFill>
              <a:effectLst/>
              <a:uLnTx/>
              <a:uFillTx/>
              <a:latin typeface="IBM Plex Sans Light" panose="020B0403050203000203" pitchFamily="34" charset="0"/>
              <a:ea typeface="+mn-ea"/>
              <a:cs typeface="+mn-cs"/>
            </a:endParaRPr>
          </a:p>
          <a:p>
            <a:pPr algn="ctr">
              <a:lnSpc>
                <a:spcPct val="100000"/>
              </a:lnSpc>
            </a:pPr>
            <a:r>
              <a:rPr lang="de-DE" dirty="0">
                <a:solidFill>
                  <a:schemeClr val="accent2"/>
                </a:solidFill>
              </a:rPr>
              <a:t>140</a:t>
            </a:r>
          </a:p>
          <a:p>
            <a:pPr algn="ctr"/>
            <a:r>
              <a:rPr lang="de-DE" sz="1800" b="0" dirty="0">
                <a:solidFill>
                  <a:schemeClr val="tx1">
                    <a:lumMod val="95000"/>
                    <a:lumOff val="5000"/>
                  </a:schemeClr>
                </a:solidFill>
                <a:latin typeface="IBM Plex Sans Light" panose="020B0403050203000203" pitchFamily="34" charset="0"/>
              </a:rPr>
              <a:t>Ländern</a:t>
            </a:r>
          </a:p>
        </p:txBody>
      </p:sp>
      <p:sp>
        <p:nvSpPr>
          <p:cNvPr id="11" name="Titel 1">
            <a:extLst>
              <a:ext uri="{FF2B5EF4-FFF2-40B4-BE49-F238E27FC236}">
                <a16:creationId xmlns:a16="http://schemas.microsoft.com/office/drawing/2014/main" id="{7E3A275A-B32D-9979-6F94-651EB9FB344E}"/>
              </a:ext>
            </a:extLst>
          </p:cNvPr>
          <p:cNvSpPr txBox="1">
            <a:spLocks/>
          </p:cNvSpPr>
          <p:nvPr/>
        </p:nvSpPr>
        <p:spPr>
          <a:xfrm>
            <a:off x="7024936" y="3979222"/>
            <a:ext cx="2705689" cy="2847138"/>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pPr algn="ctr"/>
            <a:r>
              <a:rPr lang="de-DE" dirty="0">
                <a:solidFill>
                  <a:schemeClr val="accent2"/>
                </a:solidFill>
              </a:rPr>
              <a:t>2300</a:t>
            </a:r>
          </a:p>
          <a:p>
            <a:pPr algn="ctr">
              <a:lnSpc>
                <a:spcPct val="100000"/>
              </a:lnSpc>
            </a:pPr>
            <a:r>
              <a:rPr lang="de-DE" sz="1800" b="0" dirty="0">
                <a:solidFill>
                  <a:schemeClr val="tx1"/>
                </a:solidFill>
                <a:latin typeface="IBM Plex Sans Light" panose="020B0403050203000203" pitchFamily="34" charset="0"/>
              </a:rPr>
              <a:t>Forschungsaufenthalte jährlich in Deutschland</a:t>
            </a:r>
            <a:endParaRPr lang="de-DE" sz="1800" b="0" dirty="0">
              <a:solidFill>
                <a:schemeClr val="accent5">
                  <a:lumMod val="50000"/>
                </a:schemeClr>
              </a:solidFill>
              <a:latin typeface="IBM Plex Sans Light" panose="020B0403050203000203" pitchFamily="34" charset="0"/>
            </a:endParaRPr>
          </a:p>
        </p:txBody>
      </p:sp>
    </p:spTree>
    <p:extLst>
      <p:ext uri="{BB962C8B-B14F-4D97-AF65-F5344CB8AC3E}">
        <p14:creationId xmlns:p14="http://schemas.microsoft.com/office/powerpoint/2010/main" val="3005339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CB2F3B4-E1DA-9FEF-FD49-8A0596564D9A}"/>
              </a:ext>
            </a:extLst>
          </p:cNvPr>
          <p:cNvPicPr>
            <a:picLocks noChangeAspect="1"/>
          </p:cNvPicPr>
          <p:nvPr/>
        </p:nvPicPr>
        <p:blipFill>
          <a:blip r:embed="rId3"/>
          <a:stretch>
            <a:fillRect/>
          </a:stretch>
        </p:blipFill>
        <p:spPr>
          <a:xfrm>
            <a:off x="3823994" y="694611"/>
            <a:ext cx="6218640" cy="1844673"/>
          </a:xfrm>
          <a:prstGeom prst="rect">
            <a:avLst/>
          </a:prstGeom>
        </p:spPr>
      </p:pic>
      <p:sp>
        <p:nvSpPr>
          <p:cNvPr id="6" name="Titel 1">
            <a:extLst>
              <a:ext uri="{FF2B5EF4-FFF2-40B4-BE49-F238E27FC236}">
                <a16:creationId xmlns:a16="http://schemas.microsoft.com/office/drawing/2014/main" id="{971682D9-ED92-BCDC-FE2C-D086761F206D}"/>
              </a:ext>
            </a:extLst>
          </p:cNvPr>
          <p:cNvSpPr txBox="1">
            <a:spLocks/>
          </p:cNvSpPr>
          <p:nvPr/>
        </p:nvSpPr>
        <p:spPr>
          <a:xfrm>
            <a:off x="3823994" y="2759093"/>
            <a:ext cx="6765747" cy="164985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r>
              <a:rPr lang="de-DE" sz="7200" dirty="0">
                <a:solidFill>
                  <a:schemeClr val="accent2"/>
                </a:solidFill>
              </a:rPr>
              <a:t>30000</a:t>
            </a:r>
            <a:endParaRPr lang="de-DE" dirty="0">
              <a:solidFill>
                <a:schemeClr val="accent2"/>
              </a:solidFill>
            </a:endParaRPr>
          </a:p>
          <a:p>
            <a:r>
              <a:rPr lang="de-DE" sz="1800" b="0" dirty="0">
                <a:solidFill>
                  <a:schemeClr val="tx1"/>
                </a:solidFill>
                <a:latin typeface="IBM Plex Sans Light" panose="020B0403050203000203" pitchFamily="34" charset="0"/>
              </a:rPr>
              <a:t>Humboldtianer*innen weltweit</a:t>
            </a:r>
            <a:endParaRPr lang="de-DE" sz="1800" b="0" dirty="0">
              <a:solidFill>
                <a:schemeClr val="accent5">
                  <a:lumMod val="50000"/>
                </a:schemeClr>
              </a:solidFill>
              <a:latin typeface="IBM Plex Sans Light" panose="020B0403050203000203" pitchFamily="34" charset="0"/>
            </a:endParaRPr>
          </a:p>
        </p:txBody>
      </p:sp>
      <p:sp>
        <p:nvSpPr>
          <p:cNvPr id="9" name="Titel 1">
            <a:extLst>
              <a:ext uri="{FF2B5EF4-FFF2-40B4-BE49-F238E27FC236}">
                <a16:creationId xmlns:a16="http://schemas.microsoft.com/office/drawing/2014/main" id="{3D1CD400-AA28-E77E-F1C2-76D4FD6CEEA4}"/>
              </a:ext>
            </a:extLst>
          </p:cNvPr>
          <p:cNvSpPr txBox="1">
            <a:spLocks/>
          </p:cNvSpPr>
          <p:nvPr/>
        </p:nvSpPr>
        <p:spPr>
          <a:xfrm>
            <a:off x="8119241" y="4634262"/>
            <a:ext cx="3657599" cy="220101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pPr algn="ctr"/>
            <a:r>
              <a:rPr lang="de-DE" dirty="0">
                <a:solidFill>
                  <a:schemeClr val="accent2"/>
                </a:solidFill>
              </a:rPr>
              <a:t>109</a:t>
            </a:r>
          </a:p>
          <a:p>
            <a:pPr algn="ctr">
              <a:lnSpc>
                <a:spcPct val="100000"/>
              </a:lnSpc>
            </a:pPr>
            <a:r>
              <a:rPr lang="de-DE" sz="1800" b="0" dirty="0">
                <a:solidFill>
                  <a:schemeClr val="tx1"/>
                </a:solidFill>
                <a:latin typeface="IBM Plex Sans Light" panose="020B0403050203000203" pitchFamily="34" charset="0"/>
              </a:rPr>
              <a:t>Humboldt-Alumni-Vereinigungen weltweit</a:t>
            </a:r>
            <a:endParaRPr lang="de-DE" sz="1800" b="0" dirty="0">
              <a:solidFill>
                <a:schemeClr val="accent5">
                  <a:lumMod val="50000"/>
                </a:schemeClr>
              </a:solidFill>
              <a:latin typeface="IBM Plex Sans Light" panose="020B0403050203000203" pitchFamily="34" charset="0"/>
            </a:endParaRPr>
          </a:p>
        </p:txBody>
      </p:sp>
      <p:sp>
        <p:nvSpPr>
          <p:cNvPr id="10" name="Titel 1">
            <a:extLst>
              <a:ext uri="{FF2B5EF4-FFF2-40B4-BE49-F238E27FC236}">
                <a16:creationId xmlns:a16="http://schemas.microsoft.com/office/drawing/2014/main" id="{FBF142B2-CDEF-EA10-9F9D-A891E78BEC8D}"/>
              </a:ext>
            </a:extLst>
          </p:cNvPr>
          <p:cNvSpPr txBox="1">
            <a:spLocks/>
          </p:cNvSpPr>
          <p:nvPr/>
        </p:nvSpPr>
        <p:spPr>
          <a:xfrm>
            <a:off x="415159" y="4634262"/>
            <a:ext cx="2698743" cy="127516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pPr algn="ctr"/>
            <a:r>
              <a:rPr lang="de-DE">
                <a:solidFill>
                  <a:schemeClr val="accent2"/>
                </a:solidFill>
                <a:latin typeface="IBM Plex Sans"/>
              </a:rPr>
              <a:t>63</a:t>
            </a:r>
            <a:endParaRPr lang="de-DE" dirty="0">
              <a:solidFill>
                <a:schemeClr val="accent2"/>
              </a:solidFill>
            </a:endParaRPr>
          </a:p>
          <a:p>
            <a:pPr algn="ctr">
              <a:lnSpc>
                <a:spcPct val="100000"/>
              </a:lnSpc>
            </a:pPr>
            <a:r>
              <a:rPr lang="de-DE" sz="1800" b="0" dirty="0">
                <a:solidFill>
                  <a:schemeClr val="tx1"/>
                </a:solidFill>
                <a:latin typeface="IBM Plex Sans Light" panose="020B0403050203000203" pitchFamily="34" charset="0"/>
              </a:rPr>
              <a:t>Nobelpreisträger*innen</a:t>
            </a:r>
            <a:endParaRPr lang="de-DE" sz="1800" b="0" dirty="0">
              <a:solidFill>
                <a:schemeClr val="accent5">
                  <a:lumMod val="50000"/>
                </a:schemeClr>
              </a:solidFill>
              <a:latin typeface="IBM Plex Sans Light" panose="020B0403050203000203" pitchFamily="34" charset="0"/>
            </a:endParaRPr>
          </a:p>
        </p:txBody>
      </p:sp>
      <p:sp>
        <p:nvSpPr>
          <p:cNvPr id="11" name="Titel 1">
            <a:extLst>
              <a:ext uri="{FF2B5EF4-FFF2-40B4-BE49-F238E27FC236}">
                <a16:creationId xmlns:a16="http://schemas.microsoft.com/office/drawing/2014/main" id="{48F87D28-DD27-AE10-0752-191066F86617}"/>
              </a:ext>
            </a:extLst>
          </p:cNvPr>
          <p:cNvSpPr txBox="1">
            <a:spLocks/>
          </p:cNvSpPr>
          <p:nvPr/>
        </p:nvSpPr>
        <p:spPr>
          <a:xfrm>
            <a:off x="3511293" y="4634262"/>
            <a:ext cx="4016628" cy="201878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pPr algn="ctr"/>
            <a:r>
              <a:rPr lang="de-DE" dirty="0">
                <a:solidFill>
                  <a:schemeClr val="accent2"/>
                </a:solidFill>
              </a:rPr>
              <a:t>40</a:t>
            </a:r>
          </a:p>
          <a:p>
            <a:pPr algn="ctr">
              <a:lnSpc>
                <a:spcPct val="100000"/>
              </a:lnSpc>
            </a:pPr>
            <a:r>
              <a:rPr lang="de-DE" sz="1800" b="0" dirty="0">
                <a:solidFill>
                  <a:schemeClr val="tx1"/>
                </a:solidFill>
                <a:latin typeface="IBM Plex Sans Light" panose="020B0403050203000203" pitchFamily="34" charset="0"/>
              </a:rPr>
              <a:t>Konferenzen und Tagungen pro Jahr weltweit</a:t>
            </a:r>
            <a:endParaRPr lang="de-DE" sz="1800" b="0" dirty="0">
              <a:solidFill>
                <a:schemeClr val="accent5">
                  <a:lumMod val="50000"/>
                </a:schemeClr>
              </a:solidFill>
              <a:latin typeface="IBM Plex Sans Light" panose="020B0403050203000203" pitchFamily="34" charset="0"/>
            </a:endParaRPr>
          </a:p>
        </p:txBody>
      </p:sp>
    </p:spTree>
    <p:extLst>
      <p:ext uri="{BB962C8B-B14F-4D97-AF65-F5344CB8AC3E}">
        <p14:creationId xmlns:p14="http://schemas.microsoft.com/office/powerpoint/2010/main" val="3165271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F5CCED-DF59-A66F-9BA1-F1F39604D072}"/>
              </a:ext>
            </a:extLst>
          </p:cNvPr>
          <p:cNvSpPr>
            <a:spLocks noGrp="1"/>
          </p:cNvSpPr>
          <p:nvPr>
            <p:ph type="title"/>
          </p:nvPr>
        </p:nvSpPr>
        <p:spPr>
          <a:xfrm>
            <a:off x="838200" y="1405119"/>
            <a:ext cx="9301222" cy="1325563"/>
          </a:xfrm>
        </p:spPr>
        <p:txBody>
          <a:bodyPr>
            <a:normAutofit/>
          </a:bodyPr>
          <a:lstStyle/>
          <a:p>
            <a:r>
              <a:rPr lang="de-DE" sz="4000" dirty="0"/>
              <a:t>FÖRDERMÖGLICHKEITEN</a:t>
            </a:r>
          </a:p>
        </p:txBody>
      </p:sp>
      <p:sp>
        <p:nvSpPr>
          <p:cNvPr id="3" name="Inhaltsplatzhalter 2">
            <a:extLst>
              <a:ext uri="{FF2B5EF4-FFF2-40B4-BE49-F238E27FC236}">
                <a16:creationId xmlns:a16="http://schemas.microsoft.com/office/drawing/2014/main" id="{9FF03C75-0198-B4D8-7306-BD5BCBA7EB0F}"/>
              </a:ext>
            </a:extLst>
          </p:cNvPr>
          <p:cNvSpPr>
            <a:spLocks noGrp="1"/>
          </p:cNvSpPr>
          <p:nvPr>
            <p:ph sz="half" idx="1"/>
          </p:nvPr>
        </p:nvSpPr>
        <p:spPr>
          <a:xfrm>
            <a:off x="838200" y="2825474"/>
            <a:ext cx="6289431" cy="2708203"/>
          </a:xfrm>
        </p:spPr>
        <p:txBody>
          <a:bodyPr>
            <a:normAutofit/>
          </a:bodyPr>
          <a:lstStyle/>
          <a:p>
            <a:pPr>
              <a:lnSpc>
                <a:spcPct val="100000"/>
              </a:lnSpc>
            </a:pPr>
            <a:r>
              <a:rPr lang="de-DE" dirty="0"/>
              <a:t>Forschungsthemen und wissenschaftliche Gastgeber*innen / Kooperationspartner*innen in Deutschland können frei gewählt werden</a:t>
            </a:r>
          </a:p>
          <a:p>
            <a:pPr>
              <a:lnSpc>
                <a:spcPct val="100000"/>
              </a:lnSpc>
            </a:pPr>
            <a:r>
              <a:rPr lang="de-DE" dirty="0"/>
              <a:t>Von Postdocs über erfahrene Wissenschaftler*innen bis zur Weltspitze: Forschungsstipendien und Forschungspreise passend zur Karrieresituation </a:t>
            </a:r>
          </a:p>
        </p:txBody>
      </p:sp>
      <p:pic>
        <p:nvPicPr>
          <p:cNvPr id="5" name="Grafik 4">
            <a:extLst>
              <a:ext uri="{FF2B5EF4-FFF2-40B4-BE49-F238E27FC236}">
                <a16:creationId xmlns:a16="http://schemas.microsoft.com/office/drawing/2014/main" id="{805C2251-13C8-9A28-3315-630532B13F1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01000" y="0"/>
            <a:ext cx="4191000" cy="6858000"/>
          </a:xfrm>
          <a:prstGeom prst="rect">
            <a:avLst/>
          </a:prstGeom>
        </p:spPr>
      </p:pic>
      <p:pic>
        <p:nvPicPr>
          <p:cNvPr id="6" name="Grafik 5">
            <a:extLst>
              <a:ext uri="{FF2B5EF4-FFF2-40B4-BE49-F238E27FC236}">
                <a16:creationId xmlns:a16="http://schemas.microsoft.com/office/drawing/2014/main" id="{3BF09CDD-FFB4-2C55-105F-98CDE94DF30F}"/>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18453" y="6263375"/>
            <a:ext cx="527219" cy="527219"/>
          </a:xfrm>
          <a:prstGeom prst="rect">
            <a:avLst/>
          </a:prstGeom>
        </p:spPr>
      </p:pic>
      <p:sp>
        <p:nvSpPr>
          <p:cNvPr id="7" name="Oval 6">
            <a:extLst>
              <a:ext uri="{FF2B5EF4-FFF2-40B4-BE49-F238E27FC236}">
                <a16:creationId xmlns:a16="http://schemas.microsoft.com/office/drawing/2014/main" id="{5AFE26A4-0DC3-4274-0967-6D7F778C9EF8}"/>
              </a:ext>
            </a:extLst>
          </p:cNvPr>
          <p:cNvSpPr/>
          <p:nvPr/>
        </p:nvSpPr>
        <p:spPr>
          <a:xfrm>
            <a:off x="9855849" y="1340772"/>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702F0535-6EFB-2236-8BFB-F2E886230EB9}"/>
              </a:ext>
            </a:extLst>
          </p:cNvPr>
          <p:cNvSpPr/>
          <p:nvPr/>
        </p:nvSpPr>
        <p:spPr>
          <a:xfrm>
            <a:off x="11733468"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8">
            <a:extLst>
              <a:ext uri="{FF2B5EF4-FFF2-40B4-BE49-F238E27FC236}">
                <a16:creationId xmlns:a16="http://schemas.microsoft.com/office/drawing/2014/main" id="{DD566C9D-FF3D-B27A-5989-DE3BE2B5C7C8}"/>
              </a:ext>
            </a:extLst>
          </p:cNvPr>
          <p:cNvSpPr/>
          <p:nvPr/>
        </p:nvSpPr>
        <p:spPr>
          <a:xfrm>
            <a:off x="11131037"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Oval 9">
            <a:extLst>
              <a:ext uri="{FF2B5EF4-FFF2-40B4-BE49-F238E27FC236}">
                <a16:creationId xmlns:a16="http://schemas.microsoft.com/office/drawing/2014/main" id="{DFD30EAD-F069-9802-F639-CD31A4E0CE75}"/>
              </a:ext>
            </a:extLst>
          </p:cNvPr>
          <p:cNvSpPr/>
          <p:nvPr/>
        </p:nvSpPr>
        <p:spPr>
          <a:xfrm>
            <a:off x="8521106"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 name="Gerade Verbindung 10">
            <a:extLst>
              <a:ext uri="{FF2B5EF4-FFF2-40B4-BE49-F238E27FC236}">
                <a16:creationId xmlns:a16="http://schemas.microsoft.com/office/drawing/2014/main" id="{9C3FBE9B-55F7-8FA1-69CB-A2F434AFE54B}"/>
              </a:ext>
            </a:extLst>
          </p:cNvPr>
          <p:cNvCxnSpPr>
            <a:cxnSpLocks/>
            <a:stCxn id="9" idx="3"/>
            <a:endCxn id="7" idx="7"/>
          </p:cNvCxnSpPr>
          <p:nvPr/>
        </p:nvCxnSpPr>
        <p:spPr>
          <a:xfrm flipH="1">
            <a:off x="10230889" y="566264"/>
            <a:ext cx="926633" cy="8388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4C2DF616-861C-64D8-B395-ABD52C949E85}"/>
              </a:ext>
            </a:extLst>
          </p:cNvPr>
          <p:cNvCxnSpPr>
            <a:cxnSpLocks/>
            <a:stCxn id="8" idx="2"/>
            <a:endCxn id="7" idx="5"/>
          </p:cNvCxnSpPr>
          <p:nvPr/>
        </p:nvCxnSpPr>
        <p:spPr>
          <a:xfrm flipH="1" flipV="1">
            <a:off x="10230889" y="1715812"/>
            <a:ext cx="1502579" cy="10087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DC048B02-FB23-B23E-18A1-9DE5417916E2}"/>
              </a:ext>
            </a:extLst>
          </p:cNvPr>
          <p:cNvCxnSpPr>
            <a:cxnSpLocks/>
            <a:stCxn id="7" idx="3"/>
            <a:endCxn id="10" idx="7"/>
          </p:cNvCxnSpPr>
          <p:nvPr/>
        </p:nvCxnSpPr>
        <p:spPr>
          <a:xfrm flipH="1">
            <a:off x="8673149" y="1715812"/>
            <a:ext cx="1247047" cy="1561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BB1768DA-9307-1278-653B-2930C996AAC0}"/>
              </a:ext>
            </a:extLst>
          </p:cNvPr>
          <p:cNvCxnSpPr>
            <a:cxnSpLocks/>
            <a:endCxn id="9" idx="7"/>
          </p:cNvCxnSpPr>
          <p:nvPr/>
        </p:nvCxnSpPr>
        <p:spPr>
          <a:xfrm flipH="1">
            <a:off x="11285404" y="238760"/>
            <a:ext cx="927674" cy="1996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804DB454-3636-9DA1-52ED-405302E89E12}"/>
              </a:ext>
            </a:extLst>
          </p:cNvPr>
          <p:cNvCxnSpPr>
            <a:cxnSpLocks/>
            <a:endCxn id="8" idx="6"/>
          </p:cNvCxnSpPr>
          <p:nvPr/>
        </p:nvCxnSpPr>
        <p:spPr>
          <a:xfrm flipH="1">
            <a:off x="11935348" y="2623594"/>
            <a:ext cx="256652" cy="1009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319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F5CCED-DF59-A66F-9BA1-F1F39604D072}"/>
              </a:ext>
            </a:extLst>
          </p:cNvPr>
          <p:cNvSpPr>
            <a:spLocks noGrp="1"/>
          </p:cNvSpPr>
          <p:nvPr>
            <p:ph type="title"/>
          </p:nvPr>
        </p:nvSpPr>
        <p:spPr>
          <a:xfrm>
            <a:off x="2986268" y="622300"/>
            <a:ext cx="8848139" cy="1325563"/>
          </a:xfrm>
        </p:spPr>
        <p:txBody>
          <a:bodyPr>
            <a:normAutofit fontScale="90000"/>
          </a:bodyPr>
          <a:lstStyle/>
          <a:p>
            <a:r>
              <a:rPr lang="de-DE" altLang="de-DE" dirty="0"/>
              <a:t>WICHTIGE FÖRDERPROGRAMME AUF EINEN BLICK</a:t>
            </a:r>
            <a:endParaRPr lang="de-DE" dirty="0"/>
          </a:p>
        </p:txBody>
      </p:sp>
      <p:graphicFrame>
        <p:nvGraphicFramePr>
          <p:cNvPr id="5" name="Group 53">
            <a:extLst>
              <a:ext uri="{FF2B5EF4-FFF2-40B4-BE49-F238E27FC236}">
                <a16:creationId xmlns:a16="http://schemas.microsoft.com/office/drawing/2014/main" id="{4A950DA2-8369-098B-FB37-F265F8CEAD33}"/>
              </a:ext>
            </a:extLst>
          </p:cNvPr>
          <p:cNvGraphicFramePr>
            <a:graphicFrameLocks noGrp="1"/>
          </p:cNvGraphicFramePr>
          <p:nvPr>
            <p:extLst>
              <p:ext uri="{D42A27DB-BD31-4B8C-83A1-F6EECF244321}">
                <p14:modId xmlns:p14="http://schemas.microsoft.com/office/powerpoint/2010/main" val="2956706306"/>
              </p:ext>
            </p:extLst>
          </p:nvPr>
        </p:nvGraphicFramePr>
        <p:xfrm>
          <a:off x="3107418" y="2657054"/>
          <a:ext cx="8605837" cy="3567899"/>
        </p:xfrm>
        <a:graphic>
          <a:graphicData uri="http://schemas.openxmlformats.org/drawingml/2006/table">
            <a:tbl>
              <a:tblPr/>
              <a:tblGrid>
                <a:gridCol w="2447925">
                  <a:extLst>
                    <a:ext uri="{9D8B030D-6E8A-4147-A177-3AD203B41FA5}">
                      <a16:colId xmlns:a16="http://schemas.microsoft.com/office/drawing/2014/main" val="20000"/>
                    </a:ext>
                  </a:extLst>
                </a:gridCol>
                <a:gridCol w="3557407">
                  <a:extLst>
                    <a:ext uri="{9D8B030D-6E8A-4147-A177-3AD203B41FA5}">
                      <a16:colId xmlns:a16="http://schemas.microsoft.com/office/drawing/2014/main" val="20001"/>
                    </a:ext>
                  </a:extLst>
                </a:gridCol>
                <a:gridCol w="2600505">
                  <a:extLst>
                    <a:ext uri="{9D8B030D-6E8A-4147-A177-3AD203B41FA5}">
                      <a16:colId xmlns:a16="http://schemas.microsoft.com/office/drawing/2014/main" val="20002"/>
                    </a:ext>
                  </a:extLst>
                </a:gridCol>
              </a:tblGrid>
              <a:tr h="431434">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endParaRPr kumimoji="0" lang="de-DE" sz="1200" b="1" i="0" u="none" strike="noStrike" cap="none" normalizeH="0" baseline="0" dirty="0">
                        <a:ln>
                          <a:noFill/>
                        </a:ln>
                        <a:solidFill>
                          <a:schemeClr val="tx1"/>
                        </a:solidFill>
                        <a:effectLst/>
                        <a:latin typeface="IBM Plex Sans" panose="020B0503050203000203" pitchFamily="34" charset="0"/>
                        <a:cs typeface="Arial" charset="0"/>
                      </a:endParaRPr>
                    </a:p>
                  </a:txBody>
                  <a:tcPr marL="0" marR="72000" marT="54007" marB="54007" horzOverflow="overflow">
                    <a:lnL cap="flat">
                      <a:noFill/>
                    </a:lnL>
                    <a:lnR w="12700" cap="flat" cmpd="sng" algn="ctr">
                      <a:solidFill>
                        <a:schemeClr val="accent5">
                          <a:lumMod val="50000"/>
                        </a:schemeClr>
                      </a:solidFill>
                      <a:prstDash val="solid"/>
                      <a:round/>
                      <a:headEnd type="none" w="med" len="med"/>
                      <a:tailEnd type="none" w="med" len="med"/>
                    </a:lnR>
                    <a:lnT cap="flat">
                      <a:noFill/>
                    </a:lnT>
                    <a:lnB w="12700" cap="flat" cmpd="sng" algn="ctr">
                      <a:solidFill>
                        <a:schemeClr val="accent5">
                          <a:lumMod val="50000"/>
                        </a:schemeClr>
                      </a:solidFill>
                      <a:prstDash val="solid"/>
                      <a:round/>
                      <a:headEnd type="none" w="med" len="med"/>
                      <a:tailEnd type="none" w="med" len="med"/>
                    </a:lnB>
                    <a:lnTlToBr w="19050" cap="flat" cmpd="sng" algn="ctr">
                      <a:noFill/>
                      <a:prstDash val="solid"/>
                      <a:round/>
                      <a:headEnd type="none" w="med" len="med"/>
                      <a:tailEnd type="none" w="med" len="med"/>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1" i="0" u="none" strike="noStrike" cap="none" normalizeH="0" baseline="0" dirty="0">
                          <a:ln>
                            <a:noFill/>
                          </a:ln>
                          <a:solidFill>
                            <a:schemeClr val="tx1"/>
                          </a:solidFill>
                          <a:effectLst/>
                          <a:latin typeface="IBM Plex Sans" panose="020B0503050203000203" pitchFamily="34" charset="0"/>
                          <a:cs typeface="Arial" charset="0"/>
                        </a:rPr>
                        <a:t>Wissenschaftler*innen aus dem Ausland</a:t>
                      </a:r>
                    </a:p>
                  </a:txBody>
                  <a:tcPr marL="72000" marR="72000" marT="54007" marB="54007"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cap="flat">
                      <a:noFill/>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1" i="0" u="none" strike="noStrike" cap="none" normalizeH="0" baseline="0" dirty="0">
                          <a:ln>
                            <a:noFill/>
                          </a:ln>
                          <a:solidFill>
                            <a:schemeClr val="tx1"/>
                          </a:solidFill>
                          <a:effectLst/>
                          <a:latin typeface="IBM Plex Sans" panose="020B0503050203000203" pitchFamily="34" charset="0"/>
                          <a:cs typeface="Arial" charset="0"/>
                        </a:rPr>
                        <a:t>Wissenschaftler*innen aus Deutschland</a:t>
                      </a:r>
                    </a:p>
                  </a:txBody>
                  <a:tcPr marL="72000" marR="72000" marT="54007" marB="54007" horzOverflow="overflow">
                    <a:lnL w="12700" cap="flat" cmpd="sng" algn="ctr">
                      <a:solidFill>
                        <a:schemeClr val="accent5">
                          <a:lumMod val="50000"/>
                        </a:schemeClr>
                      </a:solidFill>
                      <a:prstDash val="solid"/>
                      <a:round/>
                      <a:headEnd type="none" w="med" len="med"/>
                      <a:tailEnd type="none" w="med" len="med"/>
                    </a:lnL>
                    <a:lnR cap="flat">
                      <a:noFill/>
                    </a:lnR>
                    <a:lnT cap="flat">
                      <a:noFill/>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10405">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1" i="0" u="none" strike="noStrike" cap="none" normalizeH="0" baseline="0" dirty="0">
                          <a:ln>
                            <a:noFill/>
                          </a:ln>
                          <a:solidFill>
                            <a:schemeClr val="tx1"/>
                          </a:solidFill>
                          <a:effectLst/>
                          <a:latin typeface="IBM Plex Sans" panose="020B0503050203000203" pitchFamily="34" charset="0"/>
                          <a:cs typeface="Arial" charset="0"/>
                        </a:rPr>
                        <a:t>Postdocs</a:t>
                      </a:r>
                    </a:p>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0" i="0" u="none" strike="noStrike" cap="none" normalizeH="0" baseline="0" dirty="0">
                          <a:ln>
                            <a:noFill/>
                          </a:ln>
                          <a:solidFill>
                            <a:schemeClr val="tx2"/>
                          </a:solidFill>
                          <a:effectLst/>
                          <a:latin typeface="IBM Plex Sans" panose="020B0503050203000203" pitchFamily="34" charset="0"/>
                          <a:cs typeface="Arial" charset="0"/>
                        </a:rPr>
                        <a:t>(bis 4 Jahre nach Promotion)</a:t>
                      </a:r>
                    </a:p>
                  </a:txBody>
                  <a:tcPr marL="0" marR="72000" marT="54007" marB="54007" horzOverflow="overflow">
                    <a:lnL cap="flat">
                      <a:noFill/>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p>
                      <a:pPr marL="267970" marR="0" lvl="0" indent="-179070"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i="0" u="none" strike="noStrike" cap="none" normalizeH="0" baseline="0" dirty="0">
                          <a:ln>
                            <a:noFill/>
                          </a:ln>
                          <a:solidFill>
                            <a:srgbClr val="000000"/>
                          </a:solidFill>
                          <a:effectLst/>
                          <a:latin typeface="IBM Plex Sans"/>
                          <a:cs typeface="Arial"/>
                        </a:rPr>
                        <a:t>Humboldt-Forschungsstipendium</a:t>
                      </a:r>
                    </a:p>
                    <a:p>
                      <a:pPr marL="267970" marR="0" lvl="0" indent="-179070"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i="0" u="none" strike="noStrike" cap="none" normalizeH="0" baseline="0" dirty="0">
                          <a:ln>
                            <a:noFill/>
                          </a:ln>
                          <a:solidFill>
                            <a:srgbClr val="000000"/>
                          </a:solidFill>
                          <a:effectLst/>
                          <a:latin typeface="IBM Plex Sans"/>
                          <a:cs typeface="Arial"/>
                        </a:rPr>
                        <a:t>Georg Forster-Forschungsstipendium</a:t>
                      </a: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p>
                      <a:pPr marL="267970" marR="0" lvl="0" indent="-179070"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i="0" u="none" strike="noStrike" cap="none" normalizeH="0" baseline="0" dirty="0">
                          <a:ln>
                            <a:noFill/>
                          </a:ln>
                          <a:solidFill>
                            <a:srgbClr val="000000"/>
                          </a:solidFill>
                          <a:effectLst/>
                          <a:latin typeface="IBM Plex Sans"/>
                          <a:cs typeface="Arial"/>
                        </a:rPr>
                        <a:t>Feodor Lynen-Forschungsstipendium</a:t>
                      </a: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cap="flat">
                      <a:noFill/>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85446">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1" i="0" u="none" strike="noStrike" cap="none" normalizeH="0" baseline="0" dirty="0">
                          <a:ln>
                            <a:noFill/>
                          </a:ln>
                          <a:solidFill>
                            <a:schemeClr val="tx1"/>
                          </a:solidFill>
                          <a:effectLst/>
                          <a:latin typeface="IBM Plex Sans" panose="020B0503050203000203" pitchFamily="34" charset="0"/>
                          <a:cs typeface="Arial" charset="0"/>
                        </a:rPr>
                        <a:t>Erfahrene Wissenschaftler*innen</a:t>
                      </a:r>
                    </a:p>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0" i="0" u="none" strike="noStrike" cap="none" normalizeH="0" baseline="0" dirty="0">
                          <a:ln>
                            <a:noFill/>
                          </a:ln>
                          <a:solidFill>
                            <a:schemeClr val="tx2"/>
                          </a:solidFill>
                          <a:effectLst/>
                          <a:latin typeface="IBM Plex Sans" panose="020B0503050203000203" pitchFamily="34" charset="0"/>
                          <a:cs typeface="Arial" charset="0"/>
                        </a:rPr>
                        <a:t>(bis 12 Jahre nach Promotion)</a:t>
                      </a:r>
                    </a:p>
                  </a:txBody>
                  <a:tcPr marL="0" marR="72000" marT="54007" marB="54007" horzOverflow="overflow">
                    <a:lnL cap="flat">
                      <a:noFill/>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i="0" u="none" strike="noStrike" cap="none" normalizeH="0" baseline="0" dirty="0">
                          <a:ln>
                            <a:noFill/>
                          </a:ln>
                          <a:solidFill>
                            <a:srgbClr val="000000"/>
                          </a:solidFill>
                          <a:effectLst/>
                          <a:latin typeface="IBM Plex Sans" panose="020B0503050203000203" pitchFamily="34" charset="0"/>
                          <a:cs typeface="Arial" charset="0"/>
                        </a:rPr>
                        <a:t>Humboldt-Forschungsstipendium</a:t>
                      </a:r>
                    </a:p>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i="0" u="none" strike="noStrike" cap="none" normalizeH="0" baseline="0" dirty="0">
                          <a:ln>
                            <a:noFill/>
                          </a:ln>
                          <a:solidFill>
                            <a:srgbClr val="000000"/>
                          </a:solidFill>
                          <a:effectLst/>
                          <a:latin typeface="IBM Plex Sans" panose="020B0503050203000203" pitchFamily="34" charset="0"/>
                          <a:cs typeface="Arial" charset="0"/>
                        </a:rPr>
                        <a:t>Georg Forster-Forschungsstipendium</a:t>
                      </a: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p>
                      <a:pPr marL="267970" marR="0" lvl="0" indent="-179070"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i="0" u="none" strike="noStrike" cap="none" normalizeH="0" baseline="0" dirty="0">
                          <a:ln>
                            <a:noFill/>
                          </a:ln>
                          <a:solidFill>
                            <a:srgbClr val="000000"/>
                          </a:solidFill>
                          <a:effectLst/>
                          <a:latin typeface="IBM Plex Sans"/>
                          <a:cs typeface="Arial"/>
                        </a:rPr>
                        <a:t>Feodor Lynen-Forschungsstipendium</a:t>
                      </a:r>
                    </a:p>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None/>
                        <a:tabLst/>
                      </a:pPr>
                      <a:endParaRPr kumimoji="0" lang="de-DE" sz="1200" b="0" i="0" u="none" strike="noStrike" cap="none" normalizeH="0" baseline="0">
                        <a:ln>
                          <a:noFill/>
                        </a:ln>
                        <a:solidFill>
                          <a:srgbClr val="000000"/>
                        </a:solidFill>
                        <a:effectLst/>
                        <a:latin typeface="IBM Plex Sans" panose="020B0503050203000203" pitchFamily="34" charset="0"/>
                        <a:cs typeface="Arial" charset="0"/>
                      </a:endParaRP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cap="flat">
                      <a:noFill/>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1692">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0" i="0" u="none" strike="noStrike" cap="none" normalizeH="0" baseline="0" dirty="0">
                          <a:ln>
                            <a:noFill/>
                          </a:ln>
                          <a:solidFill>
                            <a:schemeClr val="tx2"/>
                          </a:solidFill>
                          <a:effectLst/>
                          <a:latin typeface="IBM Plex Sans"/>
                          <a:cs typeface="Arial"/>
                        </a:rPr>
                        <a:t>(bis 15 Jahre nach Promotion)</a:t>
                      </a:r>
                    </a:p>
                  </a:txBody>
                  <a:tcPr marL="0" marR="72000" marT="54007" marB="54007" horzOverflow="overflow">
                    <a:lnL cap="flat">
                      <a:noFill/>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p>
                      <a:pPr marL="267970" marR="0" lvl="0" indent="-179070"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i="0" u="none" strike="noStrike" cap="none" normalizeH="0" baseline="0" dirty="0">
                          <a:ln>
                            <a:noFill/>
                          </a:ln>
                          <a:solidFill>
                            <a:srgbClr val="000000"/>
                          </a:solidFill>
                          <a:effectLst/>
                          <a:latin typeface="IBM Plex Sans"/>
                          <a:cs typeface="Arial"/>
                        </a:rPr>
                        <a:t>Max-Planck-Humboldt-Forschungspreis</a:t>
                      </a: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p>
                      <a:pPr marL="188913" marR="0" lvl="0" indent="-188913" algn="l" defTabSz="914400" rtl="0" eaLnBrk="1" fontAlgn="base" latinLnBrk="0" hangingPunct="1">
                        <a:lnSpc>
                          <a:spcPct val="100000"/>
                        </a:lnSpc>
                        <a:spcBef>
                          <a:spcPct val="40000"/>
                        </a:spcBef>
                        <a:spcAft>
                          <a:spcPct val="0"/>
                        </a:spcAft>
                        <a:buClr>
                          <a:schemeClr val="tx2"/>
                        </a:buClr>
                        <a:buSzTx/>
                        <a:buFont typeface="Arial" charset="0"/>
                        <a:buChar char="●"/>
                        <a:tabLst/>
                      </a:pPr>
                      <a:endParaRPr kumimoji="0" lang="de-DE" sz="1200" b="0" i="0" u="none" strike="noStrike" cap="none" normalizeH="0" baseline="0">
                        <a:ln>
                          <a:noFill/>
                        </a:ln>
                        <a:solidFill>
                          <a:srgbClr val="000000"/>
                        </a:solidFill>
                        <a:effectLst/>
                        <a:latin typeface="IBM Plex Sans" panose="020B0503050203000203" pitchFamily="34" charset="0"/>
                        <a:cs typeface="Arial" charset="0"/>
                      </a:endParaRP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cap="flat">
                      <a:noFill/>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9970">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0" i="0" u="none" strike="noStrike" cap="none" normalizeH="0" baseline="0" dirty="0">
                          <a:ln>
                            <a:noFill/>
                          </a:ln>
                          <a:solidFill>
                            <a:schemeClr val="tx2"/>
                          </a:solidFill>
                          <a:effectLst/>
                          <a:latin typeface="IBM Plex Sans"/>
                          <a:cs typeface="Arial"/>
                        </a:rPr>
                        <a:t>(bis 18 Jahre nach Promotion)</a:t>
                      </a:r>
                    </a:p>
                  </a:txBody>
                  <a:tcPr marL="0" marR="72000" marT="54007" marB="54007" horzOverflow="overflow">
                    <a:lnL cap="flat">
                      <a:noFill/>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i="0" u="none" strike="noStrike" cap="none" normalizeH="0" baseline="0" dirty="0">
                          <a:ln>
                            <a:noFill/>
                          </a:ln>
                          <a:solidFill>
                            <a:srgbClr val="000000"/>
                          </a:solidFill>
                          <a:effectLst/>
                          <a:latin typeface="IBM Plex Sans" panose="020B0503050203000203" pitchFamily="34" charset="0"/>
                          <a:cs typeface="Arial" charset="0"/>
                        </a:rPr>
                        <a:t>Friedrich Wilhelm Bessel-Forschungspreis</a:t>
                      </a: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tc>
                  <a:txBody>
                    <a:bodyPr/>
                    <a:lstStyle/>
                    <a:p>
                      <a:pPr marL="188913" marR="0" lvl="0" indent="-188913" algn="l" defTabSz="914400" rtl="0" eaLnBrk="1" fontAlgn="base" latinLnBrk="0" hangingPunct="1">
                        <a:lnSpc>
                          <a:spcPct val="100000"/>
                        </a:lnSpc>
                        <a:spcBef>
                          <a:spcPct val="40000"/>
                        </a:spcBef>
                        <a:spcAft>
                          <a:spcPct val="0"/>
                        </a:spcAft>
                        <a:buClr>
                          <a:schemeClr val="tx2"/>
                        </a:buClr>
                        <a:buSzTx/>
                        <a:buFont typeface="Arial" charset="0"/>
                        <a:buChar char="●"/>
                        <a:tabLst/>
                      </a:pPr>
                      <a:endParaRPr kumimoji="0" lang="de-DE" sz="1200" b="0" i="0" u="none" strike="noStrike" cap="none" normalizeH="0" baseline="0">
                        <a:ln>
                          <a:noFill/>
                        </a:ln>
                        <a:solidFill>
                          <a:srgbClr val="000000"/>
                        </a:solidFill>
                        <a:effectLst/>
                        <a:latin typeface="IBM Plex Sans" panose="020B0503050203000203" pitchFamily="34" charset="0"/>
                        <a:cs typeface="Arial" charset="0"/>
                      </a:endParaRP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cap="flat">
                      <a:noFill/>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6612">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1" i="0" u="none" strike="noStrike" cap="none" normalizeH="0" baseline="0" dirty="0">
                          <a:ln>
                            <a:noFill/>
                          </a:ln>
                          <a:solidFill>
                            <a:schemeClr val="tx1"/>
                          </a:solidFill>
                          <a:effectLst/>
                          <a:latin typeface="IBM Plex Sans" panose="020B0503050203000203" pitchFamily="34" charset="0"/>
                          <a:cs typeface="Arial" charset="0"/>
                        </a:rPr>
                        <a:t>International ausgewiesene Wissenschaftler*innen</a:t>
                      </a:r>
                      <a:endParaRPr kumimoji="0" lang="de-DE" sz="1200" b="0" i="0" u="none" strike="noStrike" cap="none" normalizeH="0" baseline="0" dirty="0">
                        <a:ln>
                          <a:noFill/>
                        </a:ln>
                        <a:solidFill>
                          <a:schemeClr val="tx1"/>
                        </a:solidFill>
                        <a:effectLst/>
                        <a:latin typeface="IBM Plex Sans" panose="020B0503050203000203" pitchFamily="34" charset="0"/>
                        <a:cs typeface="Arial" charset="0"/>
                      </a:endParaRPr>
                    </a:p>
                  </a:txBody>
                  <a:tcPr marL="0" marR="72000" marT="54007" marB="54007" horzOverflow="overflow">
                    <a:lnL cap="flat">
                      <a:noFill/>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cap="flat">
                      <a:noFill/>
                    </a:lnB>
                    <a:lnTlToBr>
                      <a:noFill/>
                    </a:lnTlToBr>
                    <a:lnBlToTr>
                      <a:noFill/>
                    </a:lnBlToTr>
                    <a:noFill/>
                  </a:tcPr>
                </a:tc>
                <a:tc>
                  <a:txBody>
                    <a:bodyPr/>
                    <a:lstStyle/>
                    <a:p>
                      <a:pPr marL="267970" marR="0" lvl="0" indent="-179070"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i="0" u="none" strike="noStrike" cap="none" normalizeH="0" baseline="0" dirty="0">
                          <a:ln>
                            <a:noFill/>
                          </a:ln>
                          <a:solidFill>
                            <a:srgbClr val="000000"/>
                          </a:solidFill>
                          <a:effectLst/>
                          <a:latin typeface="IBM Plex Sans"/>
                          <a:cs typeface="Arial"/>
                        </a:rPr>
                        <a:t>Humboldt-Forschungspreis</a:t>
                      </a:r>
                    </a:p>
                    <a:p>
                      <a:pPr marL="267970" marR="0" lvl="0" indent="-179070"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i="0" u="none" strike="noStrike" cap="none" normalizeH="0" baseline="0" dirty="0">
                          <a:ln>
                            <a:noFill/>
                          </a:ln>
                          <a:solidFill>
                            <a:srgbClr val="000000"/>
                          </a:solidFill>
                          <a:effectLst/>
                          <a:latin typeface="IBM Plex Sans"/>
                          <a:cs typeface="Arial"/>
                        </a:rPr>
                        <a:t>Georg Forster-Forschungspreis</a:t>
                      </a:r>
                    </a:p>
                    <a:p>
                      <a:pPr marL="267970" marR="0" lvl="0" indent="-179070"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i="0" u="none" strike="noStrike" cap="none" normalizeH="0" baseline="0" dirty="0">
                          <a:ln>
                            <a:noFill/>
                          </a:ln>
                          <a:solidFill>
                            <a:srgbClr val="000000"/>
                          </a:solidFill>
                          <a:effectLst/>
                          <a:latin typeface="IBM Plex Sans"/>
                          <a:cs typeface="Arial"/>
                        </a:rPr>
                        <a:t>Alexander von Humboldt-Professur</a:t>
                      </a: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cap="flat">
                      <a:noFill/>
                    </a:lnB>
                    <a:lnTlToBr>
                      <a:noFill/>
                    </a:lnTlToBr>
                    <a:lnBlToTr>
                      <a:noFill/>
                    </a:lnBlToTr>
                    <a:noFill/>
                  </a:tcPr>
                </a:tc>
                <a:tc>
                  <a:txBody>
                    <a:bodyPr/>
                    <a:lstStyle/>
                    <a:p>
                      <a:pPr marL="269875" marR="0" lvl="0" indent="-176213" algn="l" defTabSz="914400" rtl="0" eaLnBrk="1" fontAlgn="base" latinLnBrk="0" hangingPunct="1">
                        <a:lnSpc>
                          <a:spcPct val="100000"/>
                        </a:lnSpc>
                        <a:spcBef>
                          <a:spcPct val="40000"/>
                        </a:spcBef>
                        <a:spcAft>
                          <a:spcPct val="0"/>
                        </a:spcAft>
                        <a:buClr>
                          <a:schemeClr val="tx2"/>
                        </a:buClr>
                        <a:buSzTx/>
                        <a:buFont typeface="Arial" charset="0"/>
                        <a:buNone/>
                        <a:tabLst/>
                      </a:pPr>
                      <a:endParaRPr kumimoji="0" lang="de-DE" sz="1200" b="0" i="0" u="none" strike="noStrike" cap="none" normalizeH="0" baseline="0" dirty="0">
                        <a:ln>
                          <a:noFill/>
                        </a:ln>
                        <a:solidFill>
                          <a:srgbClr val="000000"/>
                        </a:solidFill>
                        <a:effectLst/>
                        <a:latin typeface="IBM Plex Sans" panose="020B0503050203000203" pitchFamily="34" charset="0"/>
                        <a:cs typeface="Arial" charset="0"/>
                      </a:endParaRPr>
                    </a:p>
                  </a:txBody>
                  <a:tcPr marL="0" marR="72000" marT="54007" marB="54007" horzOverflow="overflow">
                    <a:lnL w="12700" cap="flat" cmpd="sng" algn="ctr">
                      <a:solidFill>
                        <a:schemeClr val="accent5">
                          <a:lumMod val="50000"/>
                        </a:schemeClr>
                      </a:solidFill>
                      <a:prstDash val="solid"/>
                      <a:round/>
                      <a:headEnd type="none" w="med" len="med"/>
                      <a:tailEnd type="none" w="med" len="med"/>
                    </a:lnL>
                    <a:lnR cap="flat">
                      <a:noFill/>
                    </a:lnR>
                    <a:lnT w="12700" cap="flat" cmpd="sng" algn="ctr">
                      <a:solidFill>
                        <a:schemeClr val="accent5">
                          <a:lumMod val="50000"/>
                        </a:schemeClr>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946431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21113-C15F-5931-CA81-7530B484C6E0}"/>
              </a:ext>
            </a:extLst>
          </p:cNvPr>
          <p:cNvSpPr>
            <a:spLocks noGrp="1"/>
          </p:cNvSpPr>
          <p:nvPr>
            <p:ph type="title"/>
          </p:nvPr>
        </p:nvSpPr>
        <p:spPr/>
        <p:txBody>
          <a:bodyPr/>
          <a:lstStyle/>
          <a:p>
            <a:r>
              <a:rPr lang="de-DE"/>
              <a:t>VIELEN DANK</a:t>
            </a:r>
          </a:p>
        </p:txBody>
      </p:sp>
      <p:sp>
        <p:nvSpPr>
          <p:cNvPr id="3" name="Inhaltsplatzhalter 2">
            <a:extLst>
              <a:ext uri="{FF2B5EF4-FFF2-40B4-BE49-F238E27FC236}">
                <a16:creationId xmlns:a16="http://schemas.microsoft.com/office/drawing/2014/main" id="{FCC9D103-89E8-2C34-84EF-A565403D79B0}"/>
              </a:ext>
            </a:extLst>
          </p:cNvPr>
          <p:cNvSpPr>
            <a:spLocks noGrp="1"/>
          </p:cNvSpPr>
          <p:nvPr>
            <p:ph idx="1"/>
          </p:nvPr>
        </p:nvSpPr>
        <p:spPr/>
        <p:txBody>
          <a:bodyPr>
            <a:normAutofit/>
          </a:bodyPr>
          <a:lstStyle/>
          <a:p>
            <a:pPr marL="0" indent="0">
              <a:buNone/>
            </a:pPr>
            <a:r>
              <a:rPr lang="de-DE" b="1" dirty="0"/>
              <a:t>Haben Sie Fragen?</a:t>
            </a:r>
          </a:p>
          <a:p>
            <a:pPr marL="0" indent="0">
              <a:buNone/>
            </a:pPr>
            <a:endParaRPr lang="de-DE" dirty="0"/>
          </a:p>
          <a:p>
            <a:pPr marL="0" indent="0">
              <a:buNone/>
            </a:pPr>
            <a:endParaRPr lang="de-DE" dirty="0"/>
          </a:p>
          <a:p>
            <a:r>
              <a:rPr lang="de-DE" dirty="0"/>
              <a:t>Vortragende*r</a:t>
            </a:r>
          </a:p>
          <a:p>
            <a:r>
              <a:rPr lang="de-DE" dirty="0"/>
              <a:t>Funktion </a:t>
            </a:r>
          </a:p>
          <a:p>
            <a:r>
              <a:rPr lang="de-DE" dirty="0">
                <a:hlinkClick r:id="rId3"/>
              </a:rPr>
              <a:t>info@avh.de</a:t>
            </a:r>
            <a:endParaRPr lang="de-DE" dirty="0"/>
          </a:p>
          <a:p>
            <a:r>
              <a:rPr lang="de-DE" dirty="0"/>
              <a:t>www.Humboldt-Foundation.de</a:t>
            </a:r>
          </a:p>
          <a:p>
            <a:pPr marL="0" indent="0">
              <a:buNone/>
            </a:pPr>
            <a:endParaRPr lang="de-DE" dirty="0"/>
          </a:p>
        </p:txBody>
      </p:sp>
    </p:spTree>
    <p:extLst>
      <p:ext uri="{BB962C8B-B14F-4D97-AF65-F5344CB8AC3E}">
        <p14:creationId xmlns:p14="http://schemas.microsoft.com/office/powerpoint/2010/main" val="2621485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A00ECA-07F9-C5D5-464E-9227D4992406}"/>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7461E46C-75D6-1233-ECB9-9D662DD524E1}"/>
              </a:ext>
            </a:extLst>
          </p:cNvPr>
          <p:cNvSpPr>
            <a:spLocks noGrp="1"/>
          </p:cNvSpPr>
          <p:nvPr>
            <p:ph sz="half" idx="1"/>
          </p:nvPr>
        </p:nvSpPr>
        <p:spPr/>
        <p:txBody>
          <a:bodyPr/>
          <a:lstStyle/>
          <a:p>
            <a:endParaRPr lang="de-DE"/>
          </a:p>
        </p:txBody>
      </p:sp>
    </p:spTree>
    <p:extLst>
      <p:ext uri="{BB962C8B-B14F-4D97-AF65-F5344CB8AC3E}">
        <p14:creationId xmlns:p14="http://schemas.microsoft.com/office/powerpoint/2010/main" val="2318190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08D78B-45C2-B858-8D10-CEE266E384B1}"/>
              </a:ext>
            </a:extLst>
          </p:cNvPr>
          <p:cNvSpPr>
            <a:spLocks noGrp="1"/>
          </p:cNvSpPr>
          <p:nvPr>
            <p:ph type="title"/>
          </p:nvPr>
        </p:nvSpPr>
        <p:spPr/>
        <p:txBody>
          <a:bodyPr/>
          <a:lstStyle/>
          <a:p>
            <a:endParaRPr lang="de-DE"/>
          </a:p>
        </p:txBody>
      </p:sp>
      <p:sp>
        <p:nvSpPr>
          <p:cNvPr id="8" name="Inhaltsplatzhalter 7">
            <a:extLst>
              <a:ext uri="{FF2B5EF4-FFF2-40B4-BE49-F238E27FC236}">
                <a16:creationId xmlns:a16="http://schemas.microsoft.com/office/drawing/2014/main" id="{348E6AE3-F68C-9C13-EFE8-40F4ED21E74D}"/>
              </a:ext>
            </a:extLst>
          </p:cNvPr>
          <p:cNvSpPr>
            <a:spLocks noGrp="1"/>
          </p:cNvSpPr>
          <p:nvPr>
            <p:ph sz="half" idx="1"/>
          </p:nvPr>
        </p:nvSpPr>
        <p:spPr/>
        <p:txBody>
          <a:bodyPr/>
          <a:lstStyle/>
          <a:p>
            <a:endParaRPr lang="de-DE"/>
          </a:p>
        </p:txBody>
      </p:sp>
    </p:spTree>
    <p:extLst>
      <p:ext uri="{BB962C8B-B14F-4D97-AF65-F5344CB8AC3E}">
        <p14:creationId xmlns:p14="http://schemas.microsoft.com/office/powerpoint/2010/main" val="1449947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21113-C15F-5931-CA81-7530B484C6E0}"/>
              </a:ext>
            </a:extLst>
          </p:cNvPr>
          <p:cNvSpPr>
            <a:spLocks noGrp="1"/>
          </p:cNvSpPr>
          <p:nvPr>
            <p:ph type="title"/>
          </p:nvPr>
        </p:nvSpPr>
        <p:spPr/>
        <p:txBody>
          <a:bodyPr/>
          <a:lstStyle/>
          <a:p>
            <a:r>
              <a:rPr lang="de-DE"/>
              <a:t>INHALT</a:t>
            </a:r>
          </a:p>
        </p:txBody>
      </p:sp>
      <p:sp>
        <p:nvSpPr>
          <p:cNvPr id="3" name="Inhaltsplatzhalter 2">
            <a:extLst>
              <a:ext uri="{FF2B5EF4-FFF2-40B4-BE49-F238E27FC236}">
                <a16:creationId xmlns:a16="http://schemas.microsoft.com/office/drawing/2014/main" id="{FCC9D103-89E8-2C34-84EF-A565403D79B0}"/>
              </a:ext>
            </a:extLst>
          </p:cNvPr>
          <p:cNvSpPr>
            <a:spLocks noGrp="1"/>
          </p:cNvSpPr>
          <p:nvPr>
            <p:ph idx="1"/>
          </p:nvPr>
        </p:nvSpPr>
        <p:spPr/>
        <p:txBody>
          <a:bodyPr/>
          <a:lstStyle/>
          <a:p>
            <a:r>
              <a:rPr lang="de-DE" dirty="0"/>
              <a:t>Was wir tun</a:t>
            </a:r>
          </a:p>
          <a:p>
            <a:r>
              <a:rPr lang="de-DE" dirty="0"/>
              <a:t>Unsere Wurzeln</a:t>
            </a:r>
          </a:p>
          <a:p>
            <a:r>
              <a:rPr lang="de-DE" dirty="0"/>
              <a:t>Unser Netzwerk</a:t>
            </a:r>
          </a:p>
          <a:p>
            <a:r>
              <a:rPr lang="de-DE" dirty="0"/>
              <a:t>Fördermöglichkeiten</a:t>
            </a:r>
          </a:p>
        </p:txBody>
      </p:sp>
    </p:spTree>
    <p:extLst>
      <p:ext uri="{BB962C8B-B14F-4D97-AF65-F5344CB8AC3E}">
        <p14:creationId xmlns:p14="http://schemas.microsoft.com/office/powerpoint/2010/main" val="1638875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8B280-CCBF-DAB5-7668-09B9A3969C03}"/>
              </a:ext>
            </a:extLst>
          </p:cNvPr>
          <p:cNvSpPr>
            <a:spLocks noGrp="1"/>
          </p:cNvSpPr>
          <p:nvPr>
            <p:ph type="title"/>
          </p:nvPr>
        </p:nvSpPr>
        <p:spPr/>
        <p:txBody>
          <a:bodyPr/>
          <a:lstStyle/>
          <a:p>
            <a:r>
              <a:rPr lang="de-DE" dirty="0"/>
              <a:t>WAS WIR TUN</a:t>
            </a:r>
          </a:p>
        </p:txBody>
      </p:sp>
      <p:pic>
        <p:nvPicPr>
          <p:cNvPr id="6" name="Bildplatzhalter 5">
            <a:extLst>
              <a:ext uri="{FF2B5EF4-FFF2-40B4-BE49-F238E27FC236}">
                <a16:creationId xmlns:a16="http://schemas.microsoft.com/office/drawing/2014/main" id="{7E59988B-4FAD-BF68-7F54-C21DCE2AD0AD}"/>
              </a:ext>
            </a:extLst>
          </p:cNvPr>
          <p:cNvPicPr>
            <a:picLocks noGrp="1" noChangeAspect="1"/>
          </p:cNvPicPr>
          <p:nvPr>
            <p:ph type="pic" idx="1"/>
          </p:nvPr>
        </p:nvPicPr>
        <p:blipFill>
          <a:blip r:embed="rId3"/>
          <a:srcRect l="7876" r="7876"/>
          <a:stretch/>
        </p:blipFill>
        <p:spPr/>
      </p:pic>
      <p:sp>
        <p:nvSpPr>
          <p:cNvPr id="3" name="Inhaltsplatzhalter 2">
            <a:extLst>
              <a:ext uri="{FF2B5EF4-FFF2-40B4-BE49-F238E27FC236}">
                <a16:creationId xmlns:a16="http://schemas.microsoft.com/office/drawing/2014/main" id="{2774D13B-EFB5-68EE-D230-2FF8977E7F20}"/>
              </a:ext>
            </a:extLst>
          </p:cNvPr>
          <p:cNvSpPr>
            <a:spLocks noGrp="1"/>
          </p:cNvSpPr>
          <p:nvPr>
            <p:ph type="body" sz="half" idx="2"/>
          </p:nvPr>
        </p:nvSpPr>
        <p:spPr>
          <a:xfrm>
            <a:off x="839788" y="2552698"/>
            <a:ext cx="4124098" cy="3606942"/>
          </a:xfrm>
        </p:spPr>
        <p:txBody>
          <a:bodyPr>
            <a:normAutofit fontScale="77500" lnSpcReduction="20000"/>
          </a:bodyPr>
          <a:lstStyle/>
          <a:p>
            <a:pPr marL="342900" lvl="1" indent="-342900">
              <a:lnSpc>
                <a:spcPct val="120000"/>
              </a:lnSpc>
              <a:spcBef>
                <a:spcPts val="1000"/>
              </a:spcBef>
              <a:buFont typeface="Arial" panose="020B0604020202020204" pitchFamily="34" charset="0"/>
              <a:buChar char="•"/>
            </a:pPr>
            <a:r>
              <a:rPr lang="de-DE" sz="2200" dirty="0"/>
              <a:t>Wissenschaftskooperationen zwischen exzellenten ausländischen und deutschen Forschenden.</a:t>
            </a:r>
          </a:p>
          <a:p>
            <a:pPr marL="342900" lvl="1" indent="-342900">
              <a:lnSpc>
                <a:spcPct val="120000"/>
              </a:lnSpc>
              <a:spcBef>
                <a:spcPts val="1000"/>
              </a:spcBef>
              <a:buFont typeface="Arial" panose="020B0604020202020204" pitchFamily="34" charset="0"/>
              <a:buChar char="•"/>
            </a:pPr>
            <a:r>
              <a:rPr lang="de-DE" sz="2200" dirty="0"/>
              <a:t>Förderung ein Leben lang </a:t>
            </a:r>
          </a:p>
          <a:p>
            <a:pPr marL="342900" lvl="1" indent="-342900">
              <a:lnSpc>
                <a:spcPct val="120000"/>
              </a:lnSpc>
              <a:spcBef>
                <a:spcPts val="1000"/>
              </a:spcBef>
              <a:buFont typeface="Arial" panose="020B0604020202020204" pitchFamily="34" charset="0"/>
              <a:buChar char="•"/>
            </a:pPr>
            <a:r>
              <a:rPr lang="de-DE" sz="2200" dirty="0"/>
              <a:t>Netzwerk von weltweit 30.000 Alumni</a:t>
            </a:r>
          </a:p>
          <a:p>
            <a:pPr marL="342900" lvl="1" indent="-342900">
              <a:lnSpc>
                <a:spcPct val="120000"/>
              </a:lnSpc>
              <a:spcBef>
                <a:spcPts val="1000"/>
              </a:spcBef>
              <a:buFont typeface="Arial" panose="020B0604020202020204" pitchFamily="34" charset="0"/>
              <a:buChar char="•"/>
            </a:pPr>
            <a:r>
              <a:rPr lang="de-DE" sz="2200" dirty="0"/>
              <a:t> Internationale Verständigung, Diplomatie, wissenschaftlicher Fortschritt und Entwicklung</a:t>
            </a:r>
          </a:p>
          <a:p>
            <a:pPr marL="342900" lvl="1" indent="-342900">
              <a:lnSpc>
                <a:spcPct val="120000"/>
              </a:lnSpc>
              <a:spcBef>
                <a:spcPts val="1000"/>
              </a:spcBef>
              <a:buFont typeface="Arial" panose="020B0604020202020204" pitchFamily="34" charset="0"/>
              <a:buChar char="•"/>
            </a:pPr>
            <a:r>
              <a:rPr lang="de-DE" sz="2200" dirty="0"/>
              <a:t>Internationalisierung des Wissenschaftsstandorts Deutschland</a:t>
            </a:r>
          </a:p>
        </p:txBody>
      </p:sp>
    </p:spTree>
    <p:extLst>
      <p:ext uri="{BB962C8B-B14F-4D97-AF65-F5344CB8AC3E}">
        <p14:creationId xmlns:p14="http://schemas.microsoft.com/office/powerpoint/2010/main" val="1321073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8B280-CCBF-DAB5-7668-09B9A3969C03}"/>
              </a:ext>
            </a:extLst>
          </p:cNvPr>
          <p:cNvSpPr>
            <a:spLocks noGrp="1"/>
          </p:cNvSpPr>
          <p:nvPr>
            <p:ph type="title"/>
          </p:nvPr>
        </p:nvSpPr>
        <p:spPr>
          <a:xfrm>
            <a:off x="5998866" y="1351953"/>
            <a:ext cx="5835541" cy="1325563"/>
          </a:xfrm>
        </p:spPr>
        <p:txBody>
          <a:bodyPr/>
          <a:lstStyle/>
          <a:p>
            <a:r>
              <a:rPr lang="de-DE" dirty="0"/>
              <a:t>WAS WIR TUN</a:t>
            </a:r>
          </a:p>
        </p:txBody>
      </p:sp>
      <p:sp>
        <p:nvSpPr>
          <p:cNvPr id="3" name="Inhaltsplatzhalter 2">
            <a:extLst>
              <a:ext uri="{FF2B5EF4-FFF2-40B4-BE49-F238E27FC236}">
                <a16:creationId xmlns:a16="http://schemas.microsoft.com/office/drawing/2014/main" id="{2774D13B-EFB5-68EE-D230-2FF8977E7F20}"/>
              </a:ext>
            </a:extLst>
          </p:cNvPr>
          <p:cNvSpPr>
            <a:spLocks noGrp="1"/>
          </p:cNvSpPr>
          <p:nvPr>
            <p:ph sz="half" idx="1"/>
          </p:nvPr>
        </p:nvSpPr>
        <p:spPr>
          <a:xfrm>
            <a:off x="5998866" y="3014803"/>
            <a:ext cx="5361284" cy="3530851"/>
          </a:xfrm>
        </p:spPr>
        <p:txBody>
          <a:bodyPr vert="horz" lIns="91440" tIns="45720" rIns="91440" bIns="45720" rtlCol="0" anchor="t">
            <a:normAutofit/>
          </a:bodyPr>
          <a:lstStyle/>
          <a:p>
            <a:pPr marL="342900" lvl="2" indent="-342900">
              <a:lnSpc>
                <a:spcPct val="100000"/>
              </a:lnSpc>
              <a:spcBef>
                <a:spcPts val="1000"/>
              </a:spcBef>
            </a:pPr>
            <a:r>
              <a:rPr lang="de-DE" sz="2000" dirty="0"/>
              <a:t>Forschungsstipendien und Forschungspreise für Forschende aus dem Ausland </a:t>
            </a:r>
          </a:p>
          <a:p>
            <a:pPr marL="342900" lvl="2" indent="-342900">
              <a:lnSpc>
                <a:spcPct val="100000"/>
              </a:lnSpc>
              <a:spcBef>
                <a:spcPts val="1000"/>
              </a:spcBef>
            </a:pPr>
            <a:r>
              <a:rPr lang="de-DE" sz="2000" dirty="0">
                <a:latin typeface="IBM Plex Sans Light"/>
              </a:rPr>
              <a:t>Selbst gewähltes Forschungsvorhaben mit einem*einer Kooperationspartner*in Deutschland</a:t>
            </a:r>
          </a:p>
          <a:p>
            <a:pPr marL="342900" lvl="2" indent="-342900">
              <a:lnSpc>
                <a:spcPct val="100000"/>
              </a:lnSpc>
              <a:spcBef>
                <a:spcPts val="1000"/>
              </a:spcBef>
            </a:pPr>
            <a:r>
              <a:rPr lang="de-DE" sz="2000" dirty="0"/>
              <a:t>Alexander von Humboldt-Professur: Höchstdotierter Forschungspreis Deutschlands </a:t>
            </a:r>
          </a:p>
        </p:txBody>
      </p:sp>
      <p:pic>
        <p:nvPicPr>
          <p:cNvPr id="4" name="Grafik 3">
            <a:extLst>
              <a:ext uri="{FF2B5EF4-FFF2-40B4-BE49-F238E27FC236}">
                <a16:creationId xmlns:a16="http://schemas.microsoft.com/office/drawing/2014/main" id="{C421C40C-83BD-F82E-F68C-56ED71938A68}"/>
              </a:ext>
            </a:extLst>
          </p:cNvPr>
          <p:cNvPicPr>
            <a:picLocks noChangeAspect="1"/>
          </p:cNvPicPr>
          <p:nvPr/>
        </p:nvPicPr>
        <p:blipFill rotWithShape="1">
          <a:blip r:embed="rId3"/>
          <a:srcRect l="14219" t="101" r="25962" b="816"/>
          <a:stretch/>
        </p:blipFill>
        <p:spPr>
          <a:xfrm>
            <a:off x="0" y="0"/>
            <a:ext cx="5115208" cy="6858000"/>
          </a:xfrm>
          <a:prstGeom prst="rect">
            <a:avLst/>
          </a:prstGeom>
        </p:spPr>
      </p:pic>
      <p:sp>
        <p:nvSpPr>
          <p:cNvPr id="5" name="Oval 4">
            <a:extLst>
              <a:ext uri="{FF2B5EF4-FFF2-40B4-BE49-F238E27FC236}">
                <a16:creationId xmlns:a16="http://schemas.microsoft.com/office/drawing/2014/main" id="{CBE76861-45E5-0747-3D36-E73E4ABAC78A}"/>
              </a:ext>
            </a:extLst>
          </p:cNvPr>
          <p:cNvSpPr/>
          <p:nvPr/>
        </p:nvSpPr>
        <p:spPr>
          <a:xfrm>
            <a:off x="991327"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Oval 5">
            <a:extLst>
              <a:ext uri="{FF2B5EF4-FFF2-40B4-BE49-F238E27FC236}">
                <a16:creationId xmlns:a16="http://schemas.microsoft.com/office/drawing/2014/main" id="{F5EED70C-E0F2-CFF7-5D02-76DB1C85B2F9}"/>
              </a:ext>
            </a:extLst>
          </p:cNvPr>
          <p:cNvSpPr/>
          <p:nvPr/>
        </p:nvSpPr>
        <p:spPr>
          <a:xfrm>
            <a:off x="1852293"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Oval 6">
            <a:extLst>
              <a:ext uri="{FF2B5EF4-FFF2-40B4-BE49-F238E27FC236}">
                <a16:creationId xmlns:a16="http://schemas.microsoft.com/office/drawing/2014/main" id="{5B2CD53F-04F8-5373-EC80-5FFFBC78C6D7}"/>
              </a:ext>
            </a:extLst>
          </p:cNvPr>
          <p:cNvSpPr/>
          <p:nvPr/>
        </p:nvSpPr>
        <p:spPr>
          <a:xfrm>
            <a:off x="1249862"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69D861A1-E1BB-917E-C6C5-D95875B0DFA0}"/>
              </a:ext>
            </a:extLst>
          </p:cNvPr>
          <p:cNvSpPr/>
          <p:nvPr/>
        </p:nvSpPr>
        <p:spPr>
          <a:xfrm>
            <a:off x="357592"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Gerade Verbindung 8">
            <a:extLst>
              <a:ext uri="{FF2B5EF4-FFF2-40B4-BE49-F238E27FC236}">
                <a16:creationId xmlns:a16="http://schemas.microsoft.com/office/drawing/2014/main" id="{FFF6944C-AED9-12B2-CD92-70ED891B2BA6}"/>
              </a:ext>
            </a:extLst>
          </p:cNvPr>
          <p:cNvCxnSpPr>
            <a:cxnSpLocks/>
            <a:stCxn id="7" idx="4"/>
            <a:endCxn id="5" idx="0"/>
          </p:cNvCxnSpPr>
          <p:nvPr/>
        </p:nvCxnSpPr>
        <p:spPr>
          <a:xfrm flipH="1">
            <a:off x="1211021" y="592749"/>
            <a:ext cx="129267" cy="13305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75EF402D-25D0-D53D-2C9C-A88DE67CBBE7}"/>
              </a:ext>
            </a:extLst>
          </p:cNvPr>
          <p:cNvCxnSpPr>
            <a:cxnSpLocks/>
            <a:stCxn id="6" idx="1"/>
            <a:endCxn id="5" idx="5"/>
          </p:cNvCxnSpPr>
          <p:nvPr/>
        </p:nvCxnSpPr>
        <p:spPr>
          <a:xfrm flipH="1" flipV="1">
            <a:off x="1366367" y="2298294"/>
            <a:ext cx="515491" cy="3548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D20D0871-27E4-1DBE-87B7-926457950610}"/>
              </a:ext>
            </a:extLst>
          </p:cNvPr>
          <p:cNvCxnSpPr>
            <a:cxnSpLocks/>
            <a:stCxn id="5" idx="3"/>
            <a:endCxn id="8" idx="7"/>
          </p:cNvCxnSpPr>
          <p:nvPr/>
        </p:nvCxnSpPr>
        <p:spPr>
          <a:xfrm flipH="1">
            <a:off x="509635" y="2298294"/>
            <a:ext cx="546039" cy="9786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2EA83935-D979-E953-7DA6-409E8E5CA361}"/>
              </a:ext>
            </a:extLst>
          </p:cNvPr>
          <p:cNvCxnSpPr>
            <a:cxnSpLocks/>
            <a:endCxn id="7" idx="1"/>
          </p:cNvCxnSpPr>
          <p:nvPr/>
        </p:nvCxnSpPr>
        <p:spPr>
          <a:xfrm>
            <a:off x="717630" y="0"/>
            <a:ext cx="558717" cy="4383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1213C505-47E4-1A80-29CD-C1C8B193CF3F}"/>
              </a:ext>
            </a:extLst>
          </p:cNvPr>
          <p:cNvCxnSpPr>
            <a:cxnSpLocks/>
            <a:stCxn id="8" idx="6"/>
            <a:endCxn id="6" idx="3"/>
          </p:cNvCxnSpPr>
          <p:nvPr/>
        </p:nvCxnSpPr>
        <p:spPr>
          <a:xfrm flipV="1">
            <a:off x="535722" y="2795909"/>
            <a:ext cx="1346136" cy="5440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9EB49469-E1BC-A399-4212-63D873D0D096}"/>
              </a:ext>
            </a:extLst>
          </p:cNvPr>
          <p:cNvCxnSpPr>
            <a:cxnSpLocks/>
            <a:endCxn id="8" idx="2"/>
          </p:cNvCxnSpPr>
          <p:nvPr/>
        </p:nvCxnSpPr>
        <p:spPr>
          <a:xfrm>
            <a:off x="0" y="3276957"/>
            <a:ext cx="357592" cy="629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6D959209-12C4-E51D-362A-35D2E235CD95}"/>
              </a:ext>
            </a:extLst>
          </p:cNvPr>
          <p:cNvSpPr txBox="1"/>
          <p:nvPr/>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r>
              <a:rPr lang="de-DE" sz="1100" b="0" i="0" dirty="0">
                <a:latin typeface="IBM Plex Sans Light" panose="020B0403050203000203" pitchFamily="34" charset="0"/>
              </a:rPr>
              <a:t> | </a:t>
            </a:r>
            <a:fld id="{EF543838-273D-F04A-829F-F5483DF16BC0}" type="datetimeFigureOut">
              <a:rPr lang="de-DE" sz="1100" b="0" i="0" smtClean="0">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13.10.2025</a:t>
            </a:fld>
            <a:endParaRPr lang="de-DE" sz="1100" b="0" i="0" dirty="0">
              <a:latin typeface="IBM Plex Sans Light" panose="020B0403050203000203" pitchFamily="34" charset="0"/>
            </a:endParaRPr>
          </a:p>
        </p:txBody>
      </p:sp>
    </p:spTree>
    <p:extLst>
      <p:ext uri="{BB962C8B-B14F-4D97-AF65-F5344CB8AC3E}">
        <p14:creationId xmlns:p14="http://schemas.microsoft.com/office/powerpoint/2010/main" val="65322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8B280-CCBF-DAB5-7668-09B9A3969C03}"/>
              </a:ext>
            </a:extLst>
          </p:cNvPr>
          <p:cNvSpPr>
            <a:spLocks noGrp="1"/>
          </p:cNvSpPr>
          <p:nvPr>
            <p:ph type="title"/>
          </p:nvPr>
        </p:nvSpPr>
        <p:spPr>
          <a:xfrm>
            <a:off x="838200" y="1530733"/>
            <a:ext cx="9301222" cy="1325563"/>
          </a:xfrm>
        </p:spPr>
        <p:txBody>
          <a:bodyPr/>
          <a:lstStyle/>
          <a:p>
            <a:r>
              <a:rPr lang="de-DE" dirty="0"/>
              <a:t>WAS WIR TUN</a:t>
            </a:r>
          </a:p>
        </p:txBody>
      </p:sp>
      <p:sp>
        <p:nvSpPr>
          <p:cNvPr id="3" name="Inhaltsplatzhalter 2">
            <a:extLst>
              <a:ext uri="{FF2B5EF4-FFF2-40B4-BE49-F238E27FC236}">
                <a16:creationId xmlns:a16="http://schemas.microsoft.com/office/drawing/2014/main" id="{2774D13B-EFB5-68EE-D230-2FF8977E7F20}"/>
              </a:ext>
            </a:extLst>
          </p:cNvPr>
          <p:cNvSpPr>
            <a:spLocks noGrp="1"/>
          </p:cNvSpPr>
          <p:nvPr>
            <p:ph sz="half" idx="1"/>
          </p:nvPr>
        </p:nvSpPr>
        <p:spPr>
          <a:xfrm>
            <a:off x="838199" y="2991233"/>
            <a:ext cx="3954865" cy="4351338"/>
          </a:xfrm>
        </p:spPr>
        <p:txBody>
          <a:bodyPr vert="horz" lIns="91440" tIns="45720" rIns="91440" bIns="45720" rtlCol="0" anchor="t">
            <a:normAutofit/>
          </a:bodyPr>
          <a:lstStyle/>
          <a:p>
            <a:pPr marL="342900" lvl="2" indent="-342900">
              <a:lnSpc>
                <a:spcPct val="100000"/>
              </a:lnSpc>
              <a:spcBef>
                <a:spcPts val="1000"/>
              </a:spcBef>
            </a:pPr>
            <a:r>
              <a:rPr lang="de-DE" sz="2000" dirty="0"/>
              <a:t>Forschungsstipendien für Wissenschaftler*innen aus Deutschland </a:t>
            </a:r>
          </a:p>
          <a:p>
            <a:pPr marL="342900" lvl="2" indent="-342900">
              <a:lnSpc>
                <a:spcPct val="100000"/>
              </a:lnSpc>
              <a:spcBef>
                <a:spcPts val="1000"/>
              </a:spcBef>
            </a:pPr>
            <a:r>
              <a:rPr lang="de-DE" sz="2000">
                <a:latin typeface="IBM Plex Sans Light"/>
              </a:rPr>
              <a:t>Forschungsvorhaben als Gast </a:t>
            </a:r>
            <a:r>
              <a:rPr lang="de-DE" sz="2000" dirty="0">
                <a:latin typeface="IBM Plex Sans Light"/>
              </a:rPr>
              <a:t>bei einem Mitglied des Humboldt-Netzwerks im Ausland </a:t>
            </a:r>
          </a:p>
        </p:txBody>
      </p:sp>
      <p:pic>
        <p:nvPicPr>
          <p:cNvPr id="4" name="Grafik 3">
            <a:extLst>
              <a:ext uri="{FF2B5EF4-FFF2-40B4-BE49-F238E27FC236}">
                <a16:creationId xmlns:a16="http://schemas.microsoft.com/office/drawing/2014/main" id="{C52F61B0-9FC1-916E-EAE4-3F9E4304FA34}"/>
              </a:ext>
            </a:extLst>
          </p:cNvPr>
          <p:cNvPicPr>
            <a:picLocks noChangeAspect="1"/>
          </p:cNvPicPr>
          <p:nvPr/>
        </p:nvPicPr>
        <p:blipFill rotWithShape="1">
          <a:blip r:embed="rId3"/>
          <a:srcRect l="976" r="10135"/>
          <a:stretch/>
        </p:blipFill>
        <p:spPr>
          <a:xfrm>
            <a:off x="6096000" y="0"/>
            <a:ext cx="6096000" cy="6858000"/>
          </a:xfrm>
          <a:prstGeom prst="rect">
            <a:avLst/>
          </a:prstGeom>
        </p:spPr>
      </p:pic>
      <p:pic>
        <p:nvPicPr>
          <p:cNvPr id="5" name="Grafik 4">
            <a:extLst>
              <a:ext uri="{FF2B5EF4-FFF2-40B4-BE49-F238E27FC236}">
                <a16:creationId xmlns:a16="http://schemas.microsoft.com/office/drawing/2014/main" id="{D22709C7-3F77-5AEA-F121-1DFE1E2FA824}"/>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18453" y="6263375"/>
            <a:ext cx="527219" cy="527219"/>
          </a:xfrm>
          <a:prstGeom prst="rect">
            <a:avLst/>
          </a:prstGeom>
        </p:spPr>
      </p:pic>
      <p:sp>
        <p:nvSpPr>
          <p:cNvPr id="6" name="Oval 5">
            <a:extLst>
              <a:ext uri="{FF2B5EF4-FFF2-40B4-BE49-F238E27FC236}">
                <a16:creationId xmlns:a16="http://schemas.microsoft.com/office/drawing/2014/main" id="{F6BC2A5F-D56D-17AB-AB5E-5AC09E8F1FA7}"/>
              </a:ext>
            </a:extLst>
          </p:cNvPr>
          <p:cNvSpPr/>
          <p:nvPr/>
        </p:nvSpPr>
        <p:spPr>
          <a:xfrm>
            <a:off x="9855849" y="1340772"/>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Oval 6">
            <a:extLst>
              <a:ext uri="{FF2B5EF4-FFF2-40B4-BE49-F238E27FC236}">
                <a16:creationId xmlns:a16="http://schemas.microsoft.com/office/drawing/2014/main" id="{C9E3FD11-CB82-A4C6-BD82-0AC857495C7B}"/>
              </a:ext>
            </a:extLst>
          </p:cNvPr>
          <p:cNvSpPr/>
          <p:nvPr/>
        </p:nvSpPr>
        <p:spPr>
          <a:xfrm>
            <a:off x="11733468"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8687F941-508E-8E47-3D5F-D33841824A05}"/>
              </a:ext>
            </a:extLst>
          </p:cNvPr>
          <p:cNvSpPr/>
          <p:nvPr/>
        </p:nvSpPr>
        <p:spPr>
          <a:xfrm>
            <a:off x="11131037"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8">
            <a:extLst>
              <a:ext uri="{FF2B5EF4-FFF2-40B4-BE49-F238E27FC236}">
                <a16:creationId xmlns:a16="http://schemas.microsoft.com/office/drawing/2014/main" id="{CFA4C7EB-0BEB-7FD6-2D3E-E51D1EF6BC3D}"/>
              </a:ext>
            </a:extLst>
          </p:cNvPr>
          <p:cNvSpPr/>
          <p:nvPr/>
        </p:nvSpPr>
        <p:spPr>
          <a:xfrm>
            <a:off x="8521106"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 name="Gerade Verbindung 9">
            <a:extLst>
              <a:ext uri="{FF2B5EF4-FFF2-40B4-BE49-F238E27FC236}">
                <a16:creationId xmlns:a16="http://schemas.microsoft.com/office/drawing/2014/main" id="{42C73D26-262A-9399-2049-8EC7B46F67FE}"/>
              </a:ext>
            </a:extLst>
          </p:cNvPr>
          <p:cNvCxnSpPr>
            <a:cxnSpLocks/>
            <a:stCxn id="8" idx="3"/>
            <a:endCxn id="6" idx="7"/>
          </p:cNvCxnSpPr>
          <p:nvPr/>
        </p:nvCxnSpPr>
        <p:spPr>
          <a:xfrm flipH="1">
            <a:off x="10230889" y="566264"/>
            <a:ext cx="926633" cy="8388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17CF731E-25E9-C1ED-E664-2B361CD25469}"/>
              </a:ext>
            </a:extLst>
          </p:cNvPr>
          <p:cNvCxnSpPr>
            <a:cxnSpLocks/>
            <a:stCxn id="7" idx="2"/>
            <a:endCxn id="6" idx="5"/>
          </p:cNvCxnSpPr>
          <p:nvPr/>
        </p:nvCxnSpPr>
        <p:spPr>
          <a:xfrm flipH="1" flipV="1">
            <a:off x="10230889" y="1715812"/>
            <a:ext cx="1502579" cy="10087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0FD08CBF-984D-C2AA-AB14-393C38E360DF}"/>
              </a:ext>
            </a:extLst>
          </p:cNvPr>
          <p:cNvCxnSpPr>
            <a:cxnSpLocks/>
            <a:stCxn id="6" idx="3"/>
            <a:endCxn id="9" idx="7"/>
          </p:cNvCxnSpPr>
          <p:nvPr/>
        </p:nvCxnSpPr>
        <p:spPr>
          <a:xfrm flipH="1">
            <a:off x="8673149" y="1715812"/>
            <a:ext cx="1247047" cy="1561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BA325BA3-5276-907C-F7C4-6D3376402FB2}"/>
              </a:ext>
            </a:extLst>
          </p:cNvPr>
          <p:cNvCxnSpPr>
            <a:cxnSpLocks/>
            <a:endCxn id="8" idx="7"/>
          </p:cNvCxnSpPr>
          <p:nvPr/>
        </p:nvCxnSpPr>
        <p:spPr>
          <a:xfrm flipH="1">
            <a:off x="11285404" y="238760"/>
            <a:ext cx="927674" cy="1996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E3C6598C-768E-AE25-27E8-543FFAA3A90D}"/>
              </a:ext>
            </a:extLst>
          </p:cNvPr>
          <p:cNvCxnSpPr>
            <a:cxnSpLocks/>
            <a:endCxn id="7" idx="6"/>
          </p:cNvCxnSpPr>
          <p:nvPr/>
        </p:nvCxnSpPr>
        <p:spPr>
          <a:xfrm flipH="1">
            <a:off x="11935348" y="2623594"/>
            <a:ext cx="256652" cy="1009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9047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8B280-CCBF-DAB5-7668-09B9A3969C03}"/>
              </a:ext>
            </a:extLst>
          </p:cNvPr>
          <p:cNvSpPr>
            <a:spLocks noGrp="1"/>
          </p:cNvSpPr>
          <p:nvPr>
            <p:ph type="title"/>
          </p:nvPr>
        </p:nvSpPr>
        <p:spPr/>
        <p:txBody>
          <a:bodyPr/>
          <a:lstStyle/>
          <a:p>
            <a:r>
              <a:rPr lang="de-DE" dirty="0"/>
              <a:t>WAS WIR TUN</a:t>
            </a:r>
          </a:p>
        </p:txBody>
      </p:sp>
      <p:pic>
        <p:nvPicPr>
          <p:cNvPr id="6" name="Bildplatzhalter 5" descr="Ein Bild, das Person, Boden, draußen enthält.&#10;&#10;Automatisch generierte Beschreibung">
            <a:extLst>
              <a:ext uri="{FF2B5EF4-FFF2-40B4-BE49-F238E27FC236}">
                <a16:creationId xmlns:a16="http://schemas.microsoft.com/office/drawing/2014/main" id="{7EC51F92-4CB0-B77D-D3D9-FD9EEB1D6C49}"/>
              </a:ext>
            </a:extLst>
          </p:cNvPr>
          <p:cNvPicPr>
            <a:picLocks noGrp="1" noChangeAspect="1"/>
          </p:cNvPicPr>
          <p:nvPr>
            <p:ph type="pic" idx="1"/>
          </p:nvPr>
        </p:nvPicPr>
        <p:blipFill rotWithShape="1">
          <a:blip r:embed="rId3"/>
          <a:srcRect l="5866" t="28214" r="6071" b="25430"/>
          <a:stretch/>
        </p:blipFill>
        <p:spPr>
          <a:xfrm>
            <a:off x="5183188" y="987425"/>
            <a:ext cx="6172200" cy="4873625"/>
          </a:xfrm>
        </p:spPr>
      </p:pic>
      <p:sp>
        <p:nvSpPr>
          <p:cNvPr id="3" name="Inhaltsplatzhalter 2">
            <a:extLst>
              <a:ext uri="{FF2B5EF4-FFF2-40B4-BE49-F238E27FC236}">
                <a16:creationId xmlns:a16="http://schemas.microsoft.com/office/drawing/2014/main" id="{2774D13B-EFB5-68EE-D230-2FF8977E7F20}"/>
              </a:ext>
            </a:extLst>
          </p:cNvPr>
          <p:cNvSpPr>
            <a:spLocks noGrp="1"/>
          </p:cNvSpPr>
          <p:nvPr>
            <p:ph type="body" sz="half" idx="2"/>
          </p:nvPr>
        </p:nvSpPr>
        <p:spPr/>
        <p:txBody>
          <a:bodyPr>
            <a:normAutofit/>
          </a:bodyPr>
          <a:lstStyle/>
          <a:p>
            <a:pPr marL="342900" lvl="2" indent="-342900">
              <a:lnSpc>
                <a:spcPct val="100000"/>
              </a:lnSpc>
              <a:spcBef>
                <a:spcPts val="1000"/>
              </a:spcBef>
              <a:buFont typeface="Arial" panose="020B0604020202020204" pitchFamily="34" charset="0"/>
              <a:buChar char="•"/>
            </a:pPr>
            <a:r>
              <a:rPr lang="de-DE" sz="2000" dirty="0"/>
              <a:t>Keine Quoten, weder für einzelne Länder noch für einzelne akademische Disziplinen</a:t>
            </a:r>
          </a:p>
          <a:p>
            <a:pPr marL="342900" lvl="2" indent="-342900">
              <a:lnSpc>
                <a:spcPct val="100000"/>
              </a:lnSpc>
              <a:spcBef>
                <a:spcPts val="1000"/>
              </a:spcBef>
              <a:buFont typeface="Arial" panose="020B0604020202020204" pitchFamily="34" charset="0"/>
              <a:buChar char="•"/>
            </a:pPr>
            <a:r>
              <a:rPr lang="de-DE" sz="2000" dirty="0"/>
              <a:t>Es zählt allein die persönliche wissenschaftliche Qualität. </a:t>
            </a:r>
          </a:p>
          <a:p>
            <a:pPr marL="342900" lvl="2" indent="-342900">
              <a:lnSpc>
                <a:spcPct val="100000"/>
              </a:lnSpc>
              <a:spcBef>
                <a:spcPts val="1000"/>
              </a:spcBef>
              <a:buFont typeface="Arial" panose="020B0604020202020204" pitchFamily="34" charset="0"/>
              <a:buChar char="•"/>
            </a:pPr>
            <a:r>
              <a:rPr lang="de-DE" sz="2000" dirty="0"/>
              <a:t>Wir fördern Personen, keine Projekte.</a:t>
            </a:r>
          </a:p>
        </p:txBody>
      </p:sp>
    </p:spTree>
    <p:extLst>
      <p:ext uri="{BB962C8B-B14F-4D97-AF65-F5344CB8AC3E}">
        <p14:creationId xmlns:p14="http://schemas.microsoft.com/office/powerpoint/2010/main" val="1704466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680EA-7D1B-901B-148E-239DA1286CC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236329B-8310-781E-8DE3-A19DE59C4064}"/>
              </a:ext>
            </a:extLst>
          </p:cNvPr>
          <p:cNvSpPr>
            <a:spLocks noGrp="1"/>
          </p:cNvSpPr>
          <p:nvPr>
            <p:ph type="title"/>
          </p:nvPr>
        </p:nvSpPr>
        <p:spPr>
          <a:xfrm>
            <a:off x="492123" y="984250"/>
            <a:ext cx="4621213" cy="1069975"/>
          </a:xfrm>
        </p:spPr>
        <p:txBody>
          <a:bodyPr>
            <a:noAutofit/>
          </a:bodyPr>
          <a:lstStyle/>
          <a:p>
            <a:r>
              <a:rPr lang="de-DE" cap="all" dirty="0"/>
              <a:t>Chancengleichheit</a:t>
            </a:r>
          </a:p>
        </p:txBody>
      </p:sp>
      <p:sp>
        <p:nvSpPr>
          <p:cNvPr id="3" name="Inhaltsplatzhalter 2">
            <a:extLst>
              <a:ext uri="{FF2B5EF4-FFF2-40B4-BE49-F238E27FC236}">
                <a16:creationId xmlns:a16="http://schemas.microsoft.com/office/drawing/2014/main" id="{CDFF4671-7A95-968B-6C2F-AF0330E9CA14}"/>
              </a:ext>
            </a:extLst>
          </p:cNvPr>
          <p:cNvSpPr>
            <a:spLocks noGrp="1"/>
          </p:cNvSpPr>
          <p:nvPr>
            <p:ph type="body" sz="half" idx="2"/>
          </p:nvPr>
        </p:nvSpPr>
        <p:spPr>
          <a:xfrm>
            <a:off x="836612" y="2209798"/>
            <a:ext cx="3932237" cy="3316289"/>
          </a:xfrm>
        </p:spPr>
        <p:txBody>
          <a:bodyPr>
            <a:normAutofit/>
          </a:bodyPr>
          <a:lstStyle/>
          <a:p>
            <a:pPr marL="342900" lvl="2" indent="-342900">
              <a:lnSpc>
                <a:spcPct val="100000"/>
              </a:lnSpc>
              <a:spcBef>
                <a:spcPts val="1000"/>
              </a:spcBef>
              <a:buFont typeface="Arial" panose="020B0604020202020204" pitchFamily="34" charset="0"/>
              <a:buChar char="•"/>
            </a:pPr>
            <a:r>
              <a:rPr lang="de-DE" sz="2000" dirty="0"/>
              <a:t>Chancengleichheit ist der Stiftung ein wichtiges Anliegen</a:t>
            </a:r>
          </a:p>
          <a:p>
            <a:pPr marL="342900" lvl="2" indent="-342900">
              <a:lnSpc>
                <a:spcPct val="100000"/>
              </a:lnSpc>
              <a:spcBef>
                <a:spcPts val="1000"/>
              </a:spcBef>
              <a:buFont typeface="Arial" panose="020B0604020202020204" pitchFamily="34" charset="0"/>
              <a:buChar char="•"/>
            </a:pPr>
            <a:r>
              <a:rPr lang="de-DE" sz="2000" dirty="0"/>
              <a:t>Stipendienverlängerung, -unterbrechung, Beihilfen zur Unterstützung von Kinderbetreuung</a:t>
            </a:r>
          </a:p>
          <a:p>
            <a:pPr marL="342900" lvl="2" indent="-342900">
              <a:lnSpc>
                <a:spcPct val="100000"/>
              </a:lnSpc>
              <a:spcBef>
                <a:spcPts val="1000"/>
              </a:spcBef>
              <a:buFont typeface="Arial" panose="020B0604020202020204" pitchFamily="34" charset="0"/>
              <a:buChar char="•"/>
            </a:pPr>
            <a:r>
              <a:rPr lang="de-DE" sz="2000" dirty="0"/>
              <a:t>Gezielte Beratung und Informationsangebote</a:t>
            </a:r>
          </a:p>
        </p:txBody>
      </p:sp>
      <p:pic>
        <p:nvPicPr>
          <p:cNvPr id="8" name="Bildplatzhalter 7" descr="Chemiestudentinnen bei einem Experiment">
            <a:extLst>
              <a:ext uri="{FF2B5EF4-FFF2-40B4-BE49-F238E27FC236}">
                <a16:creationId xmlns:a16="http://schemas.microsoft.com/office/drawing/2014/main" id="{5B82B00C-AC8C-AD74-3911-5F251FE1E904}"/>
              </a:ext>
            </a:extLst>
          </p:cNvPr>
          <p:cNvPicPr>
            <a:picLocks noGrp="1" noChangeAspect="1"/>
          </p:cNvPicPr>
          <p:nvPr>
            <p:ph type="pic" idx="1"/>
          </p:nvPr>
        </p:nvPicPr>
        <p:blipFill>
          <a:blip r:embed="rId3"/>
          <a:srcRect l="7795" r="7795"/>
          <a:stretch>
            <a:fillRect/>
          </a:stretch>
        </p:blipFill>
        <p:spPr>
          <a:xfrm>
            <a:off x="5183188" y="987425"/>
            <a:ext cx="6172200" cy="4873625"/>
          </a:xfrm>
          <a:prstGeom prst="rect">
            <a:avLst/>
          </a:prstGeom>
        </p:spPr>
      </p:pic>
    </p:spTree>
    <p:extLst>
      <p:ext uri="{BB962C8B-B14F-4D97-AF65-F5344CB8AC3E}">
        <p14:creationId xmlns:p14="http://schemas.microsoft.com/office/powerpoint/2010/main" val="416518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A2156-7294-F1DB-C4D1-22AFA39C62E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75903FB-F453-EE4C-B082-09899F3A0344}"/>
              </a:ext>
            </a:extLst>
          </p:cNvPr>
          <p:cNvSpPr>
            <a:spLocks noGrp="1"/>
          </p:cNvSpPr>
          <p:nvPr>
            <p:ph type="title"/>
          </p:nvPr>
        </p:nvSpPr>
        <p:spPr/>
        <p:txBody>
          <a:bodyPr/>
          <a:lstStyle/>
          <a:p>
            <a:r>
              <a:rPr lang="de-DE" dirty="0"/>
              <a:t>FINANZIERUNG DER </a:t>
            </a:r>
            <a:br>
              <a:rPr lang="de-DE" dirty="0"/>
            </a:br>
            <a:r>
              <a:rPr lang="de-DE" dirty="0"/>
              <a:t>HUMBOLDT-STIFTUNG</a:t>
            </a:r>
          </a:p>
        </p:txBody>
      </p:sp>
      <p:sp>
        <p:nvSpPr>
          <p:cNvPr id="3" name="Inhaltsplatzhalter 2">
            <a:extLst>
              <a:ext uri="{FF2B5EF4-FFF2-40B4-BE49-F238E27FC236}">
                <a16:creationId xmlns:a16="http://schemas.microsoft.com/office/drawing/2014/main" id="{F2584573-213E-19D8-6EC2-FD0E127E05F0}"/>
              </a:ext>
            </a:extLst>
          </p:cNvPr>
          <p:cNvSpPr>
            <a:spLocks noGrp="1"/>
          </p:cNvSpPr>
          <p:nvPr>
            <p:ph sz="half" idx="1"/>
          </p:nvPr>
        </p:nvSpPr>
        <p:spPr>
          <a:xfrm>
            <a:off x="838199" y="1825625"/>
            <a:ext cx="10017370" cy="4351338"/>
          </a:xfrm>
        </p:spPr>
        <p:txBody>
          <a:bodyPr/>
          <a:lstStyle/>
          <a:p>
            <a:pPr marL="0" indent="0">
              <a:buNone/>
            </a:pPr>
            <a:r>
              <a:rPr lang="de-DE" dirty="0"/>
              <a:t>Budget 2025*: ca. 156,7 Mio. Euro, zu rund 98 % aus öffentlichen Mitteln finanziert</a:t>
            </a:r>
          </a:p>
        </p:txBody>
      </p:sp>
      <p:sp>
        <p:nvSpPr>
          <p:cNvPr id="4" name="Inhaltsplatzhalter 2">
            <a:extLst>
              <a:ext uri="{FF2B5EF4-FFF2-40B4-BE49-F238E27FC236}">
                <a16:creationId xmlns:a16="http://schemas.microsoft.com/office/drawing/2014/main" id="{43FF6DFA-59AE-797C-C849-5120329D9E21}"/>
              </a:ext>
            </a:extLst>
          </p:cNvPr>
          <p:cNvSpPr txBox="1">
            <a:spLocks/>
          </p:cNvSpPr>
          <p:nvPr/>
        </p:nvSpPr>
        <p:spPr>
          <a:xfrm>
            <a:off x="5295900" y="5276178"/>
            <a:ext cx="8848140" cy="102621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IBM Plex Sans Light" panose="020B04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BM Plex Sans Light" panose="020B04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IBM Plex Sans Light" panose="020B04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540000">
              <a:buNone/>
              <a:defRPr/>
            </a:pPr>
            <a:r>
              <a:rPr kumimoji="0" lang="de-DE" sz="1000" b="0" i="0" u="none" strike="noStrike" kern="1200" cap="none" spc="0" normalizeH="0" baseline="0" noProof="0" dirty="0">
                <a:ln>
                  <a:noFill/>
                </a:ln>
                <a:solidFill>
                  <a:srgbClr val="000000"/>
                </a:solidFill>
                <a:effectLst/>
                <a:uLnTx/>
                <a:uFillTx/>
                <a:latin typeface="IBM Plex Sans Light"/>
              </a:rPr>
              <a:t>AA:	Auswärtiges Amt </a:t>
            </a:r>
            <a:br>
              <a:rPr lang="de-DE" sz="1000" b="0" i="0" u="none" strike="noStrike" kern="1200" cap="none" spc="0" normalizeH="0" baseline="0" noProof="0" dirty="0">
                <a:ln>
                  <a:noFill/>
                </a:ln>
                <a:effectLst/>
                <a:uLnTx/>
                <a:uFillTx/>
                <a:latin typeface="IBM Plex Sans Light" panose="020B0403050203000203" pitchFamily="34" charset="0"/>
              </a:rPr>
            </a:br>
            <a:r>
              <a:rPr lang="de-DE" sz="1000" dirty="0">
                <a:solidFill>
                  <a:srgbClr val="000000"/>
                </a:solidFill>
                <a:latin typeface="IBM Plex Sans Light"/>
              </a:rPr>
              <a:t>BMFTR</a:t>
            </a:r>
            <a:r>
              <a:rPr kumimoji="0" lang="de-DE" sz="1000" b="0" i="0" u="none" strike="noStrike" kern="1200" cap="none" spc="0" normalizeH="0" baseline="0" noProof="0" dirty="0">
                <a:ln>
                  <a:noFill/>
                </a:ln>
                <a:solidFill>
                  <a:srgbClr val="000000"/>
                </a:solidFill>
                <a:effectLst/>
                <a:uLnTx/>
                <a:uFillTx/>
                <a:latin typeface="IBM Plex Sans Light"/>
              </a:rPr>
              <a:t>:	Bundesministerium für </a:t>
            </a:r>
            <a:r>
              <a:rPr lang="de-DE" sz="1000" dirty="0">
                <a:solidFill>
                  <a:srgbClr val="000000"/>
                </a:solidFill>
                <a:latin typeface="IBM Plex Sans Light"/>
              </a:rPr>
              <a:t>Forschung, Technologie und Raumfahrt</a:t>
            </a:r>
            <a:br>
              <a:rPr lang="de-DE" sz="1000" b="0" i="0" u="none" strike="noStrike" kern="1200" cap="none" spc="0" normalizeH="0" baseline="0" noProof="0" dirty="0">
                <a:ln>
                  <a:noFill/>
                </a:ln>
                <a:effectLst/>
                <a:uLnTx/>
                <a:uFillTx/>
                <a:latin typeface="IBM Plex Sans Light" panose="020B0403050203000203" pitchFamily="34" charset="0"/>
              </a:rPr>
            </a:br>
            <a:r>
              <a:rPr kumimoji="0" lang="de-DE" sz="1000" b="0" i="0" u="none" strike="noStrike" kern="1200" cap="none" spc="0" normalizeH="0" baseline="0" noProof="0" dirty="0">
                <a:ln>
                  <a:noFill/>
                </a:ln>
                <a:solidFill>
                  <a:srgbClr val="000000"/>
                </a:solidFill>
                <a:effectLst/>
                <a:uLnTx/>
                <a:uFillTx/>
                <a:latin typeface="IBM Plex Sans Light"/>
              </a:rPr>
              <a:t>BMZ:	Bundesministerium für wirtschaftliche Zusammenarbeit und Entwicklung</a:t>
            </a:r>
            <a:br>
              <a:rPr lang="de-DE" sz="1000" b="0" i="0" u="none" strike="noStrike" kern="1200" cap="none" spc="0" normalizeH="0" baseline="0" noProof="0" dirty="0">
                <a:ln>
                  <a:noFill/>
                </a:ln>
                <a:effectLst/>
                <a:uLnTx/>
                <a:uFillTx/>
                <a:latin typeface="IBM Plex Sans Light" panose="020B0403050203000203" pitchFamily="34" charset="0"/>
              </a:rPr>
            </a:br>
            <a:r>
              <a:rPr kumimoji="0" lang="de-DE" sz="1000" b="0" i="0" u="none" strike="noStrike" kern="1200" cap="none" spc="0" normalizeH="0" baseline="0" noProof="0" dirty="0">
                <a:ln>
                  <a:noFill/>
                </a:ln>
                <a:solidFill>
                  <a:srgbClr val="000000"/>
                </a:solidFill>
                <a:effectLst/>
                <a:uLnTx/>
                <a:uFillTx/>
                <a:latin typeface="IBM Plex Sans Light"/>
              </a:rPr>
              <a:t>AA (IKI): 	Internationale Klimaschutzinitiative</a:t>
            </a:r>
          </a:p>
          <a:p>
            <a:pPr marL="0" marR="0" lvl="0" indent="0" algn="l" defTabSz="5400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de-DE" sz="1000" b="0"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rPr>
              <a:t>EU: 	Europäische Union</a:t>
            </a:r>
            <a:br>
              <a:rPr kumimoji="0" lang="de-DE" sz="1000" b="0"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rPr>
            </a:br>
            <a:br>
              <a:rPr kumimoji="0" lang="de-DE" sz="1000" b="0"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rPr>
            </a:br>
            <a:r>
              <a:rPr kumimoji="0" lang="de-DE" sz="1000" b="0"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rPr>
              <a:t>* gemäß 1. Fassung Wirtschaftsplan 2025 vom 11.11.2024</a:t>
            </a:r>
          </a:p>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sz="1000" b="0"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endParaRPr>
          </a:p>
        </p:txBody>
      </p:sp>
      <p:graphicFrame>
        <p:nvGraphicFramePr>
          <p:cNvPr id="5" name="Diagramm 4">
            <a:extLst>
              <a:ext uri="{FF2B5EF4-FFF2-40B4-BE49-F238E27FC236}">
                <a16:creationId xmlns:a16="http://schemas.microsoft.com/office/drawing/2014/main" id="{9C6437D7-B061-1772-EA4F-840F3082F96E}"/>
              </a:ext>
            </a:extLst>
          </p:cNvPr>
          <p:cNvGraphicFramePr/>
          <p:nvPr/>
        </p:nvGraphicFramePr>
        <p:xfrm>
          <a:off x="666403" y="2220231"/>
          <a:ext cx="4459126" cy="3956732"/>
        </p:xfrm>
        <a:graphic>
          <a:graphicData uri="http://schemas.openxmlformats.org/drawingml/2006/chart">
            <c:chart xmlns:c="http://schemas.openxmlformats.org/drawingml/2006/chart" xmlns:r="http://schemas.openxmlformats.org/officeDocument/2006/relationships" r:id="rId3"/>
          </a:graphicData>
        </a:graphic>
      </p:graphicFrame>
      <p:sp>
        <p:nvSpPr>
          <p:cNvPr id="7" name="Inhaltsplatzhalter 2">
            <a:extLst>
              <a:ext uri="{FF2B5EF4-FFF2-40B4-BE49-F238E27FC236}">
                <a16:creationId xmlns:a16="http://schemas.microsoft.com/office/drawing/2014/main" id="{48CD00F6-A41C-83AF-348C-52BD242A09C5}"/>
              </a:ext>
            </a:extLst>
          </p:cNvPr>
          <p:cNvSpPr txBox="1">
            <a:spLocks/>
          </p:cNvSpPr>
          <p:nvPr/>
        </p:nvSpPr>
        <p:spPr>
          <a:xfrm>
            <a:off x="5295900" y="2710238"/>
            <a:ext cx="4543425" cy="23150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IBM Plex Sans Light" panose="020B04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BM Plex Sans Light" panose="020B04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IBM Plex Sans Light" panose="020B04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1" i="0" u="none" strike="noStrike" kern="1200" cap="none" spc="0" normalizeH="0" baseline="0" noProof="0" dirty="0">
                <a:ln>
                  <a:noFill/>
                </a:ln>
                <a:solidFill>
                  <a:srgbClr val="7DC299"/>
                </a:solidFill>
                <a:effectLst/>
                <a:uLnTx/>
                <a:uFillTx/>
                <a:latin typeface="IBM Plex Sans Light" panose="020B0403050203000203" pitchFamily="34" charset="0"/>
                <a:ea typeface="+mn-ea"/>
                <a:cs typeface="+mn-cs"/>
              </a:rPr>
              <a:t>AA			33,4 %</a:t>
            </a:r>
          </a:p>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1" i="0" u="none" strike="noStrike" kern="1200" cap="none" spc="0" normalizeH="0" baseline="0" noProof="0" dirty="0">
                <a:ln>
                  <a:noFill/>
                </a:ln>
                <a:solidFill>
                  <a:srgbClr val="00D5E3"/>
                </a:solidFill>
                <a:effectLst/>
                <a:uLnTx/>
                <a:uFillTx/>
                <a:latin typeface="IBM Plex Sans Light" panose="020B0403050203000203" pitchFamily="34" charset="0"/>
                <a:ea typeface="+mn-ea"/>
                <a:cs typeface="+mn-cs"/>
              </a:rPr>
              <a:t>BMZ			7,4 %</a:t>
            </a:r>
          </a:p>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1" i="0" u="none" strike="noStrike" kern="1200" cap="none" spc="0" normalizeH="0" baseline="0" noProof="0" dirty="0">
                <a:ln>
                  <a:noFill/>
                </a:ln>
                <a:solidFill>
                  <a:srgbClr val="00D5E3">
                    <a:lumMod val="75000"/>
                  </a:srgbClr>
                </a:solidFill>
                <a:effectLst/>
                <a:uLnTx/>
                <a:uFillTx/>
                <a:latin typeface="IBM Plex Sans Light" panose="020B0403050203000203" pitchFamily="34" charset="0"/>
                <a:ea typeface="+mn-ea"/>
                <a:cs typeface="+mn-cs"/>
              </a:rPr>
              <a:t>AA (IKI)		1,6 %</a:t>
            </a:r>
          </a:p>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1" i="0" u="none" strike="noStrike" kern="1200" cap="none" spc="0" normalizeH="0" baseline="0" noProof="0" dirty="0">
                <a:ln>
                  <a:noFill/>
                </a:ln>
                <a:solidFill>
                  <a:srgbClr val="FF9664"/>
                </a:solidFill>
                <a:effectLst/>
                <a:uLnTx/>
                <a:uFillTx/>
                <a:latin typeface="IBM Plex Sans Light" panose="020B0403050203000203" pitchFamily="34" charset="0"/>
                <a:ea typeface="+mn-ea"/>
                <a:cs typeface="+mn-cs"/>
              </a:rPr>
              <a:t>EU			3,0 %</a:t>
            </a:r>
          </a:p>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1" i="0" u="none" strike="noStrike" kern="1200" cap="none" spc="0" normalizeH="0" baseline="0" noProof="0" dirty="0">
                <a:ln>
                  <a:noFill/>
                </a:ln>
                <a:solidFill>
                  <a:srgbClr val="75EB9E"/>
                </a:solidFill>
                <a:effectLst/>
                <a:uLnTx/>
                <a:uFillTx/>
                <a:latin typeface="IBM Plex Sans Light" panose="020B0403050203000203" pitchFamily="34" charset="0"/>
                <a:ea typeface="+mn-ea"/>
                <a:cs typeface="+mn-cs"/>
              </a:rPr>
              <a:t>Andere		1,5 %</a:t>
            </a:r>
          </a:p>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b="1" dirty="0">
                <a:solidFill>
                  <a:srgbClr val="FF0046"/>
                </a:solidFill>
                <a:latin typeface="IBM Plex Sans Light"/>
              </a:rPr>
              <a:t>BMFTR</a:t>
            </a:r>
            <a:r>
              <a:rPr kumimoji="0" lang="de-DE" sz="1800" b="1" i="0" u="none" strike="noStrike" kern="1200" cap="none" spc="0" normalizeH="0" baseline="0" noProof="0" dirty="0">
                <a:ln>
                  <a:noFill/>
                </a:ln>
                <a:solidFill>
                  <a:srgbClr val="FF0046"/>
                </a:solidFill>
                <a:effectLst/>
                <a:uLnTx/>
                <a:uFillTx/>
                <a:latin typeface="IBM Plex Sans Light"/>
              </a:rPr>
              <a:t>		53,1%</a:t>
            </a:r>
            <a:endParaRPr lang="de-DE" sz="1800" b="1" i="0" u="none" strike="noStrike" kern="1200" cap="none" spc="0" normalizeH="0" baseline="0" noProof="0" dirty="0">
              <a:ln>
                <a:noFill/>
              </a:ln>
              <a:solidFill>
                <a:srgbClr val="FF0046"/>
              </a:solidFill>
              <a:effectLst/>
              <a:uLnTx/>
              <a:uFillTx/>
              <a:latin typeface="IBM Plex Sans Light"/>
            </a:endParaRPr>
          </a:p>
        </p:txBody>
      </p:sp>
    </p:spTree>
    <p:extLst>
      <p:ext uri="{BB962C8B-B14F-4D97-AF65-F5344CB8AC3E}">
        <p14:creationId xmlns:p14="http://schemas.microsoft.com/office/powerpoint/2010/main" val="2631960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Person, sitzend, Anzug enthält.&#10;&#10;Automatisch generierte Beschreibung">
            <a:extLst>
              <a:ext uri="{FF2B5EF4-FFF2-40B4-BE49-F238E27FC236}">
                <a16:creationId xmlns:a16="http://schemas.microsoft.com/office/drawing/2014/main" id="{936CDF79-45B2-79A4-A9E9-7A9EB64014F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210"/>
          <a:stretch/>
        </p:blipFill>
        <p:spPr>
          <a:xfrm>
            <a:off x="6352653" y="0"/>
            <a:ext cx="5839346" cy="6858000"/>
          </a:xfrm>
          <a:prstGeom prst="rect">
            <a:avLst/>
          </a:prstGeom>
        </p:spPr>
      </p:pic>
      <p:sp>
        <p:nvSpPr>
          <p:cNvPr id="2" name="Titel 1">
            <a:extLst>
              <a:ext uri="{FF2B5EF4-FFF2-40B4-BE49-F238E27FC236}">
                <a16:creationId xmlns:a16="http://schemas.microsoft.com/office/drawing/2014/main" id="{E952DE8A-1F1F-DC19-36BB-7781811B70AB}"/>
              </a:ext>
            </a:extLst>
          </p:cNvPr>
          <p:cNvSpPr>
            <a:spLocks noGrp="1"/>
          </p:cNvSpPr>
          <p:nvPr>
            <p:ph type="title"/>
          </p:nvPr>
        </p:nvSpPr>
        <p:spPr>
          <a:xfrm>
            <a:off x="829147" y="729052"/>
            <a:ext cx="7064829" cy="1330505"/>
          </a:xfrm>
        </p:spPr>
        <p:txBody>
          <a:bodyPr>
            <a:noAutofit/>
          </a:bodyPr>
          <a:lstStyle/>
          <a:p>
            <a:r>
              <a:rPr lang="de-DE" dirty="0"/>
              <a:t>UNSERE </a:t>
            </a:r>
            <a:br>
              <a:rPr lang="de-DE" dirty="0"/>
            </a:br>
            <a:r>
              <a:rPr lang="de-DE" dirty="0"/>
              <a:t>WURZELN</a:t>
            </a:r>
          </a:p>
        </p:txBody>
      </p:sp>
      <p:sp>
        <p:nvSpPr>
          <p:cNvPr id="3" name="Inhaltsplatzhalter 2">
            <a:extLst>
              <a:ext uri="{FF2B5EF4-FFF2-40B4-BE49-F238E27FC236}">
                <a16:creationId xmlns:a16="http://schemas.microsoft.com/office/drawing/2014/main" id="{BF832048-480C-6CB4-77B5-C1F3C42724E0}"/>
              </a:ext>
            </a:extLst>
          </p:cNvPr>
          <p:cNvSpPr>
            <a:spLocks noGrp="1"/>
          </p:cNvSpPr>
          <p:nvPr>
            <p:ph sz="half" idx="1"/>
          </p:nvPr>
        </p:nvSpPr>
        <p:spPr>
          <a:xfrm>
            <a:off x="838201" y="2440379"/>
            <a:ext cx="5001147" cy="3922143"/>
          </a:xfrm>
        </p:spPr>
        <p:txBody>
          <a:bodyPr>
            <a:normAutofit/>
          </a:bodyPr>
          <a:lstStyle/>
          <a:p>
            <a:pPr marL="0" indent="0" eaLnBrk="1" hangingPunct="1">
              <a:lnSpc>
                <a:spcPct val="100000"/>
              </a:lnSpc>
              <a:buNone/>
            </a:pPr>
            <a:r>
              <a:rPr lang="de-DE" altLang="de-DE" b="1" dirty="0">
                <a:solidFill>
                  <a:schemeClr val="accent5"/>
                </a:solidFill>
                <a:latin typeface="IBM Plex Sans" panose="020B0503050203000203" pitchFamily="34" charset="0"/>
              </a:rPr>
              <a:t>Alexander von Humboldt </a:t>
            </a:r>
            <a:r>
              <a:rPr lang="de-DE" altLang="de-DE" b="1" dirty="0">
                <a:latin typeface="IBM Plex Sans" panose="020B0503050203000203" pitchFamily="34" charset="0"/>
              </a:rPr>
              <a:t>(1769 – 1859):</a:t>
            </a:r>
            <a:br>
              <a:rPr lang="de-DE" altLang="de-DE" dirty="0"/>
            </a:br>
            <a:r>
              <a:rPr lang="de-DE" altLang="de-DE" dirty="0"/>
              <a:t>Entdecker, Universalgelehrter, Weltbürger und Förderer exzellenter Wissenschaftstalente</a:t>
            </a:r>
          </a:p>
          <a:p>
            <a:pPr marL="0" indent="0" eaLnBrk="1" hangingPunct="1">
              <a:lnSpc>
                <a:spcPct val="100000"/>
              </a:lnSpc>
              <a:buNone/>
            </a:pPr>
            <a:r>
              <a:rPr lang="de-DE" altLang="de-DE" b="1" dirty="0">
                <a:latin typeface="IBM Plex Sans" panose="020B0503050203000203" pitchFamily="34" charset="0"/>
              </a:rPr>
              <a:t>1953: </a:t>
            </a:r>
            <a:r>
              <a:rPr lang="de-DE" altLang="de-DE" dirty="0"/>
              <a:t>Gründung der heutigen Alexander von Humboldt-Stiftung mit Sitz in Bonn Bad-Godesberg</a:t>
            </a:r>
          </a:p>
          <a:p>
            <a:pPr marL="0" indent="0" eaLnBrk="1" hangingPunct="1">
              <a:lnSpc>
                <a:spcPct val="100000"/>
              </a:lnSpc>
              <a:buNone/>
            </a:pPr>
            <a:r>
              <a:rPr lang="de-DE" altLang="de-DE" dirty="0"/>
              <a:t>Internationales Netz der </a:t>
            </a:r>
            <a:r>
              <a:rPr lang="de-DE" altLang="de-DE" dirty="0" err="1"/>
              <a:t>wissenschaft-lichen</a:t>
            </a:r>
            <a:r>
              <a:rPr lang="de-DE" altLang="de-DE" dirty="0"/>
              <a:t> Zusammenarbeit nach dem Vorbild Humboldts</a:t>
            </a:r>
          </a:p>
        </p:txBody>
      </p:sp>
      <p:pic>
        <p:nvPicPr>
          <p:cNvPr id="6" name="Grafik 5">
            <a:extLst>
              <a:ext uri="{FF2B5EF4-FFF2-40B4-BE49-F238E27FC236}">
                <a16:creationId xmlns:a16="http://schemas.microsoft.com/office/drawing/2014/main" id="{4036AA72-8706-21A6-B3E7-7A97512D90DE}"/>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18453" y="6263375"/>
            <a:ext cx="527219" cy="527219"/>
          </a:xfrm>
          <a:prstGeom prst="rect">
            <a:avLst/>
          </a:prstGeom>
        </p:spPr>
      </p:pic>
      <p:sp>
        <p:nvSpPr>
          <p:cNvPr id="7" name="Oval 6">
            <a:extLst>
              <a:ext uri="{FF2B5EF4-FFF2-40B4-BE49-F238E27FC236}">
                <a16:creationId xmlns:a16="http://schemas.microsoft.com/office/drawing/2014/main" id="{8DF84943-11B2-4E2C-1164-72813CE48A76}"/>
              </a:ext>
            </a:extLst>
          </p:cNvPr>
          <p:cNvSpPr/>
          <p:nvPr/>
        </p:nvSpPr>
        <p:spPr>
          <a:xfrm>
            <a:off x="10872502"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E13AA379-EE9E-A952-C16B-C02FF8463AE6}"/>
              </a:ext>
            </a:extLst>
          </p:cNvPr>
          <p:cNvSpPr/>
          <p:nvPr/>
        </p:nvSpPr>
        <p:spPr>
          <a:xfrm>
            <a:off x="11733468"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8">
            <a:extLst>
              <a:ext uri="{FF2B5EF4-FFF2-40B4-BE49-F238E27FC236}">
                <a16:creationId xmlns:a16="http://schemas.microsoft.com/office/drawing/2014/main" id="{77CED183-0B79-0382-BDC5-53844F4ECC74}"/>
              </a:ext>
            </a:extLst>
          </p:cNvPr>
          <p:cNvSpPr/>
          <p:nvPr/>
        </p:nvSpPr>
        <p:spPr>
          <a:xfrm>
            <a:off x="11131037"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Oval 9">
            <a:extLst>
              <a:ext uri="{FF2B5EF4-FFF2-40B4-BE49-F238E27FC236}">
                <a16:creationId xmlns:a16="http://schemas.microsoft.com/office/drawing/2014/main" id="{C338F58A-11CE-1FEE-C052-41F877C563C3}"/>
              </a:ext>
            </a:extLst>
          </p:cNvPr>
          <p:cNvSpPr/>
          <p:nvPr/>
        </p:nvSpPr>
        <p:spPr>
          <a:xfrm>
            <a:off x="10238767"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 name="Gerade Verbindung 10">
            <a:extLst>
              <a:ext uri="{FF2B5EF4-FFF2-40B4-BE49-F238E27FC236}">
                <a16:creationId xmlns:a16="http://schemas.microsoft.com/office/drawing/2014/main" id="{5137B4CE-8095-E9BE-D21B-BD8786AD311A}"/>
              </a:ext>
            </a:extLst>
          </p:cNvPr>
          <p:cNvCxnSpPr>
            <a:cxnSpLocks/>
            <a:stCxn id="9" idx="4"/>
            <a:endCxn id="7" idx="0"/>
          </p:cNvCxnSpPr>
          <p:nvPr/>
        </p:nvCxnSpPr>
        <p:spPr>
          <a:xfrm flipH="1">
            <a:off x="11092196" y="592749"/>
            <a:ext cx="129267" cy="13305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79DFCA1E-A1BA-2EAA-B131-A8D27D2F727D}"/>
              </a:ext>
            </a:extLst>
          </p:cNvPr>
          <p:cNvCxnSpPr>
            <a:cxnSpLocks/>
            <a:stCxn id="8" idx="1"/>
            <a:endCxn id="7" idx="5"/>
          </p:cNvCxnSpPr>
          <p:nvPr/>
        </p:nvCxnSpPr>
        <p:spPr>
          <a:xfrm flipH="1" flipV="1">
            <a:off x="11247542" y="2298294"/>
            <a:ext cx="515491" cy="3548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4871D16F-FFBE-F164-CFC9-7530268F4999}"/>
              </a:ext>
            </a:extLst>
          </p:cNvPr>
          <p:cNvCxnSpPr>
            <a:cxnSpLocks/>
            <a:stCxn id="7" idx="3"/>
            <a:endCxn id="10" idx="7"/>
          </p:cNvCxnSpPr>
          <p:nvPr/>
        </p:nvCxnSpPr>
        <p:spPr>
          <a:xfrm flipH="1">
            <a:off x="10390810" y="2298294"/>
            <a:ext cx="546039" cy="9786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C8BF658C-A7EB-F0BF-D5C4-D9F1C86D494B}"/>
              </a:ext>
            </a:extLst>
          </p:cNvPr>
          <p:cNvCxnSpPr>
            <a:cxnSpLocks/>
            <a:endCxn id="9" idx="7"/>
          </p:cNvCxnSpPr>
          <p:nvPr/>
        </p:nvCxnSpPr>
        <p:spPr>
          <a:xfrm flipH="1">
            <a:off x="11285404" y="238760"/>
            <a:ext cx="927674" cy="1996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1F6B464D-0423-3775-E5C2-EAE26E9FF14F}"/>
              </a:ext>
            </a:extLst>
          </p:cNvPr>
          <p:cNvCxnSpPr>
            <a:cxnSpLocks/>
            <a:endCxn id="8" idx="6"/>
          </p:cNvCxnSpPr>
          <p:nvPr/>
        </p:nvCxnSpPr>
        <p:spPr>
          <a:xfrm flipH="1">
            <a:off x="11935348" y="2623594"/>
            <a:ext cx="256652" cy="1009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263636"/>
      </p:ext>
    </p:extLst>
  </p:cSld>
  <p:clrMapOvr>
    <a:masterClrMapping/>
  </p:clrMapOvr>
</p:sld>
</file>

<file path=ppt/theme/theme1.xml><?xml version="1.0" encoding="utf-8"?>
<a:theme xmlns:a="http://schemas.openxmlformats.org/drawingml/2006/main" name="Office">
  <a:themeElements>
    <a:clrScheme name="AvH Farbpalette">
      <a:dk1>
        <a:srgbClr val="000000"/>
      </a:dk1>
      <a:lt1>
        <a:srgbClr val="FFFFFF"/>
      </a:lt1>
      <a:dk2>
        <a:srgbClr val="000000"/>
      </a:dk2>
      <a:lt2>
        <a:srgbClr val="FFFFFF"/>
      </a:lt2>
      <a:accent1>
        <a:srgbClr val="7DC299"/>
      </a:accent1>
      <a:accent2>
        <a:srgbClr val="00D5E3"/>
      </a:accent2>
      <a:accent3>
        <a:srgbClr val="45C3C3"/>
      </a:accent3>
      <a:accent4>
        <a:srgbClr val="FF9664"/>
      </a:accent4>
      <a:accent5>
        <a:srgbClr val="75EB9E"/>
      </a:accent5>
      <a:accent6>
        <a:srgbClr val="FF004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b443cd7-39c8-4ab5-9f01-57e5763feeff" xsi:nil="true"/>
    <lcf76f155ced4ddcb4097134ff3c332f xmlns="008c5496-f11a-4c31-b893-f6b1548afa5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D7AF41747C8C2342B6564689130371FA" ma:contentTypeVersion="16" ma:contentTypeDescription="Ein neues Dokument erstellen." ma:contentTypeScope="" ma:versionID="1bfee1d72e5872f10e1751dbf24fbff8">
  <xsd:schema xmlns:xsd="http://www.w3.org/2001/XMLSchema" xmlns:xs="http://www.w3.org/2001/XMLSchema" xmlns:p="http://schemas.microsoft.com/office/2006/metadata/properties" xmlns:ns2="a37eff5b-52a1-444d-aae7-f7b46aaf3323" xmlns:ns3="008c5496-f11a-4c31-b893-f6b1548afa54" xmlns:ns4="6b443cd7-39c8-4ab5-9f01-57e5763feeff" targetNamespace="http://schemas.microsoft.com/office/2006/metadata/properties" ma:root="true" ma:fieldsID="fe1119b1a217b47f52744d57bd4746b4" ns2:_="" ns3:_="" ns4:_="">
    <xsd:import namespace="a37eff5b-52a1-444d-aae7-f7b46aaf3323"/>
    <xsd:import namespace="008c5496-f11a-4c31-b893-f6b1548afa54"/>
    <xsd:import namespace="6b443cd7-39c8-4ab5-9f01-57e5763feef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lcf76f155ced4ddcb4097134ff3c332f" minOccurs="0"/>
                <xsd:element ref="ns4:TaxCatchAll" minOccurs="0"/>
                <xsd:element ref="ns3:MediaServiceObjectDetectorVersions" minOccurs="0"/>
                <xsd:element ref="ns3:MediaServiceSearchPropertie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7eff5b-52a1-444d-aae7-f7b46aaf3323"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08c5496-f11a-4c31-b893-f6b1548afa5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Bildmarkierungen" ma:readOnly="false" ma:fieldId="{5cf76f15-5ced-4ddc-b409-7134ff3c332f}" ma:taxonomyMulti="true" ma:sspId="101d7c45-964c-47a9-8082-1365842f00d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b443cd7-39c8-4ab5-9f01-57e5763feeff"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c7053a5-3cb3-40bd-b171-faad63f88041}" ma:internalName="TaxCatchAll" ma:showField="CatchAllData" ma:web="a37eff5b-52a1-444d-aae7-f7b46aaf33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3D2917-2F4E-4675-81BD-7E40307E3CFD}">
  <ds:schemaRefs>
    <ds:schemaRef ds:uri="http://purl.org/dc/elements/1.1/"/>
    <ds:schemaRef ds:uri="http://purl.org/dc/terms/"/>
    <ds:schemaRef ds:uri="6b443cd7-39c8-4ab5-9f01-57e5763feeff"/>
    <ds:schemaRef ds:uri="http://schemas.microsoft.com/office/2006/documentManagement/types"/>
    <ds:schemaRef ds:uri="http://purl.org/dc/dcmitype/"/>
    <ds:schemaRef ds:uri="http://schemas.microsoft.com/office/infopath/2007/PartnerControls"/>
    <ds:schemaRef ds:uri="http://www.w3.org/XML/1998/namespace"/>
    <ds:schemaRef ds:uri="a37eff5b-52a1-444d-aae7-f7b46aaf3323"/>
    <ds:schemaRef ds:uri="http://schemas.openxmlformats.org/package/2006/metadata/core-properties"/>
    <ds:schemaRef ds:uri="008c5496-f11a-4c31-b893-f6b1548afa54"/>
    <ds:schemaRef ds:uri="http://schemas.microsoft.com/office/2006/metadata/properties"/>
    <ds:schemaRef ds:uri="170f87b5-e917-4a93-ab2b-a8906aa5a4f1"/>
  </ds:schemaRefs>
</ds:datastoreItem>
</file>

<file path=customXml/itemProps2.xml><?xml version="1.0" encoding="utf-8"?>
<ds:datastoreItem xmlns:ds="http://schemas.openxmlformats.org/officeDocument/2006/customXml" ds:itemID="{5CBB59B0-82F9-4FF6-95A7-6572E901BF96}"/>
</file>

<file path=customXml/itemProps3.xml><?xml version="1.0" encoding="utf-8"?>
<ds:datastoreItem xmlns:ds="http://schemas.openxmlformats.org/officeDocument/2006/customXml" ds:itemID="{E965111D-693A-41DF-8D4C-B9D988E80A5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2495</Words>
  <Application>Microsoft Office PowerPoint</Application>
  <PresentationFormat>Widescreen</PresentationFormat>
  <Paragraphs>163</Paragraphs>
  <Slides>17</Slides>
  <Notes>16</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vt:lpstr>
      <vt:lpstr>EXZELLENZ  VERBINDET – BE PART OF A  WORLDWIDE NETWORK</vt:lpstr>
      <vt:lpstr>INHALT</vt:lpstr>
      <vt:lpstr>WAS WIR TUN</vt:lpstr>
      <vt:lpstr>WAS WIR TUN</vt:lpstr>
      <vt:lpstr>WAS WIR TUN</vt:lpstr>
      <vt:lpstr>WAS WIR TUN</vt:lpstr>
      <vt:lpstr>Chancengleichheit</vt:lpstr>
      <vt:lpstr>FINANZIERUNG DER  HUMBOLDT-STIFTUNG</vt:lpstr>
      <vt:lpstr>UNSERE  WURZELN</vt:lpstr>
      <vt:lpstr>IDEEN KÖNNEN NUR NÜTZEN, WENN SIE IN VIELEN KÖPFEN LEBENDIG WERDEN</vt:lpstr>
      <vt:lpstr>UNSER NETZWERK </vt:lpstr>
      <vt:lpstr>PowerPoint Presentation</vt:lpstr>
      <vt:lpstr>FÖRDERMÖGLICHKEITEN</vt:lpstr>
      <vt:lpstr>WICHTIGE FÖRDERPROGRAMME AUF EINEN BLICK</vt:lpstr>
      <vt:lpstr>VIELEN DANK</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Grote, Alexander</dc:creator>
  <cp:lastModifiedBy>Ahammed, Zahra</cp:lastModifiedBy>
  <cp:revision>55</cp:revision>
  <dcterms:created xsi:type="dcterms:W3CDTF">2023-02-09T08:46:02Z</dcterms:created>
  <dcterms:modified xsi:type="dcterms:W3CDTF">2025-10-13T12:15:49Z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0x010100D7AF41747C8C2342B6564689130371FA</vt:lpwstr>
  </property>
  <property fmtid="{D5CDD505-2E9C-101B-9397-08002B2CF9AE}" pid="3" name="MediaServiceImageTags">
    <vt:lpwstr/>
  </property>
</Properties>
</file>