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57" r:id="rId6"/>
    <p:sldId id="259" r:id="rId7"/>
    <p:sldId id="268" r:id="rId8"/>
    <p:sldId id="276" r:id="rId9"/>
    <p:sldId id="277" r:id="rId10"/>
    <p:sldId id="281" r:id="rId11"/>
    <p:sldId id="275" r:id="rId12"/>
    <p:sldId id="258" r:id="rId13"/>
    <p:sldId id="282" r:id="rId14"/>
    <p:sldId id="262" r:id="rId15"/>
    <p:sldId id="269" r:id="rId16"/>
    <p:sldId id="272" r:id="rId17"/>
    <p:sldId id="267" r:id="rId18"/>
    <p:sldId id="266" r:id="rId19"/>
    <p:sldId id="1238" r:id="rId20"/>
    <p:sldId id="1247" r:id="rId21"/>
    <p:sldId id="1248" r:id="rId22"/>
    <p:sldId id="1259" r:id="rId23"/>
    <p:sldId id="273"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9A0058-88AB-103C-C51B-969F7778D698}" name="Hafeneger, Nina" initials="HN" userId="S::NH@avh.de::c5141c37-98a9-4ea2-90c8-bf279715e10c" providerId="AD"/>
  <p188:author id="{1D89CA59-D559-F953-3B48-59E371769722}" name="Ahammed, Zahra" initials="ZA" userId="S::ZAH@avh.de::d65ae1d3-5227-405f-8485-fddfe2b8613d" providerId="AD"/>
  <p188:author id="{C0068864-DEC8-ED2D-8B6C-D2F2078780E9}" name="Dunkel, Thomas" initials="DT" userId="S::Thd@avh.de::bdc455c5-caca-452c-b8fa-da201accad55" providerId="AD"/>
  <p188:author id="{4F5E8AE0-5161-028C-BE08-68F73E3B5A86}" name="Fetzer, Friederike" initials="FF" userId="S::fetzer@kreativ-konzept.com::7e9f60e3-b662-4423-bd06-4ea0910b2b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F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2F1CBE-851E-2263-77E5-94F87D335DA8}" v="3" dt="2026-10-14T05:54:54.106"/>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13_9CE0891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Verkauf</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A76-4F93-AAFF-AAAB081ECFA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A76-4F93-AAFF-AAAB081ECFA3}"/>
              </c:ext>
            </c:extLst>
          </c:dPt>
          <c:dPt>
            <c:idx val="2"/>
            <c:bubble3D val="0"/>
            <c:spPr>
              <a:solidFill>
                <a:schemeClr val="accent2">
                  <a:lumMod val="75000"/>
                </a:schemeClr>
              </a:solidFill>
              <a:ln w="19050">
                <a:solidFill>
                  <a:schemeClr val="lt1"/>
                </a:solidFill>
              </a:ln>
              <a:effectLst/>
            </c:spPr>
            <c:extLst>
              <c:ext xmlns:c16="http://schemas.microsoft.com/office/drawing/2014/chart" uri="{C3380CC4-5D6E-409C-BE32-E72D297353CC}">
                <c16:uniqueId val="{00000005-8A76-4F93-AAFF-AAAB081ECFA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A76-4F93-AAFF-AAAB081ECFA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A76-4F93-AAFF-AAAB081ECFA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8A76-4F93-AAFF-AAAB081ECFA3}"/>
              </c:ext>
            </c:extLst>
          </c:dPt>
          <c:cat>
            <c:strRef>
              <c:f>Tabelle1!$A$2:$A$7</c:f>
              <c:strCache>
                <c:ptCount val="6"/>
                <c:pt idx="0">
                  <c:v>AA</c:v>
                </c:pt>
                <c:pt idx="1">
                  <c:v>BMZ</c:v>
                </c:pt>
                <c:pt idx="2">
                  <c:v>AA (IKI)</c:v>
                </c:pt>
                <c:pt idx="3">
                  <c:v>EU</c:v>
                </c:pt>
                <c:pt idx="4">
                  <c:v>andere</c:v>
                </c:pt>
                <c:pt idx="5">
                  <c:v>BMFTR</c:v>
                </c:pt>
              </c:strCache>
            </c:strRef>
          </c:cat>
          <c:val>
            <c:numRef>
              <c:f>Tabelle1!$B$2:$B$7</c:f>
              <c:numCache>
                <c:formatCode>General</c:formatCode>
                <c:ptCount val="6"/>
                <c:pt idx="0">
                  <c:v>32.049999999999997</c:v>
                </c:pt>
                <c:pt idx="1">
                  <c:v>3.76</c:v>
                </c:pt>
                <c:pt idx="2">
                  <c:v>1.05</c:v>
                </c:pt>
                <c:pt idx="3">
                  <c:v>0.12</c:v>
                </c:pt>
                <c:pt idx="4">
                  <c:v>1.38</c:v>
                </c:pt>
                <c:pt idx="5">
                  <c:v>61.64</c:v>
                </c:pt>
              </c:numCache>
            </c:numRef>
          </c:val>
          <c:extLst>
            <c:ext xmlns:c16="http://schemas.microsoft.com/office/drawing/2014/chart" uri="{C3380CC4-5D6E-409C-BE32-E72D297353CC}">
              <c16:uniqueId val="{0000000C-8A76-4F93-AAFF-AAAB081ECFA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E49B3-D354-0C44-9E8C-F3EDFB64010E}" type="datetimeFigureOut">
              <a:rPr lang="de-DE" smtClean="0"/>
              <a:t>13.10.2026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3333F-A465-3046-8431-FB04349D89B0}" type="slidenum">
              <a:rPr lang="de-DE" smtClean="0"/>
              <a:t>‹#›</a:t>
            </a:fld>
            <a:endParaRPr lang="de-DE"/>
          </a:p>
        </p:txBody>
      </p:sp>
    </p:spTree>
    <p:extLst>
      <p:ext uri="{BB962C8B-B14F-4D97-AF65-F5344CB8AC3E}">
        <p14:creationId xmlns:p14="http://schemas.microsoft.com/office/powerpoint/2010/main" val="396730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Der*die Vortragende sollte an dieser Stelle ihren*seinen Bezug zur Alexander von Humboldt-Stiftung verdeutlichen und erläutern. Falls jemand anderes als ein*e Mitarbeiter*in der Geschäftsstelle vorträgt, sollte deutlich gemacht werden, warum die Arbeit der Stiftung ihm*ihr so wichtig ist, dass er*sie über die Arbeit der Stiftung informiert. </a:t>
            </a:r>
          </a:p>
          <a:p>
            <a:r>
              <a:rPr lang="de-DE"/>
              <a:t>Gleichzeitig sollte schon an dieser Stelle gesagt werden, dass der*die Vortragende als jemand, der*die nicht in der Stiftung arbeitet, nicht alle Detailfragen beantworten kann. Er*sie kann nicht definitiv zusagen, dass ein*e Interessent*in tatsächlich für ein bestimmtes Förderprogramm geeignet ist. Auch kann er*sie keine Förderzusagen machen. Wichtig ist darauf hinzuweisen, dass die Zuhörer*innen alle Details der Internetseite der Alexander von Humboldt-Stiftung entnehmen können und sich jederzeit gerne direkt an die Stiftung wenden können. Die Kontaktinformationen werden am Ende des Vortrages mitgeteilt. </a:t>
            </a:r>
            <a:endParaRPr lang="de-DE">
              <a:ea typeface="Calibri"/>
              <a:cs typeface="Calibri"/>
            </a:endParaRP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a:t>
            </a:fld>
            <a:endParaRPr lang="de-DE"/>
          </a:p>
        </p:txBody>
      </p:sp>
    </p:spTree>
    <p:extLst>
      <p:ext uri="{BB962C8B-B14F-4D97-AF65-F5344CB8AC3E}">
        <p14:creationId xmlns:p14="http://schemas.microsoft.com/office/powerpoint/2010/main" val="4252126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Der*die Vortragende sollte an dieser Stelle einen Ausblick auf die Inhalte des Vortrags geben.</a:t>
            </a:r>
          </a:p>
        </p:txBody>
      </p:sp>
      <p:sp>
        <p:nvSpPr>
          <p:cNvPr id="4" name="Foliennummernplatzhalter 3"/>
          <p:cNvSpPr>
            <a:spLocks noGrp="1"/>
          </p:cNvSpPr>
          <p:nvPr>
            <p:ph type="sldNum" sz="quarter" idx="5"/>
          </p:nvPr>
        </p:nvSpPr>
        <p:spPr/>
        <p:txBody>
          <a:bodyPr/>
          <a:lstStyle/>
          <a:p>
            <a:fld id="{70D3333F-A465-3046-8431-FB04349D89B0}" type="slidenum">
              <a:rPr lang="de-DE" smtClean="0"/>
              <a:t>2</a:t>
            </a:fld>
            <a:endParaRPr lang="de-DE"/>
          </a:p>
        </p:txBody>
      </p:sp>
    </p:spTree>
    <p:extLst>
      <p:ext uri="{BB962C8B-B14F-4D97-AF65-F5344CB8AC3E}">
        <p14:creationId xmlns:p14="http://schemas.microsoft.com/office/powerpoint/2010/main" val="3833212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Alexander von Humboldt-Stiftung ist auf verschiedenen Gebieten tätig:</a:t>
            </a:r>
          </a:p>
          <a:p>
            <a:pPr marL="171450" indent="-171450">
              <a:buFont typeface="Arial" panose="020B0604020202020204" pitchFamily="34" charset="0"/>
              <a:buChar char="•"/>
            </a:pPr>
            <a:r>
              <a:rPr lang="de-DE"/>
              <a:t>Sie fördert internationale Wissenschaftler*innen im Rahmen der Auswärtigen Kultur- und Bildungspolitik sowie herausragende deutsche Forschende. Diese Förderung lässt sich als Teil der „Science </a:t>
            </a:r>
            <a:r>
              <a:rPr lang="de-DE" err="1"/>
              <a:t>Diplomacy</a:t>
            </a:r>
            <a:r>
              <a:rPr lang="de-DE"/>
              <a:t>“ verstehen, die auf Dialog, Verständnis und interkulturellen Kompetenzaufbau ausgerichtet ist.</a:t>
            </a:r>
          </a:p>
          <a:p>
            <a:pPr marL="171450" indent="-171450">
              <a:buFont typeface="Arial" panose="020B0604020202020204" pitchFamily="34" charset="0"/>
              <a:buChar char="•"/>
            </a:pPr>
            <a:r>
              <a:rPr lang="de-DE"/>
              <a:t>Sie stärkt Spitzenforschung in Deutschland durch Internationalisierung</a:t>
            </a:r>
          </a:p>
          <a:p>
            <a:pPr marL="171450" indent="-171450">
              <a:buFont typeface="Arial" panose="020B0604020202020204" pitchFamily="34" charset="0"/>
              <a:buChar char="•"/>
            </a:pPr>
            <a:r>
              <a:rPr lang="de-DE"/>
              <a:t>Sie ermöglicht die Forschungsaufenthalte von Personen, die Impulse für den Forschungsstandort Deutschland geben (über 2000 Forschungsaufenthalte an deutschen Hochschulen im Jahr) sowie Forschungsaufenthalte von deutschen Wissenschaftler*innen im Ausland</a:t>
            </a:r>
          </a:p>
          <a:p>
            <a:pPr marL="171450" indent="-171450">
              <a:buFont typeface="Arial" panose="020B0604020202020204" pitchFamily="34" charset="0"/>
              <a:buChar char="•"/>
            </a:pPr>
            <a:r>
              <a:rPr lang="de-DE"/>
              <a:t>Sie fördert die Kooperation mit Forscher*innen aus Schwellen- und Entwicklungsländern und fördert damit Entwicklung und internationale Verständigung.</a:t>
            </a:r>
          </a:p>
          <a:p>
            <a:pPr marL="171450" indent="-171450">
              <a:buFont typeface="Arial" panose="020B0604020202020204" pitchFamily="34" charset="0"/>
              <a:buChar char="•"/>
            </a:pPr>
            <a:r>
              <a:rPr lang="de-DE"/>
              <a:t>„Einmal </a:t>
            </a:r>
            <a:r>
              <a:rPr lang="de-DE" err="1"/>
              <a:t>Humboldtianer</a:t>
            </a:r>
            <a:r>
              <a:rPr lang="de-DE"/>
              <a:t>*in, immer </a:t>
            </a:r>
            <a:r>
              <a:rPr lang="de-DE" err="1"/>
              <a:t>Humboldtianer</a:t>
            </a:r>
            <a:r>
              <a:rPr lang="de-DE"/>
              <a:t>*in“: Die Stiftung unterstützt lebenslang die wissenschaftliche Entwicklung der Geförderten und bietet zahlreiche Fördermöglichkeiten für Alumni.</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3</a:t>
            </a:fld>
            <a:endParaRPr lang="de-DE"/>
          </a:p>
        </p:txBody>
      </p:sp>
    </p:spTree>
    <p:extLst>
      <p:ext uri="{BB962C8B-B14F-4D97-AF65-F5344CB8AC3E}">
        <p14:creationId xmlns:p14="http://schemas.microsoft.com/office/powerpoint/2010/main" val="283452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panose="020F0502020204030204"/>
                <a:ea typeface="+mn-ea"/>
                <a:cs typeface="+mn-cs"/>
              </a:rPr>
              <a:t>Die vom Bundesministerium für Bildung und Forschung im Rahmen des Internationalen Forschungsfonds für Deutschland finanzierte </a:t>
            </a:r>
            <a:r>
              <a:rPr kumimoji="0" lang="de-DE" sz="1000" b="1" i="0" u="none" strike="noStrike" kern="1200" cap="none" spc="0" normalizeH="0" baseline="0" noProof="0">
                <a:ln>
                  <a:noFill/>
                </a:ln>
                <a:solidFill>
                  <a:prstClr val="black"/>
                </a:solidFill>
                <a:effectLst/>
                <a:uLnTx/>
                <a:uFillTx/>
                <a:latin typeface="Calibri" panose="020F0502020204030204"/>
                <a:ea typeface="+mn-ea"/>
                <a:cs typeface="+mn-cs"/>
              </a:rPr>
              <a:t>Alexander von Humboldt-Professur </a:t>
            </a:r>
            <a:r>
              <a:rPr kumimoji="0" lang="de-DE" sz="1000" b="0" i="0" u="none" strike="noStrike" kern="1200" cap="none" spc="0" normalizeH="0" baseline="0" noProof="0">
                <a:ln>
                  <a:noFill/>
                </a:ln>
                <a:solidFill>
                  <a:prstClr val="black"/>
                </a:solidFill>
                <a:effectLst/>
                <a:uLnTx/>
                <a:uFillTx/>
                <a:latin typeface="Calibri" panose="020F0502020204030204"/>
                <a:ea typeface="+mn-ea"/>
                <a:cs typeface="+mn-cs"/>
              </a:rPr>
              <a:t>ermöglicht die Durchführung langfristiger zukunftsweisender Forschungen an Hochschulen und Forschungseinrichtungen in Deutschland. Mit dem Programm soll zum einen wissenschaftliche Expertise aus dem Ausland auf Dauer für Deutschland erschlossen werden; zum anderen wird die Schwerpunktsetzung in der Forschung an Hochschulen unterstützt.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panose="020F0502020204030204"/>
                <a:ea typeface="+mn-ea"/>
                <a:cs typeface="+mn-cs"/>
              </a:rPr>
              <a:t>Das Preisgeld in Höhe von 5 Millionen Euro für experimentell arbeitende bzw. 3,5 Millionen Euro für theoretisch arbeitende Wissenschaftler*innen wird über einen Zeitraum von fünf Jahren zur Verfügung gestellt. Es deckt die finanzielle Ausstattung für Forschungsarbeiten sowie eine Verwaltungspauschale für die aufnehmende Institution. Im Preisgeld sind auch die persönlichen Bezüge enthalten, deren Höhe bis zu 180.000 Euro pro Jahr betragen kann. </a:t>
            </a:r>
            <a:br>
              <a:rPr kumimoji="0" lang="de-DE" sz="10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de-DE" sz="1000" b="0" i="0" u="none" strike="noStrike" kern="1200" cap="none" spc="0" normalizeH="0" baseline="0" noProof="0">
                <a:ln>
                  <a:noFill/>
                </a:ln>
                <a:solidFill>
                  <a:prstClr val="black"/>
                </a:solidFill>
                <a:effectLst/>
                <a:uLnTx/>
                <a:uFillTx/>
                <a:latin typeface="Calibri" panose="020F0502020204030204"/>
                <a:ea typeface="+mn-ea"/>
                <a:cs typeface="+mn-cs"/>
              </a:rPr>
              <a:t>Eine Eigenbewerbung ist nicht möglich. Nominierungen sind auch aus laufenden Berufungsverfahren möglich.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panose="020F0502020204030204"/>
              <a:ea typeface="+mn-ea"/>
              <a:cs typeface="+mn-cs"/>
            </a:endParaRPr>
          </a:p>
          <a:p>
            <a:r>
              <a:rPr lang="de-DE" sz="1000"/>
              <a:t>Das </a:t>
            </a:r>
            <a:r>
              <a:rPr lang="de-DE" sz="1000" b="1"/>
              <a:t>Humboldt- bzw. Georg Forster-Forschungsstipendium für Postdoktorand*innen </a:t>
            </a:r>
            <a:r>
              <a:rPr lang="de-DE" sz="1000"/>
              <a:t>ermöglicht überdurchschnittlich qualifizierten Wissenschaftler*innen aus dem Ausland, die am Anfang ihrer wissenschaftlichen Laufbahn stehen und ihre Promotion vor nicht mehr als 4 Jahren abgeschlossen haben, langfristige Forschungsaufenthalte (6 – 24 Monate) in Deutschland. </a:t>
            </a:r>
          </a:p>
          <a:p>
            <a:r>
              <a:rPr lang="de-DE" sz="1000"/>
              <a:t>Die </a:t>
            </a:r>
            <a:r>
              <a:rPr lang="de-DE" sz="1000" b="1"/>
              <a:t>Humboldt- bzw. Georg Forster-Forschungsstipendien für erfahrene Wissenschaftler*innen </a:t>
            </a:r>
            <a:r>
              <a:rPr lang="de-DE" sz="1000"/>
              <a:t>richten sich an Wissenschaftler*innen, die ihre Promotion vor nicht mehr als 12 Jahren abgeschlossen haben. Möglich sind langfristige Forschungsaufenthalte (6 – 18 Monate, aufteilbar in bis zu 3 Aufenthalte) in Deutschland.</a:t>
            </a:r>
          </a:p>
          <a:p>
            <a:endParaRPr lang="de-DE" sz="1000"/>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4</a:t>
            </a:fld>
            <a:endParaRPr lang="de-DE"/>
          </a:p>
        </p:txBody>
      </p:sp>
    </p:spTree>
    <p:extLst>
      <p:ext uri="{BB962C8B-B14F-4D97-AF65-F5344CB8AC3E}">
        <p14:creationId xmlns:p14="http://schemas.microsoft.com/office/powerpoint/2010/main" val="179256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a:t>Mit den </a:t>
            </a:r>
            <a:r>
              <a:rPr lang="de-DE" sz="1000" b="1"/>
              <a:t>Feodor Lynen-Forschungsstipendien für Postdoktorand*innen </a:t>
            </a:r>
            <a:r>
              <a:rPr lang="de-DE" sz="1000"/>
              <a:t>ermöglicht die Alexander von Humboldt-Stiftung überdurchschnittlich qualifizierten Wissenschaftler*innen aus Deutschland, die am Anfang ihrer wissenschaftlichen Laufbahn stehen und ihre </a:t>
            </a:r>
            <a:r>
              <a:rPr lang="de-DE" sz="1000" b="1"/>
              <a:t>Promotion vor nicht mehr als 4 Jahren abgeschlossen </a:t>
            </a:r>
            <a:r>
              <a:rPr lang="de-DE" sz="1000"/>
              <a:t>haben, langfristige Forschungsaufenthalte (6 – 24 Monate) im Ausland. </a:t>
            </a:r>
          </a:p>
          <a:p>
            <a:r>
              <a:rPr lang="de-DE" sz="1000"/>
              <a:t>Die </a:t>
            </a:r>
            <a:r>
              <a:rPr lang="de-DE" sz="1000" b="1"/>
              <a:t>Feodor Lynen-Forschungsstipendien für erfahrene Wissenschaftler*innen </a:t>
            </a:r>
            <a:r>
              <a:rPr lang="de-DE" sz="1000"/>
              <a:t>ermöglichen Wissenschaftler*innen, die ihre </a:t>
            </a:r>
            <a:r>
              <a:rPr lang="de-DE" sz="1000" b="1"/>
              <a:t>Promotion vor nicht mehr als 12 Jahren abgeschlossen</a:t>
            </a:r>
            <a:r>
              <a:rPr lang="de-DE" sz="1000"/>
              <a:t> haben, langfristige Forschungsaufenthalte im Ausland.</a:t>
            </a:r>
          </a:p>
          <a:p>
            <a:r>
              <a:rPr lang="de-DE" sz="1000"/>
              <a:t>Eine Aufteilung der Gesamtlaufzeit des Forschungsstipendiums (6 – 18 Monate) auf bis zu 3 Teilaufenthalte mit einer jeweiligen Mindestaufenthaltszeit von 3 Monaten ist möglich.</a:t>
            </a:r>
          </a:p>
          <a:p>
            <a:r>
              <a:rPr lang="de-DE" sz="1000"/>
              <a:t>Der*die </a:t>
            </a:r>
            <a:r>
              <a:rPr lang="de-DE" sz="1000" b="1"/>
              <a:t>Gastgeber*in </a:t>
            </a:r>
            <a:r>
              <a:rPr lang="de-DE" sz="1000"/>
              <a:t>muss Mitglied des Humboldt-Netzwerks im Ausland oder mit einem ausgewählten internationalen Wissenschaftspreis ausgezeichnet worden und im Ausland tätig sein. Die </a:t>
            </a:r>
            <a:r>
              <a:rPr lang="de-DE" sz="1000" b="1"/>
              <a:t>Lynen-Gastgebersuche</a:t>
            </a:r>
            <a:r>
              <a:rPr lang="de-DE" sz="1000"/>
              <a:t> auf der Webseite der Stiftung ermöglicht die Recherche nach Namen, Forschungseinrichtungen, Fachgebieten oder Keywords unter mehr als 16.000 potenziellen Gastgeber*innen weltweit.</a:t>
            </a:r>
            <a:br>
              <a:rPr lang="de-DE" sz="1000"/>
            </a:br>
            <a:r>
              <a:rPr lang="de-DE" sz="1000"/>
              <a:t>Der*die Bewerber*in wählt Forschungsvorhaben und Gastgeber*in im Ausland selbst und erstellt einen eigenständigen Forschungsplan. </a:t>
            </a:r>
          </a:p>
          <a:p>
            <a:endParaRPr lang="de-DE" sz="1000"/>
          </a:p>
          <a:p>
            <a:r>
              <a:rPr lang="de-DE" sz="1000"/>
              <a:t>Mit dem </a:t>
            </a:r>
            <a:r>
              <a:rPr lang="de-DE" sz="1000" b="1"/>
              <a:t>Stipendienrechner</a:t>
            </a:r>
            <a:r>
              <a:rPr lang="de-DE" sz="1000"/>
              <a:t> unter https://www.humboldt-foundation.de/bewerben/foerderprogramme/feodor-lynen-forschungsstipendium/stipendienrechner-fuer-feodor-lynen-stipendien können Bewerber*innen selbst ausrechnen, wie hoch das Stipendium im Erfolgsfall aller Wahrscheinlichkeit nach ausfallen würde. </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5</a:t>
            </a:fld>
            <a:endParaRPr lang="de-DE"/>
          </a:p>
        </p:txBody>
      </p:sp>
    </p:spTree>
    <p:extLst>
      <p:ext uri="{BB962C8B-B14F-4D97-AF65-F5344CB8AC3E}">
        <p14:creationId xmlns:p14="http://schemas.microsoft.com/office/powerpoint/2010/main" val="889096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Alexander von Humboldt-Stiftung möchte mit ihren Programmen herausragende Forscherpersönlichkeiten aus dem Ausland und aus Deutschland fördern. Bei Bewerbungen zählen allein die bisherige </a:t>
            </a:r>
            <a:r>
              <a:rPr lang="de-DE" b="1"/>
              <a:t>wissenschaftliche Leistung und Qualifikation</a:t>
            </a:r>
            <a:r>
              <a:rPr lang="de-DE"/>
              <a:t>. Es gibt </a:t>
            </a:r>
            <a:r>
              <a:rPr lang="de-DE" b="1"/>
              <a:t>keine Quoten</a:t>
            </a:r>
            <a:r>
              <a:rPr lang="de-DE"/>
              <a:t>, </a:t>
            </a:r>
            <a:r>
              <a:rPr lang="de-DE" b="1"/>
              <a:t>weder</a:t>
            </a:r>
            <a:r>
              <a:rPr lang="de-DE"/>
              <a:t> für </a:t>
            </a:r>
            <a:r>
              <a:rPr lang="de-DE" b="1"/>
              <a:t>Länder</a:t>
            </a:r>
            <a:r>
              <a:rPr lang="de-DE"/>
              <a:t> </a:t>
            </a:r>
            <a:r>
              <a:rPr lang="de-DE" b="1"/>
              <a:t>noch</a:t>
            </a:r>
            <a:r>
              <a:rPr lang="de-DE"/>
              <a:t> für einzelne </a:t>
            </a:r>
            <a:r>
              <a:rPr lang="de-DE" b="1"/>
              <a:t>Fächer</a:t>
            </a:r>
            <a:r>
              <a:rPr lang="de-DE"/>
              <a:t>. Die Stiftung ist überzeugt, dass das Können jeder*s Einzelnen entscheidend für den wissenschaftlichen Erfolg ist. Darum fördert sie </a:t>
            </a:r>
            <a:r>
              <a:rPr lang="de-DE" b="1"/>
              <a:t>Personen und keine Projekte</a:t>
            </a:r>
            <a:r>
              <a:rPr lang="de-DE"/>
              <a:t>. Die so ausgewählten Personen sollen möglichst große Freiheiten zur Durchführung ihrer Vorhaben erhalten. Dazu gehört, dass die Bewerber*innen ihre Gasteinrichtungen selbst auswählen und dass alle </a:t>
            </a:r>
            <a:r>
              <a:rPr lang="de-DE" err="1"/>
              <a:t>Humboldtianer</a:t>
            </a:r>
            <a:r>
              <a:rPr lang="de-DE"/>
              <a:t>*innen ihre </a:t>
            </a:r>
            <a:r>
              <a:rPr lang="de-DE" b="1"/>
              <a:t>Forschung</a:t>
            </a:r>
            <a:r>
              <a:rPr lang="de-DE"/>
              <a:t> wissenschaftlich unabhängig </a:t>
            </a:r>
            <a:r>
              <a:rPr lang="de-DE" b="1"/>
              <a:t>ohne Vorgaben der Stiftung </a:t>
            </a:r>
            <a:r>
              <a:rPr lang="de-DE"/>
              <a:t>betreiben können.</a:t>
            </a:r>
          </a:p>
          <a:p>
            <a:r>
              <a:rPr lang="de-DE"/>
              <a:t>Die im Fünfjahreszeitraum </a:t>
            </a:r>
            <a:r>
              <a:rPr lang="de-DE" b="1"/>
              <a:t>2018 bis 2022 </a:t>
            </a:r>
            <a:r>
              <a:rPr lang="de-DE"/>
              <a:t>ausgewählten ausländischen Wissenschaftler*innen (Humboldt- und Georg Forster-Forschungsstipendiat*innen) kamen zu 33 % aus Europa, gefolgt von Asien mit 27 %, Nordamerika mit 13 %, Mittel- und Südamerika mit 9 %, Afrika Subsahara mit 8 %, Naher und Mittlerer Osten, Nordafrika mit 7 %, sowie Australien, Neuseeland und Ozeanien mit 3 %.</a:t>
            </a:r>
          </a:p>
          <a:p>
            <a:r>
              <a:rPr lang="de-DE"/>
              <a:t>Von den insgesamt 3.157 ausländischen Forschungsstipendiat*innen (Humboldt- und Georg Forster-Stipendiat*innen), waren in diesem Zeitraum 39 % aus den Naturwissenschaften, 27 % aus den Geistes- und Sozialwissenschaften, 20 % aus den Lebenswissenschaften und 14 % aus den Ingenieurwissenschaften.</a:t>
            </a:r>
          </a:p>
          <a:p>
            <a:endParaRPr lang="de-DE"/>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6</a:t>
            </a:fld>
            <a:endParaRPr lang="de-DE"/>
          </a:p>
        </p:txBody>
      </p:sp>
    </p:spTree>
    <p:extLst>
      <p:ext uri="{BB962C8B-B14F-4D97-AF65-F5344CB8AC3E}">
        <p14:creationId xmlns:p14="http://schemas.microsoft.com/office/powerpoint/2010/main" val="952782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20B8F-7D23-2959-C930-BDD566491C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B73FD89-13A7-71C2-897D-39101C67980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AB60586-A639-86D3-715F-991AEC21BFF5}"/>
              </a:ext>
            </a:extLst>
          </p:cNvPr>
          <p:cNvSpPr>
            <a:spLocks noGrp="1"/>
          </p:cNvSpPr>
          <p:nvPr>
            <p:ph type="body" idx="1"/>
          </p:nvPr>
        </p:nvSpPr>
        <p:spPr/>
        <p:txBody>
          <a:bodyPr/>
          <a:lstStyle/>
          <a:p>
            <a:r>
              <a:rPr lang="de-DE" sz="1200"/>
              <a:t>Die Förderprogramme der Stiftung richten sich in gleicher Weise an Männer und Frauen. Folglich ist es selbstverständlich für die Stiftung, die Förderprogramme für Wissenschaftlerinnen und Wissenschaftler gleichermaßen attraktiv zu gestalten. Dennoch zeigt es sich, dass weniger Wissenschaftlerinnen im Vergleich zu den männlichen Kollegen gefördert werden und die Anzahl der geförderten Wissenschaftlerinnen sogar abnimmt bei steigender Karrierestufe und steigendem Alter. Auch die geografische Herkunft spielt eine Rolle.</a:t>
            </a:r>
          </a:p>
          <a:p>
            <a:r>
              <a:rPr lang="de-DE" sz="1200"/>
              <a:t>Aus diesem Grund ergänzt die Alexander von Humboldt-Stiftung ihre Förderoptionen um folgende Gleichstellungsmaßnahmen: </a:t>
            </a:r>
          </a:p>
          <a:p>
            <a:pPr marL="171450" indent="-171450">
              <a:buFont typeface="Arial" panose="020B0604020202020204" pitchFamily="34" charset="0"/>
              <a:buChar char="•"/>
            </a:pPr>
            <a:r>
              <a:rPr lang="de-DE" sz="1200"/>
              <a:t>Forschungsstipendiatinnen erhalten die Möglichkeit, bei der </a:t>
            </a:r>
            <a:r>
              <a:rPr lang="de-DE" sz="1200" b="1"/>
              <a:t>Geburt eines Kindes während des Förderzeitraumes</a:t>
            </a:r>
            <a:r>
              <a:rPr lang="de-DE" sz="1200"/>
              <a:t> den bewilligten Förderzeitraum um </a:t>
            </a:r>
            <a:r>
              <a:rPr lang="de-DE" sz="1200" b="1"/>
              <a:t>bis zu 3 Monate zu verlängern </a:t>
            </a:r>
            <a:r>
              <a:rPr lang="de-DE" sz="1200"/>
              <a:t>(in Anlehnung an die Fristen des Mutterschutzgesetzes); die Möglichkeit der Verlängerung des Förderzeitraumes besteht auch dann, wenn das Stipendium innerhalb der gesetzlichen Mutterschutzfrist endet. </a:t>
            </a:r>
          </a:p>
          <a:p>
            <a:pPr marL="171450" indent="-171450">
              <a:buFont typeface="Arial" panose="020B0604020202020204" pitchFamily="34" charset="0"/>
              <a:buChar char="•"/>
            </a:pPr>
            <a:r>
              <a:rPr lang="de-DE" sz="1200"/>
              <a:t>Das </a:t>
            </a:r>
            <a:r>
              <a:rPr lang="de-DE" sz="1200" b="1"/>
              <a:t>Stipendium</a:t>
            </a:r>
            <a:r>
              <a:rPr lang="de-DE" sz="1200"/>
              <a:t> </a:t>
            </a:r>
            <a:r>
              <a:rPr lang="de-DE" sz="1200" b="1"/>
              <a:t>kann</a:t>
            </a:r>
            <a:r>
              <a:rPr lang="de-DE" sz="1200"/>
              <a:t> auf Antrag der Forschungsstipendiatin für bis zu 18 Monate </a:t>
            </a:r>
            <a:r>
              <a:rPr lang="de-DE" sz="1200" b="1"/>
              <a:t>unterbrochen</a:t>
            </a:r>
            <a:r>
              <a:rPr lang="de-DE" sz="1200"/>
              <a:t> </a:t>
            </a:r>
            <a:r>
              <a:rPr lang="de-DE" sz="1200" b="1"/>
              <a:t>werden</a:t>
            </a:r>
            <a:r>
              <a:rPr lang="de-DE" sz="1200"/>
              <a:t>, wenn die Geburt eines Kindes in den Förderzeitraum fällt. Ein solcher Antrag kann auch von Forschungsstipendiat*innen gestellt werden, wenn die Betreuung eines Kindes vorgesehen ist, das das 12. Lebensjahr noch nicht vollendet hat.</a:t>
            </a:r>
          </a:p>
          <a:p>
            <a:pPr marL="171450" indent="-171450">
              <a:buFont typeface="Arial" panose="020B0604020202020204" pitchFamily="34" charset="0"/>
              <a:buChar char="•"/>
            </a:pPr>
            <a:r>
              <a:rPr lang="de-DE" sz="1200"/>
              <a:t>Verheiratete Forschungsstipendiat*innen erhalten eine </a:t>
            </a:r>
            <a:r>
              <a:rPr lang="de-DE" sz="1200" b="1"/>
              <a:t>Verheirateten-Zulage</a:t>
            </a:r>
            <a:r>
              <a:rPr lang="de-DE" sz="1200"/>
              <a:t>, wenn der*die begleitende Ehepartner*in keine Einkünfte hat. Wenn minderjährige Kinder (unter 18 Jahren) den*die Forschungsstipendiat*in für mindestens 3 Monate (ohne Unterbrechung) nach Deutschland begleiten, kann auf Antrag während des Förderzeitraumes auch eine </a:t>
            </a:r>
            <a:r>
              <a:rPr lang="de-DE" sz="1200" b="1"/>
              <a:t>Kinder-Zulage</a:t>
            </a:r>
            <a:r>
              <a:rPr lang="de-DE" sz="1200"/>
              <a:t> bzw. Kindergeld gewährt werden. Für Kinder, die den*die Forschungsstipendiat*in aus Deutschland ins Ausland begleiten und nicht älter als 12 Jahre sind, kann ein </a:t>
            </a:r>
            <a:r>
              <a:rPr lang="de-DE" sz="1200" b="1"/>
              <a:t>Kinderbetreuungszuschlag</a:t>
            </a:r>
            <a:r>
              <a:rPr lang="de-DE" sz="1200"/>
              <a:t> gewährt werden. </a:t>
            </a:r>
          </a:p>
          <a:p>
            <a:endParaRPr lang="de-DE"/>
          </a:p>
        </p:txBody>
      </p:sp>
      <p:sp>
        <p:nvSpPr>
          <p:cNvPr id="4" name="Foliennummernplatzhalter 3">
            <a:extLst>
              <a:ext uri="{FF2B5EF4-FFF2-40B4-BE49-F238E27FC236}">
                <a16:creationId xmlns:a16="http://schemas.microsoft.com/office/drawing/2014/main" id="{F3FAE19A-5A0D-A190-4E3D-FA5EF33DFCBB}"/>
              </a:ext>
            </a:extLst>
          </p:cNvPr>
          <p:cNvSpPr>
            <a:spLocks noGrp="1"/>
          </p:cNvSpPr>
          <p:nvPr>
            <p:ph type="sldNum" sz="quarter" idx="5"/>
          </p:nvPr>
        </p:nvSpPr>
        <p:spPr/>
        <p:txBody>
          <a:bodyPr/>
          <a:lstStyle/>
          <a:p>
            <a:fld id="{70D3333F-A465-3046-8431-FB04349D89B0}" type="slidenum">
              <a:rPr lang="de-DE" smtClean="0"/>
              <a:t>7</a:t>
            </a:fld>
            <a:endParaRPr lang="de-DE"/>
          </a:p>
        </p:txBody>
      </p:sp>
    </p:spTree>
    <p:extLst>
      <p:ext uri="{BB962C8B-B14F-4D97-AF65-F5344CB8AC3E}">
        <p14:creationId xmlns:p14="http://schemas.microsoft.com/office/powerpoint/2010/main" val="114696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C0AE-1225-078B-B16A-D2C4D8198B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EFC1B3-267A-2CD6-A0D4-EC9F93EBEFC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AA1A214-B154-AE9C-BABB-5D08192C92D0}"/>
              </a:ext>
            </a:extLst>
          </p:cNvPr>
          <p:cNvSpPr>
            <a:spLocks noGrp="1"/>
          </p:cNvSpPr>
          <p:nvPr>
            <p:ph type="body" idx="1"/>
          </p:nvPr>
        </p:nvSpPr>
        <p:spPr/>
        <p:txBody>
          <a:bodyPr/>
          <a:lstStyle/>
          <a:p>
            <a:pPr fontAlgn="base">
              <a:spcBef>
                <a:spcPct val="30000"/>
              </a:spcBef>
              <a:spcAft>
                <a:spcPct val="0"/>
              </a:spcAft>
              <a:defRPr/>
            </a:pPr>
            <a:r>
              <a:rPr kumimoji="0" lang="de-DE" altLang="de-DE" sz="1200" b="0" i="0" u="none" strike="noStrike" kern="1200" cap="none" spc="0" normalizeH="0" baseline="0" noProof="1">
                <a:ln>
                  <a:noFill/>
                </a:ln>
                <a:solidFill>
                  <a:srgbClr val="000000"/>
                </a:solidFill>
                <a:effectLst/>
                <a:uLnTx/>
                <a:uFillTx/>
                <a:latin typeface="Arial"/>
                <a:ea typeface="+mn-ea"/>
                <a:cs typeface="Arial"/>
              </a:rPr>
              <a:t>Das geplante Budget der </a:t>
            </a:r>
            <a:r>
              <a:rPr kumimoji="0" lang="de-DE" altLang="de-DE" sz="1200" b="0" i="0" u="none" strike="noStrike" kern="1200" cap="none" spc="0" normalizeH="0" baseline="0" noProof="0">
                <a:ln>
                  <a:noFill/>
                </a:ln>
                <a:solidFill>
                  <a:srgbClr val="000000"/>
                </a:solidFill>
                <a:effectLst/>
                <a:uLnTx/>
                <a:uFillTx/>
                <a:latin typeface="Arial"/>
                <a:ea typeface="+mn-ea"/>
                <a:cs typeface="Arial"/>
              </a:rPr>
              <a:t>Alexander von </a:t>
            </a:r>
            <a:r>
              <a:rPr kumimoji="0" lang="de-DE" altLang="de-DE" sz="1200" b="0" i="0" u="none" strike="noStrike" kern="1200" cap="none" spc="0" normalizeH="0" baseline="0" noProof="1">
                <a:ln>
                  <a:noFill/>
                </a:ln>
                <a:solidFill>
                  <a:srgbClr val="000000"/>
                </a:solidFill>
                <a:effectLst/>
                <a:uLnTx/>
                <a:uFillTx/>
                <a:latin typeface="Arial"/>
                <a:ea typeface="+mn-ea"/>
                <a:cs typeface="Arial"/>
              </a:rPr>
              <a:t>Humboldt-Stiftung für </a:t>
            </a:r>
            <a:r>
              <a:rPr lang="de-DE" altLang="de-DE" noProof="1">
                <a:solidFill>
                  <a:srgbClr val="000000"/>
                </a:solidFill>
                <a:latin typeface="Arial"/>
                <a:cs typeface="Arial"/>
              </a:rPr>
              <a:t>2026</a:t>
            </a:r>
            <a:r>
              <a:rPr kumimoji="0" lang="de-DE" altLang="de-DE" sz="1200" b="0" i="0" u="none" strike="noStrike" kern="1200" cap="none" spc="0" normalizeH="0" baseline="0" noProof="1">
                <a:ln>
                  <a:noFill/>
                </a:ln>
                <a:solidFill>
                  <a:srgbClr val="000000"/>
                </a:solidFill>
                <a:effectLst/>
                <a:uLnTx/>
                <a:uFillTx/>
                <a:latin typeface="Arial"/>
                <a:ea typeface="+mn-ea"/>
                <a:cs typeface="Arial"/>
              </a:rPr>
              <a:t> beträgt ca. </a:t>
            </a:r>
            <a:r>
              <a:rPr lang="de-DE" altLang="de-DE" noProof="1">
                <a:solidFill>
                  <a:srgbClr val="000000"/>
                </a:solidFill>
                <a:latin typeface="Arial"/>
                <a:cs typeface="Arial"/>
              </a:rPr>
              <a:t>165</a:t>
            </a:r>
            <a:r>
              <a:rPr kumimoji="0" lang="de-DE" altLang="de-DE" sz="1200" b="0" i="0" u="none" strike="noStrike" kern="1200" cap="none" spc="0" normalizeH="0" baseline="0" noProof="1">
                <a:ln>
                  <a:noFill/>
                </a:ln>
                <a:solidFill>
                  <a:srgbClr val="000000"/>
                </a:solidFill>
                <a:effectLst/>
                <a:uLnTx/>
                <a:uFillTx/>
                <a:latin typeface="Arial"/>
                <a:ea typeface="+mn-ea"/>
                <a:cs typeface="Arial"/>
              </a:rPr>
              <a:t> Mio. €</a:t>
            </a:r>
            <a:r>
              <a:rPr kumimoji="0" lang="de-DE" altLang="de-DE" sz="1200" b="0" i="0" u="none" strike="noStrike" kern="1200" cap="none" spc="0" normalizeH="0" baseline="0" noProof="0">
                <a:ln>
                  <a:noFill/>
                </a:ln>
                <a:solidFill>
                  <a:srgbClr val="000000"/>
                </a:solidFill>
                <a:effectLst/>
                <a:uLnTx/>
                <a:uFillTx/>
                <a:latin typeface="Arial"/>
                <a:ea typeface="+mn-ea"/>
                <a:cs typeface="Arial"/>
              </a:rPr>
              <a:t> und wird zu rund</a:t>
            </a:r>
            <a:r>
              <a:rPr kumimoji="0" lang="de-DE" altLang="de-DE" sz="1200" b="0" i="0" u="none" strike="noStrike" kern="1200" cap="none" spc="0" normalizeH="0" baseline="0" noProof="1">
                <a:ln>
                  <a:noFill/>
                </a:ln>
                <a:solidFill>
                  <a:srgbClr val="000000"/>
                </a:solidFill>
                <a:effectLst/>
                <a:uLnTx/>
                <a:uFillTx/>
                <a:latin typeface="Arial"/>
                <a:ea typeface="+mn-ea"/>
                <a:cs typeface="Arial"/>
              </a:rPr>
              <a:t> 98 % aus Bundesmitteln finanziert. </a:t>
            </a:r>
            <a:r>
              <a:rPr kumimoji="0" lang="de-DE" altLang="de-DE" sz="1200" b="0" i="0" u="none" strike="noStrike" kern="1200" cap="none" spc="0" normalizeH="0" baseline="0" noProof="0">
                <a:ln>
                  <a:noFill/>
                </a:ln>
                <a:solidFill>
                  <a:srgbClr val="000000"/>
                </a:solidFill>
                <a:effectLst/>
                <a:uLnTx/>
                <a:uFillTx/>
                <a:latin typeface="Arial"/>
                <a:ea typeface="+mn-ea"/>
                <a:cs typeface="Arial"/>
              </a:rPr>
              <a:t>Vom Gesamtetat </a:t>
            </a:r>
            <a:r>
              <a:rPr kumimoji="0" lang="de-DE" altLang="de-DE" sz="1200" b="0" i="0" u="none" strike="noStrike" kern="1200" cap="none" spc="0" normalizeH="0" baseline="0" noProof="1">
                <a:ln>
                  <a:noFill/>
                </a:ln>
                <a:solidFill>
                  <a:srgbClr val="000000"/>
                </a:solidFill>
                <a:effectLst/>
                <a:uLnTx/>
                <a:uFillTx/>
                <a:latin typeface="Arial"/>
                <a:ea typeface="+mn-ea"/>
                <a:cs typeface="Arial"/>
              </a:rPr>
              <a:t>entf</a:t>
            </a:r>
            <a:r>
              <a:rPr kumimoji="0" lang="de-DE" altLang="de-DE" sz="1200" b="0" i="0" u="none" strike="noStrike" kern="1200" cap="none" spc="0" normalizeH="0" baseline="0" noProof="0">
                <a:ln>
                  <a:noFill/>
                </a:ln>
                <a:solidFill>
                  <a:srgbClr val="000000"/>
                </a:solidFill>
                <a:effectLst/>
                <a:uLnTx/>
                <a:uFillTx/>
                <a:latin typeface="Arial"/>
                <a:ea typeface="+mn-ea"/>
                <a:cs typeface="Arial"/>
              </a:rPr>
              <a:t>all</a:t>
            </a:r>
            <a:r>
              <a:rPr kumimoji="0" lang="de-DE" altLang="de-DE" sz="1200" b="0" i="0" u="none" strike="noStrike" kern="1200" cap="none" spc="0" normalizeH="0" baseline="0" noProof="1">
                <a:ln>
                  <a:noFill/>
                </a:ln>
                <a:solidFill>
                  <a:srgbClr val="000000"/>
                </a:solidFill>
                <a:effectLst/>
                <a:uLnTx/>
                <a:uFillTx/>
                <a:latin typeface="Arial"/>
                <a:ea typeface="+mn-ea"/>
                <a:cs typeface="Arial"/>
              </a:rPr>
              <a:t>en </a:t>
            </a:r>
            <a:r>
              <a:rPr lang="de-DE" altLang="de-DE" noProof="1">
                <a:solidFill>
                  <a:srgbClr val="000000"/>
                </a:solidFill>
                <a:latin typeface="Arial"/>
                <a:cs typeface="Arial"/>
              </a:rPr>
              <a:t>61,6 % auf das Bundesministerium für Forschung, Technologie und Raumfahrt, 32,0 % auf das Auswärtige Amt, 3,8 % auf das Bundesministerium für wirtschaftliche Zusammenarbeit und Entwicklung, 1,1 % auf die Internationale Klimaschutzinitiative. </a:t>
            </a:r>
            <a:r>
              <a:rPr lang="de-DE" altLang="de-DE">
                <a:solidFill>
                  <a:srgbClr val="000000"/>
                </a:solidFill>
                <a:latin typeface="Arial"/>
                <a:cs typeface="Arial"/>
              </a:rPr>
              <a:t>0,1</a:t>
            </a:r>
            <a:r>
              <a:rPr kumimoji="0" lang="de-DE" sz="1200" b="0" i="0" u="none" strike="noStrike" kern="1200" cap="none" spc="0" normalizeH="0" baseline="0" noProof="0">
                <a:ln>
                  <a:noFill/>
                </a:ln>
                <a:solidFill>
                  <a:srgbClr val="000000"/>
                </a:solidFill>
                <a:effectLst/>
                <a:uLnTx/>
                <a:uFillTx/>
                <a:latin typeface="Arial"/>
                <a:ea typeface="+mn-ea"/>
                <a:cs typeface="Arial"/>
              </a:rPr>
              <a:t> % entfallen auf die Europäische Union. </a:t>
            </a:r>
            <a:r>
              <a:rPr kumimoji="0" lang="de-DE" altLang="de-DE" sz="1200" b="0" i="0" u="none" strike="noStrike" kern="1200" cap="none" spc="0" normalizeH="0" baseline="0" noProof="0">
                <a:ln>
                  <a:noFill/>
                </a:ln>
                <a:solidFill>
                  <a:srgbClr val="000000"/>
                </a:solidFill>
                <a:effectLst/>
                <a:uLnTx/>
                <a:uFillTx/>
                <a:latin typeface="Arial"/>
                <a:ea typeface="+mn-ea"/>
                <a:cs typeface="Arial"/>
              </a:rPr>
              <a:t>Die übrigen </a:t>
            </a:r>
            <a:r>
              <a:rPr lang="de-DE" altLang="de-DE">
                <a:solidFill>
                  <a:srgbClr val="000000"/>
                </a:solidFill>
                <a:latin typeface="Arial"/>
                <a:cs typeface="Arial"/>
              </a:rPr>
              <a:t>1,4</a:t>
            </a:r>
            <a:r>
              <a:rPr kumimoji="0" lang="de-DE" altLang="de-DE" sz="1200" b="0" i="0" u="none" strike="noStrike" kern="1200" cap="none" spc="0" normalizeH="0" baseline="0" noProof="0">
                <a:ln>
                  <a:noFill/>
                </a:ln>
                <a:solidFill>
                  <a:srgbClr val="000000"/>
                </a:solidFill>
                <a:effectLst/>
                <a:uLnTx/>
                <a:uFillTx/>
                <a:latin typeface="Arial"/>
                <a:ea typeface="+mn-ea"/>
                <a:cs typeface="Arial"/>
              </a:rPr>
              <a:t> % entfallen auf Drittmittel, Spenden und eigene Vermögenserträge.</a:t>
            </a:r>
            <a:endParaRPr lang="en-GB" altLang="de-DE" sz="1200" b="0" i="0" u="none" strike="noStrike" kern="1200" cap="none" spc="0" normalizeH="0" baseline="0" noProof="0">
              <a:ln>
                <a:noFill/>
              </a:ln>
              <a:solidFill>
                <a:srgbClr val="000000"/>
              </a:solidFill>
              <a:effectLst/>
              <a:uLnTx/>
              <a:uFillTx/>
              <a:latin typeface="Arial"/>
              <a:cs typeface="Arial"/>
            </a:endParaRPr>
          </a:p>
          <a:p>
            <a:endParaRPr lang="de-DE"/>
          </a:p>
        </p:txBody>
      </p:sp>
      <p:sp>
        <p:nvSpPr>
          <p:cNvPr id="4" name="Foliennummernplatzhalter 3">
            <a:extLst>
              <a:ext uri="{FF2B5EF4-FFF2-40B4-BE49-F238E27FC236}">
                <a16:creationId xmlns:a16="http://schemas.microsoft.com/office/drawing/2014/main" id="{10690455-9000-5EBB-796C-0D5B68F186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3333F-A465-3046-8431-FB04349D89B0}"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49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Alexander von Humboldt war ein Entdecker und Kosmopolit, ein Universalgelehrter und Streiter für die Freiheit der Forschung, ein Humanist und Förderer exzellenter Wissenschaftstalente. Seine große Südamerikareise von 1799 bis 1804 wurde als die zweite, die wissenschaftliche Entdeckung Südamerikas gefeiert. Naturwissenschaftliche Disziplinen wie die physische Geographie, die Klimatologie, die Ökologie oder die Ozeanographie sehen in Humboldt ihren Begründer. </a:t>
            </a:r>
          </a:p>
          <a:p>
            <a:r>
              <a:rPr lang="de-DE"/>
              <a:t>Humboldt war ein früher Netzwerker. Für seine Forschung beteiligte er Hunderte Wissenschaftler*innen am Zusammentragen von Informationen aus den unterschiedlichsten Gebieten. Diese Forschenden profitierten ebenfalls von diesem Humboldt-Netzwerk, denn dort wurden nicht nur Daten und Kommentare ausgetauscht, sondern auch Hinweise auf Jobs und Posten. </a:t>
            </a:r>
          </a:p>
          <a:p>
            <a:r>
              <a:rPr lang="de-DE"/>
              <a:t>Die heutige Alexander von Humboldt-Stiftung wurde 1953 von der Bundesrepublik Deutschland gegründet. Sie pflegt – im Geiste Humboldts – ein internationales Netz der wissenschaftlichen Zusammenarbeit und des Vertrauens.</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9</a:t>
            </a:fld>
            <a:endParaRPr lang="de-DE"/>
          </a:p>
        </p:txBody>
      </p:sp>
    </p:spTree>
    <p:extLst>
      <p:ext uri="{BB962C8B-B14F-4D97-AF65-F5344CB8AC3E}">
        <p14:creationId xmlns:p14="http://schemas.microsoft.com/office/powerpoint/2010/main" val="91587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3658B-4715-5418-6DFD-833AB374276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447E3B-96F1-80F0-7793-C046AE859B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5617D77-978D-151A-1656-39F485B3F90E}"/>
              </a:ext>
            </a:extLst>
          </p:cNvPr>
          <p:cNvSpPr>
            <a:spLocks noGrp="1"/>
          </p:cNvSpPr>
          <p:nvPr>
            <p:ph type="body" idx="1"/>
          </p:nvPr>
        </p:nvSpPr>
        <p:spPr/>
        <p:txBody>
          <a:bodyPr/>
          <a:lstStyle/>
          <a:p>
            <a:r>
              <a:rPr lang="de-DE"/>
              <a:t>Alexander von Humboldt war ein Entdecker und Kosmopolit, ein Universalgelehrter und Streiter für die Freiheit der Forschung, ein Humanist und Förderer exzellenter Wissenschaftstalente. Seine große Südamerikareise von 1799 bis 1804 wurde als die zweite, die wissenschaftliche Entdeckung Südamerikas gefeiert. Naturwissenschaftliche Disziplinen wie die physische Geographie, die Klimatologie, die Ökologie oder die Ozeanographie sehen in Humboldt ihren Begründer. </a:t>
            </a:r>
          </a:p>
          <a:p>
            <a:r>
              <a:rPr lang="de-DE"/>
              <a:t>Humboldt war ein früher Netzwerker. Für seine Forschung beteiligte er Hunderte Wissenschaftler*innen am Zusammentragen von Informationen aus den unterschiedlichsten Gebieten. Diese Forschenden profitierten ebenfalls von diesem Humboldt-Netzwerk, denn dort wurden nicht nur Daten und Kommentare ausgetauscht, sondern auch Hinweise auf Jobs und Posten. </a:t>
            </a:r>
          </a:p>
          <a:p>
            <a:r>
              <a:rPr lang="de-DE"/>
              <a:t>Die heutige Alexander von Humboldt-Stiftung wurde 1953 von der Bundesrepublik Deutschland gegründet. Sie pflegt – im Geiste Humboldts – ein internationales Netz der wissenschaftlichen Zusammenarbeit und des Vertrauens.</a:t>
            </a:r>
          </a:p>
          <a:p>
            <a:endParaRPr lang="de-DE"/>
          </a:p>
        </p:txBody>
      </p:sp>
      <p:sp>
        <p:nvSpPr>
          <p:cNvPr id="4" name="Foliennummernplatzhalter 3">
            <a:extLst>
              <a:ext uri="{FF2B5EF4-FFF2-40B4-BE49-F238E27FC236}">
                <a16:creationId xmlns:a16="http://schemas.microsoft.com/office/drawing/2014/main" id="{583BE64D-6F90-CCF8-4678-8D8035536DE4}"/>
              </a:ext>
            </a:extLst>
          </p:cNvPr>
          <p:cNvSpPr>
            <a:spLocks noGrp="1"/>
          </p:cNvSpPr>
          <p:nvPr>
            <p:ph type="sldNum" sz="quarter" idx="5"/>
          </p:nvPr>
        </p:nvSpPr>
        <p:spPr/>
        <p:txBody>
          <a:bodyPr/>
          <a:lstStyle/>
          <a:p>
            <a:fld id="{70D3333F-A465-3046-8431-FB04349D89B0}" type="slidenum">
              <a:rPr lang="de-DE" smtClean="0"/>
              <a:t>10</a:t>
            </a:fld>
            <a:endParaRPr lang="de-DE"/>
          </a:p>
        </p:txBody>
      </p:sp>
    </p:spTree>
    <p:extLst>
      <p:ext uri="{BB962C8B-B14F-4D97-AF65-F5344CB8AC3E}">
        <p14:creationId xmlns:p14="http://schemas.microsoft.com/office/powerpoint/2010/main" val="3959145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900" b="1"/>
              <a:t>"Einmal </a:t>
            </a:r>
            <a:r>
              <a:rPr lang="de-DE" sz="900" b="1" err="1"/>
              <a:t>Humboldtianer</a:t>
            </a:r>
            <a:r>
              <a:rPr lang="de-DE" sz="900" b="1"/>
              <a:t> – immer </a:t>
            </a:r>
            <a:r>
              <a:rPr lang="de-DE" sz="900" b="1" err="1"/>
              <a:t>Humboldtianer</a:t>
            </a:r>
            <a:r>
              <a:rPr lang="de-DE" sz="900" b="1"/>
              <a:t>" </a:t>
            </a:r>
            <a:r>
              <a:rPr lang="de-DE" sz="900"/>
              <a:t>– dies war von Anfang an das Markenzeichen der Alexander von Humboldt-Stiftung. Ihre Förderung ist nachhaltig: Als lebenslanger Partner hält sie in ihren Alumni-Förderprogrammen die Verbindungen langfristig aufrecht. So hat sich ein </a:t>
            </a:r>
            <a:r>
              <a:rPr lang="de-DE" sz="900" b="1"/>
              <a:t>aktives Wissensnetzwerk </a:t>
            </a:r>
            <a:r>
              <a:rPr lang="de-DE" sz="900"/>
              <a:t>von über 30.000 </a:t>
            </a:r>
            <a:r>
              <a:rPr lang="de-DE" sz="900" err="1"/>
              <a:t>Humboldtianer</a:t>
            </a:r>
            <a:r>
              <a:rPr lang="de-DE" sz="900"/>
              <a:t>*innen über die gesamte wissenschaftliche Welt – mehr als 140 Staaten – ausgebreitet. Die </a:t>
            </a:r>
            <a:r>
              <a:rPr lang="de-DE" sz="900" b="1"/>
              <a:t>Alumni-Fördermaßnahmen</a:t>
            </a:r>
            <a:r>
              <a:rPr lang="de-DE" sz="900"/>
              <a:t> unterstützen flexibel die individuellen Lebenswege und Entwicklungen der </a:t>
            </a:r>
            <a:r>
              <a:rPr lang="de-DE" sz="900" err="1"/>
              <a:t>Humboldtianer</a:t>
            </a:r>
            <a:r>
              <a:rPr lang="de-DE" sz="900"/>
              <a:t>*innen. Die Stiftung ermutigt ihre Alumni außerdem zu eigenen Initiativen und Kooperationen über Fächer- und Ländergrenzen hinweg.</a:t>
            </a:r>
          </a:p>
          <a:p>
            <a:r>
              <a:rPr lang="de-DE" sz="900"/>
              <a:t>Die </a:t>
            </a:r>
            <a:r>
              <a:rPr lang="de-DE" sz="900" b="1"/>
              <a:t>Netzwerkförderung </a:t>
            </a:r>
            <a:r>
              <a:rPr lang="de-DE" sz="900"/>
              <a:t>ermöglicht unter anderem erneute Forschungsaufenthalte. Die Stipendiat*innen können so den Kontakt zu den Fachkolleg*innen und ihren Instituten wieder beleben oder Verbindungen zu neuen Partnern knüpfen, begonnene gemeinsame Projekte weiterführen oder neue Kooperationen aufbauen. </a:t>
            </a:r>
          </a:p>
          <a:p>
            <a:r>
              <a:rPr lang="de-DE" sz="900"/>
              <a:t>Die Alexander von Humboldt-Stiftung veranstaltet regelmäßig </a:t>
            </a:r>
            <a:r>
              <a:rPr lang="de-DE" sz="900" b="1"/>
              <a:t>Kolloquien im Ausland</a:t>
            </a:r>
            <a:r>
              <a:rPr lang="de-DE" sz="900"/>
              <a:t>, zu denen sie Forschungsstipendiat*innen und Forschungspreisträger*innen, die in dem gastgebenden Land oder in der Region leben, sowie die dort tätigen Feodor Lynen-Forschungsstipendiat*innen einlädt. </a:t>
            </a:r>
          </a:p>
          <a:p>
            <a:r>
              <a:rPr lang="de-DE" sz="900"/>
              <a:t>Seit 2002 unterstützt die Stiftung finanziell Humboldt-Vereinigungen sowie einzelne </a:t>
            </a:r>
            <a:r>
              <a:rPr lang="de-DE" sz="900" err="1"/>
              <a:t>Humboldtianer</a:t>
            </a:r>
            <a:r>
              <a:rPr lang="de-DE" sz="900"/>
              <a:t>*innen bei der Veranstaltung von Regional- und Fachtagungen. Diese </a:t>
            </a:r>
            <a:r>
              <a:rPr lang="de-DE" sz="900" b="1"/>
              <a:t>Humboldt-Kollegs</a:t>
            </a:r>
            <a:r>
              <a:rPr lang="de-DE" sz="900"/>
              <a:t> haben sich zu einem der populärsten Instrumente entwickelt, um die regionalen und fachlichen Netzwerke zu stärken. Neben der Netzwerkpflege dienen die Humboldt-Kollegs dazu, das Interesse des wissenschaftlichen Nachwuchses an den Programmen der Stiftung und am Forschungsstandort Deutschland zu wecken.</a:t>
            </a:r>
          </a:p>
          <a:p>
            <a:r>
              <a:rPr lang="de-DE" sz="900"/>
              <a:t>Die Alexander von Humboldt-Stiftung zeichnet mit dem </a:t>
            </a:r>
            <a:r>
              <a:rPr lang="de-DE" sz="900" b="1"/>
              <a:t>Humboldt-Alumni-Preis</a:t>
            </a:r>
            <a:r>
              <a:rPr lang="de-DE" sz="900"/>
              <a:t> innovative Netzwerkinitiativen ihrer Stipendiat*innen und Preisträger*innen im Ausland aus. Dieser ist mit jeweils bis zu 25.000 Euro dotiert. Jährlich werden vier Humboldt-Alumni-Preise vergeben. </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11</a:t>
            </a:fld>
            <a:endParaRPr lang="de-DE"/>
          </a:p>
        </p:txBody>
      </p:sp>
    </p:spTree>
    <p:extLst>
      <p:ext uri="{BB962C8B-B14F-4D97-AF65-F5344CB8AC3E}">
        <p14:creationId xmlns:p14="http://schemas.microsoft.com/office/powerpoint/2010/main" val="174925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12</a:t>
            </a:fld>
            <a:endParaRPr lang="de-DE"/>
          </a:p>
        </p:txBody>
      </p:sp>
    </p:spTree>
    <p:extLst>
      <p:ext uri="{BB962C8B-B14F-4D97-AF65-F5344CB8AC3E}">
        <p14:creationId xmlns:p14="http://schemas.microsoft.com/office/powerpoint/2010/main" val="1309054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13</a:t>
            </a:fld>
            <a:endParaRPr lang="de-DE"/>
          </a:p>
        </p:txBody>
      </p:sp>
    </p:spTree>
    <p:extLst>
      <p:ext uri="{BB962C8B-B14F-4D97-AF65-F5344CB8AC3E}">
        <p14:creationId xmlns:p14="http://schemas.microsoft.com/office/powerpoint/2010/main" val="12687346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Ob als junge*r Postdoc am Beginn der wissenschaftlichen Karriere, ob als bereits etablierte*r erfahrene*r Wissenschaftler*in oder zur Weltspitze im Fach gehörend - die Forschungsstipendien und -preise der Stiftung ermöglichen eine Förderung, die zur individuellen Karrieresituation passt.</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14</a:t>
            </a:fld>
            <a:endParaRPr lang="de-DE"/>
          </a:p>
        </p:txBody>
      </p:sp>
    </p:spTree>
    <p:extLst>
      <p:ext uri="{BB962C8B-B14F-4D97-AF65-F5344CB8AC3E}">
        <p14:creationId xmlns:p14="http://schemas.microsoft.com/office/powerpoint/2010/main" val="935231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Die Alexander von Humboldt-Stiftung fördert:</a:t>
            </a:r>
          </a:p>
          <a:p>
            <a:r>
              <a:rPr lang="de-DE"/>
              <a:t>- Wissenschaftler*innen unterschiedlicher Karrierestufen in der Regel nach Abschluss der Promotion</a:t>
            </a:r>
          </a:p>
          <a:p>
            <a:r>
              <a:rPr lang="de-DE"/>
              <a:t>- Wissenschaftler*innen aus dem Ausland, die in Deutschland forschen möchten</a:t>
            </a:r>
          </a:p>
          <a:p>
            <a:r>
              <a:rPr lang="de-DE"/>
              <a:t>- Wissenschaftler*innen aus Deutschland, die im Ausland forschen möchten</a:t>
            </a:r>
          </a:p>
          <a:p>
            <a:endParaRPr lang="de-DE"/>
          </a:p>
          <a:p>
            <a:r>
              <a:rPr lang="de-DE"/>
              <a:t>(Gestaltungsvorschlag: Programme, die für das spezifische Publikum nicht interessant/relevant sind, können in grauer Schriftfarbe dargestellt werden.)</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15</a:t>
            </a:fld>
            <a:endParaRPr lang="de-DE"/>
          </a:p>
        </p:txBody>
      </p:sp>
    </p:spTree>
    <p:extLst>
      <p:ext uri="{BB962C8B-B14F-4D97-AF65-F5344CB8AC3E}">
        <p14:creationId xmlns:p14="http://schemas.microsoft.com/office/powerpoint/2010/main" val="4293419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64F3E4A3-B798-4B56-9C38-8178E03AC36A}" type="slidenum">
              <a:rPr lang="de-DE" smtClean="0"/>
              <a:t>16</a:t>
            </a:fld>
            <a:endParaRPr lang="de-DE"/>
          </a:p>
        </p:txBody>
      </p:sp>
    </p:spTree>
    <p:extLst>
      <p:ext uri="{BB962C8B-B14F-4D97-AF65-F5344CB8AC3E}">
        <p14:creationId xmlns:p14="http://schemas.microsoft.com/office/powerpoint/2010/main" val="2120972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B41E7-127E-D2D4-1438-E2B059BECA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C052FDA-AD30-23AF-E12F-DB5EE020B60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258FB64-6BCB-24F8-7F00-CF7441B2E08A}"/>
              </a:ext>
            </a:extLst>
          </p:cNvPr>
          <p:cNvSpPr>
            <a:spLocks noGrp="1"/>
          </p:cNvSpPr>
          <p:nvPr>
            <p:ph type="body" idx="1"/>
          </p:nvPr>
        </p:nvSpPr>
        <p:spPr/>
        <p:txBody>
          <a:bodyPr/>
          <a:lstStyle/>
          <a:p>
            <a:r>
              <a:rPr lang="en-US"/>
              <a:t>The Alexander von Humboldt Foundation promotes outstanding researchers from Germany and abroad with its </a:t>
            </a:r>
            <a:r>
              <a:rPr lang="en-US" err="1"/>
              <a:t>programmes</a:t>
            </a:r>
            <a:r>
              <a:rPr lang="en-US"/>
              <a:t>. Sponsorship decisions are based on the applicant’s achievements and qualifications to date. There are </a:t>
            </a:r>
            <a:r>
              <a:rPr lang="en-US" b="1"/>
              <a:t>no quotas, neither for countries nor disciplines</a:t>
            </a:r>
            <a:r>
              <a:rPr lang="en-US"/>
              <a:t>. The Foundation believes that even in the times of increasing team work the ability of the individual is the crucial factor for academic success. This is why it sponsors </a:t>
            </a:r>
            <a:r>
              <a:rPr lang="en-US" b="1"/>
              <a:t>people not projects</a:t>
            </a:r>
            <a:r>
              <a:rPr lang="en-US"/>
              <a:t>. Those chosen on this basis should be given </a:t>
            </a:r>
            <a:r>
              <a:rPr lang="en-US" b="1"/>
              <a:t>as much freedom as possible </a:t>
            </a:r>
            <a:r>
              <a:rPr lang="en-US"/>
              <a:t>to carry out their research projects. This includes allowing </a:t>
            </a:r>
            <a:r>
              <a:rPr lang="en-US" err="1"/>
              <a:t>Humboldtians</a:t>
            </a:r>
            <a:r>
              <a:rPr lang="en-US"/>
              <a:t> to choose their host institutions themselves and to conduct independent research </a:t>
            </a:r>
            <a:r>
              <a:rPr lang="en-US" b="1"/>
              <a:t>without any stipulations </a:t>
            </a:r>
            <a:r>
              <a:rPr lang="en-US"/>
              <a:t>from the Foundation.</a:t>
            </a:r>
          </a:p>
          <a:p>
            <a:endParaRPr lang="en-US"/>
          </a:p>
          <a:p>
            <a:endParaRPr lang="de-DE"/>
          </a:p>
        </p:txBody>
      </p:sp>
      <p:sp>
        <p:nvSpPr>
          <p:cNvPr id="4" name="Foliennummernplatzhalter 3">
            <a:extLst>
              <a:ext uri="{FF2B5EF4-FFF2-40B4-BE49-F238E27FC236}">
                <a16:creationId xmlns:a16="http://schemas.microsoft.com/office/drawing/2014/main" id="{C320CB92-18F7-0851-0E05-102B019B9A0E}"/>
              </a:ext>
            </a:extLst>
          </p:cNvPr>
          <p:cNvSpPr>
            <a:spLocks noGrp="1"/>
          </p:cNvSpPr>
          <p:nvPr>
            <p:ph type="sldNum" sz="quarter" idx="5"/>
          </p:nvPr>
        </p:nvSpPr>
        <p:spPr/>
        <p:txBody>
          <a:bodyPr/>
          <a:lstStyle/>
          <a:p>
            <a:fld id="{70D3333F-A465-3046-8431-FB04349D89B0}" type="slidenum">
              <a:rPr lang="de-DE" smtClean="0"/>
              <a:t>17</a:t>
            </a:fld>
            <a:endParaRPr lang="de-DE"/>
          </a:p>
        </p:txBody>
      </p:sp>
    </p:spTree>
    <p:extLst>
      <p:ext uri="{BB962C8B-B14F-4D97-AF65-F5344CB8AC3E}">
        <p14:creationId xmlns:p14="http://schemas.microsoft.com/office/powerpoint/2010/main" val="1159260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Falls Sie Fragen zur Arbeit der Alexander von Humboldt-Stiftung haben oder sich über Bewerbungsmöglichkeiten informieren möchten, wenden Sie sich bitte direkt an info@avh.de.</a:t>
            </a:r>
          </a:p>
          <a:p>
            <a:endParaRPr lang="de-DE"/>
          </a:p>
        </p:txBody>
      </p:sp>
      <p:sp>
        <p:nvSpPr>
          <p:cNvPr id="4" name="Foliennummernplatzhalter 3"/>
          <p:cNvSpPr>
            <a:spLocks noGrp="1"/>
          </p:cNvSpPr>
          <p:nvPr>
            <p:ph type="sldNum" sz="quarter" idx="5"/>
          </p:nvPr>
        </p:nvSpPr>
        <p:spPr/>
        <p:txBody>
          <a:bodyPr/>
          <a:lstStyle/>
          <a:p>
            <a:fld id="{70D3333F-A465-3046-8431-FB04349D89B0}" type="slidenum">
              <a:rPr lang="de-DE" smtClean="0"/>
              <a:t>20</a:t>
            </a:fld>
            <a:endParaRPr lang="de-DE"/>
          </a:p>
        </p:txBody>
      </p:sp>
    </p:spTree>
    <p:extLst>
      <p:ext uri="{BB962C8B-B14F-4D97-AF65-F5344CB8AC3E}">
        <p14:creationId xmlns:p14="http://schemas.microsoft.com/office/powerpoint/2010/main" val="2348971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14" name="Grafik 13">
            <a:extLst>
              <a:ext uri="{FF2B5EF4-FFF2-40B4-BE49-F238E27FC236}">
                <a16:creationId xmlns:a16="http://schemas.microsoft.com/office/drawing/2014/main" id="{070D444E-8222-ABBF-F00D-E2419BEC99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2" name="Titel 1">
            <a:extLst>
              <a:ext uri="{FF2B5EF4-FFF2-40B4-BE49-F238E27FC236}">
                <a16:creationId xmlns:a16="http://schemas.microsoft.com/office/drawing/2014/main" id="{76850166-1250-3006-ABF5-0770C87A16CE}"/>
              </a:ext>
            </a:extLst>
          </p:cNvPr>
          <p:cNvSpPr>
            <a:spLocks noGrp="1"/>
          </p:cNvSpPr>
          <p:nvPr>
            <p:ph type="ctrTitle" hasCustomPrompt="1"/>
          </p:nvPr>
        </p:nvSpPr>
        <p:spPr>
          <a:xfrm>
            <a:off x="5669819" y="2303812"/>
            <a:ext cx="4115449" cy="1693039"/>
          </a:xfrm>
        </p:spPr>
        <p:txBody>
          <a:bodyPr anchor="b">
            <a:normAutofit/>
          </a:bodyPr>
          <a:lstStyle>
            <a:lvl1pPr algn="l">
              <a:defRPr sz="3600"/>
            </a:lvl1pPr>
          </a:lstStyle>
          <a:p>
            <a:r>
              <a:rPr lang="de-DE"/>
              <a:t>MASTERTITEL-FORMAT BEARBEITEN</a:t>
            </a:r>
          </a:p>
        </p:txBody>
      </p:sp>
      <p:sp>
        <p:nvSpPr>
          <p:cNvPr id="3" name="Untertitel 2">
            <a:extLst>
              <a:ext uri="{FF2B5EF4-FFF2-40B4-BE49-F238E27FC236}">
                <a16:creationId xmlns:a16="http://schemas.microsoft.com/office/drawing/2014/main" id="{4C6BD25B-0F53-407F-4DE4-BCF247483128}"/>
              </a:ext>
            </a:extLst>
          </p:cNvPr>
          <p:cNvSpPr>
            <a:spLocks noGrp="1"/>
          </p:cNvSpPr>
          <p:nvPr>
            <p:ph type="subTitle" idx="1"/>
          </p:nvPr>
        </p:nvSpPr>
        <p:spPr>
          <a:xfrm>
            <a:off x="5669819" y="4369572"/>
            <a:ext cx="4115449" cy="1294958"/>
          </a:xfrm>
          <a:prstGeom prst="rect">
            <a:avLst/>
          </a:prstGeom>
        </p:spPr>
        <p:txBody>
          <a:bodyPr>
            <a:normAutofit/>
          </a:bodyPr>
          <a:lstStyle>
            <a:lvl1pPr marL="0" indent="0" algn="l">
              <a:buNone/>
              <a:defRPr sz="2000" b="0" i="0">
                <a:latin typeface="IBM Plex Sans Light" panose="020B040305020300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Tree>
    <p:extLst>
      <p:ext uri="{BB962C8B-B14F-4D97-AF65-F5344CB8AC3E}">
        <p14:creationId xmlns:p14="http://schemas.microsoft.com/office/powerpoint/2010/main" val="1047206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97C12D-5ADE-892B-7DA5-B9AA17A50FC4}"/>
              </a:ext>
            </a:extLst>
          </p:cNvPr>
          <p:cNvSpPr>
            <a:spLocks noGrp="1"/>
          </p:cNvSpPr>
          <p:nvPr>
            <p:ph type="title" hasCustomPrompt="1"/>
          </p:nvPr>
        </p:nvSpPr>
        <p:spPr>
          <a:xfrm>
            <a:off x="6702655" y="681037"/>
            <a:ext cx="4651144" cy="1325563"/>
          </a:xfrm>
        </p:spPr>
        <p:txBody>
          <a:bodyPr>
            <a:normAutofit/>
          </a:bodyPr>
          <a:lstStyle>
            <a:lvl1pPr>
              <a:defRPr sz="3600"/>
            </a:lvl1pPr>
          </a:lstStyle>
          <a:p>
            <a:r>
              <a:rPr lang="de-DE"/>
              <a:t>MASTERTITELFORMAT BEARBEITEN</a:t>
            </a:r>
          </a:p>
        </p:txBody>
      </p:sp>
      <p:sp>
        <p:nvSpPr>
          <p:cNvPr id="3" name="Inhaltsplatzhalter 2">
            <a:extLst>
              <a:ext uri="{FF2B5EF4-FFF2-40B4-BE49-F238E27FC236}">
                <a16:creationId xmlns:a16="http://schemas.microsoft.com/office/drawing/2014/main" id="{385D22F0-7438-2451-389B-5CFA691355B1}"/>
              </a:ext>
            </a:extLst>
          </p:cNvPr>
          <p:cNvSpPr>
            <a:spLocks noGrp="1"/>
          </p:cNvSpPr>
          <p:nvPr>
            <p:ph idx="1"/>
          </p:nvPr>
        </p:nvSpPr>
        <p:spPr>
          <a:xfrm>
            <a:off x="6702654" y="2505694"/>
            <a:ext cx="4651145" cy="2861954"/>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Oval 10">
            <a:extLst>
              <a:ext uri="{FF2B5EF4-FFF2-40B4-BE49-F238E27FC236}">
                <a16:creationId xmlns:a16="http://schemas.microsoft.com/office/drawing/2014/main" id="{A1A9D77B-4CB3-3D06-5DE3-3FD2262CF2F1}"/>
              </a:ext>
            </a:extLst>
          </p:cNvPr>
          <p:cNvSpPr/>
          <p:nvPr userDrawn="1"/>
        </p:nvSpPr>
        <p:spPr>
          <a:xfrm>
            <a:off x="2312600" y="3467563"/>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517FDD45-E268-8A4B-3F0B-7A67B12B6046}"/>
              </a:ext>
            </a:extLst>
          </p:cNvPr>
          <p:cNvSpPr/>
          <p:nvPr userDrawn="1"/>
        </p:nvSpPr>
        <p:spPr>
          <a:xfrm>
            <a:off x="5018602" y="5826801"/>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C3EBCE94-3BB0-8793-F5FB-0E6F42BAB92A}"/>
              </a:ext>
            </a:extLst>
          </p:cNvPr>
          <p:cNvSpPr/>
          <p:nvPr userDrawn="1"/>
        </p:nvSpPr>
        <p:spPr>
          <a:xfrm>
            <a:off x="4073237" y="2613660"/>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13">
            <a:extLst>
              <a:ext uri="{FF2B5EF4-FFF2-40B4-BE49-F238E27FC236}">
                <a16:creationId xmlns:a16="http://schemas.microsoft.com/office/drawing/2014/main" id="{B1183E65-5B87-8C07-386E-6B1357793FF7}"/>
              </a:ext>
            </a:extLst>
          </p:cNvPr>
          <p:cNvSpPr/>
          <p:nvPr userDrawn="1"/>
        </p:nvSpPr>
        <p:spPr>
          <a:xfrm>
            <a:off x="391886" y="2938541"/>
            <a:ext cx="308758" cy="30875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17A406B0-D092-BCF9-3169-E17E48B8D497}"/>
              </a:ext>
            </a:extLst>
          </p:cNvPr>
          <p:cNvSpPr/>
          <p:nvPr userDrawn="1"/>
        </p:nvSpPr>
        <p:spPr>
          <a:xfrm>
            <a:off x="1829164" y="5472988"/>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45F35B87-44A0-0A45-FD91-312FCE090F82}"/>
              </a:ext>
            </a:extLst>
          </p:cNvPr>
          <p:cNvCxnSpPr>
            <a:cxnSpLocks/>
            <a:stCxn id="11" idx="2"/>
            <a:endCxn id="14" idx="6"/>
          </p:cNvCxnSpPr>
          <p:nvPr userDrawn="1"/>
        </p:nvCxnSpPr>
        <p:spPr>
          <a:xfrm flipH="1" flipV="1">
            <a:off x="700644" y="3092920"/>
            <a:ext cx="1611956" cy="594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Gerade Verbindung 19">
            <a:extLst>
              <a:ext uri="{FF2B5EF4-FFF2-40B4-BE49-F238E27FC236}">
                <a16:creationId xmlns:a16="http://schemas.microsoft.com/office/drawing/2014/main" id="{3C2E6212-BA26-D61B-6686-ED0D187DCA75}"/>
              </a:ext>
            </a:extLst>
          </p:cNvPr>
          <p:cNvCxnSpPr>
            <a:cxnSpLocks/>
            <a:stCxn id="13" idx="3"/>
            <a:endCxn id="11" idx="7"/>
          </p:cNvCxnSpPr>
          <p:nvPr userDrawn="1"/>
        </p:nvCxnSpPr>
        <p:spPr>
          <a:xfrm flipH="1">
            <a:off x="2687640" y="2768027"/>
            <a:ext cx="1412082" cy="7638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C3503FAA-7BDB-ED3D-62EE-022E170E91B7}"/>
              </a:ext>
            </a:extLst>
          </p:cNvPr>
          <p:cNvCxnSpPr>
            <a:endCxn id="14" idx="7"/>
          </p:cNvCxnSpPr>
          <p:nvPr userDrawn="1"/>
        </p:nvCxnSpPr>
        <p:spPr>
          <a:xfrm flipH="1">
            <a:off x="655427" y="1243013"/>
            <a:ext cx="709029" cy="1740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7A02017C-01B2-3893-AEB7-BB37D60F2E1D}"/>
              </a:ext>
            </a:extLst>
          </p:cNvPr>
          <p:cNvCxnSpPr>
            <a:cxnSpLocks/>
            <a:endCxn id="11" idx="0"/>
          </p:cNvCxnSpPr>
          <p:nvPr userDrawn="1"/>
        </p:nvCxnSpPr>
        <p:spPr>
          <a:xfrm>
            <a:off x="1788880" y="1498903"/>
            <a:ext cx="743414" cy="19686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a:extLst>
              <a:ext uri="{FF2B5EF4-FFF2-40B4-BE49-F238E27FC236}">
                <a16:creationId xmlns:a16="http://schemas.microsoft.com/office/drawing/2014/main" id="{0E711974-FB1D-FC8C-4F7C-99B16A23B96B}"/>
              </a:ext>
            </a:extLst>
          </p:cNvPr>
          <p:cNvCxnSpPr>
            <a:cxnSpLocks/>
            <a:stCxn id="12" idx="1"/>
            <a:endCxn id="11" idx="5"/>
          </p:cNvCxnSpPr>
          <p:nvPr userDrawn="1"/>
        </p:nvCxnSpPr>
        <p:spPr>
          <a:xfrm flipH="1" flipV="1">
            <a:off x="2687640" y="3842603"/>
            <a:ext cx="2360527" cy="2013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4144DA21-072B-87CD-2B69-D0BC384A4A94}"/>
              </a:ext>
            </a:extLst>
          </p:cNvPr>
          <p:cNvCxnSpPr>
            <a:cxnSpLocks/>
            <a:stCxn id="11" idx="3"/>
            <a:endCxn id="15" idx="7"/>
          </p:cNvCxnSpPr>
          <p:nvPr userDrawn="1"/>
        </p:nvCxnSpPr>
        <p:spPr>
          <a:xfrm flipH="1">
            <a:off x="1981207" y="3842603"/>
            <a:ext cx="395740" cy="16564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8100604D-2876-50B0-089E-F125F26EEA58}"/>
              </a:ext>
            </a:extLst>
          </p:cNvPr>
          <p:cNvCxnSpPr>
            <a:cxnSpLocks/>
            <a:stCxn id="15" idx="3"/>
          </p:cNvCxnSpPr>
          <p:nvPr userDrawn="1"/>
        </p:nvCxnSpPr>
        <p:spPr>
          <a:xfrm flipH="1">
            <a:off x="0" y="5625031"/>
            <a:ext cx="1855251" cy="5659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Grafik 9">
            <a:extLst>
              <a:ext uri="{FF2B5EF4-FFF2-40B4-BE49-F238E27FC236}">
                <a16:creationId xmlns:a16="http://schemas.microsoft.com/office/drawing/2014/main" id="{AC85E6C3-BF63-4746-E292-CCB0194B46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5294" y="225792"/>
            <a:ext cx="4945894" cy="2329092"/>
          </a:xfrm>
          <a:prstGeom prst="rect">
            <a:avLst/>
          </a:prstGeom>
        </p:spPr>
      </p:pic>
      <p:sp>
        <p:nvSpPr>
          <p:cNvPr id="48" name="Textfeld 47">
            <a:extLst>
              <a:ext uri="{FF2B5EF4-FFF2-40B4-BE49-F238E27FC236}">
                <a16:creationId xmlns:a16="http://schemas.microsoft.com/office/drawing/2014/main" id="{9E6311DE-72C7-DB2F-0300-A1DFCEA44D64}"/>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cxnSp>
        <p:nvCxnSpPr>
          <p:cNvPr id="60" name="Gerade Verbindung 59">
            <a:extLst>
              <a:ext uri="{FF2B5EF4-FFF2-40B4-BE49-F238E27FC236}">
                <a16:creationId xmlns:a16="http://schemas.microsoft.com/office/drawing/2014/main" id="{2C9D0367-6037-86F0-362C-8BBC016F5884}"/>
              </a:ext>
            </a:extLst>
          </p:cNvPr>
          <p:cNvCxnSpPr>
            <a:cxnSpLocks/>
            <a:stCxn id="14" idx="2"/>
          </p:cNvCxnSpPr>
          <p:nvPr userDrawn="1"/>
        </p:nvCxnSpPr>
        <p:spPr>
          <a:xfrm flipH="1">
            <a:off x="-8920" y="3092920"/>
            <a:ext cx="400806" cy="57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669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1092196"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1247542"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10390810"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7"/>
          </p:cNvCxnSpPr>
          <p:nvPr userDrawn="1"/>
        </p:nvCxnSpPr>
        <p:spPr>
          <a:xfrm flipH="1">
            <a:off x="11285404" y="238760"/>
            <a:ext cx="927674" cy="1996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endCxn id="12" idx="6"/>
          </p:cNvCxnSpPr>
          <p:nvPr userDrawn="1"/>
        </p:nvCxnSpPr>
        <p:spPr>
          <a:xfrm flipH="1">
            <a:off x="11935348" y="2623594"/>
            <a:ext cx="256652" cy="1009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532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2986268" y="365125"/>
            <a:ext cx="8848139"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2986268" y="1825625"/>
            <a:ext cx="8848140"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5F728CB3-1FBE-429B-5E17-F0B9742B6823}"/>
              </a:ext>
            </a:extLst>
          </p:cNvPr>
          <p:cNvSpPr/>
          <p:nvPr userDrawn="1"/>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B35A3D06-F9C7-B981-FE36-B223078EA846}"/>
              </a:ext>
            </a:extLst>
          </p:cNvPr>
          <p:cNvSpPr/>
          <p:nvPr userDrawn="1"/>
        </p:nvSpPr>
        <p:spPr>
          <a:xfrm>
            <a:off x="1852293"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BE315D71-DDD1-BBB8-0844-C4F2492C9952}"/>
              </a:ext>
            </a:extLst>
          </p:cNvPr>
          <p:cNvSpPr/>
          <p:nvPr userDrawn="1"/>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val 14">
            <a:extLst>
              <a:ext uri="{FF2B5EF4-FFF2-40B4-BE49-F238E27FC236}">
                <a16:creationId xmlns:a16="http://schemas.microsoft.com/office/drawing/2014/main" id="{911AE4C1-0EC4-ECB4-A15F-B31DAD2C5522}"/>
              </a:ext>
            </a:extLst>
          </p:cNvPr>
          <p:cNvSpPr/>
          <p:nvPr userDrawn="1"/>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7" name="Gerade Verbindung 16">
            <a:extLst>
              <a:ext uri="{FF2B5EF4-FFF2-40B4-BE49-F238E27FC236}">
                <a16:creationId xmlns:a16="http://schemas.microsoft.com/office/drawing/2014/main" id="{E452B3C6-4546-B3B3-D6BB-19B67123D204}"/>
              </a:ext>
            </a:extLst>
          </p:cNvPr>
          <p:cNvCxnSpPr>
            <a:cxnSpLocks/>
            <a:stCxn id="13" idx="4"/>
            <a:endCxn id="11" idx="0"/>
          </p:cNvCxnSpPr>
          <p:nvPr userDrawn="1"/>
        </p:nvCxnSpPr>
        <p:spPr>
          <a:xfrm flipH="1">
            <a:off x="1211021" y="592749"/>
            <a:ext cx="129267" cy="13305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D97B2EBB-740A-46B5-E1E7-849589401C1A}"/>
              </a:ext>
            </a:extLst>
          </p:cNvPr>
          <p:cNvCxnSpPr>
            <a:cxnSpLocks/>
            <a:stCxn id="12" idx="1"/>
            <a:endCxn id="11" idx="5"/>
          </p:cNvCxnSpPr>
          <p:nvPr userDrawn="1"/>
        </p:nvCxnSpPr>
        <p:spPr>
          <a:xfrm flipH="1" flipV="1">
            <a:off x="1366367" y="2298294"/>
            <a:ext cx="515491" cy="3548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Gerade Verbindung 18">
            <a:extLst>
              <a:ext uri="{FF2B5EF4-FFF2-40B4-BE49-F238E27FC236}">
                <a16:creationId xmlns:a16="http://schemas.microsoft.com/office/drawing/2014/main" id="{2A13F09B-D6BD-3D92-B11A-8A8503BD664D}"/>
              </a:ext>
            </a:extLst>
          </p:cNvPr>
          <p:cNvCxnSpPr>
            <a:cxnSpLocks/>
            <a:stCxn id="11" idx="3"/>
            <a:endCxn id="15" idx="7"/>
          </p:cNvCxnSpPr>
          <p:nvPr userDrawn="1"/>
        </p:nvCxnSpPr>
        <p:spPr>
          <a:xfrm flipH="1">
            <a:off x="509635" y="2298294"/>
            <a:ext cx="546039" cy="97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Gerade Verbindung 35">
            <a:extLst>
              <a:ext uri="{FF2B5EF4-FFF2-40B4-BE49-F238E27FC236}">
                <a16:creationId xmlns:a16="http://schemas.microsoft.com/office/drawing/2014/main" id="{60248CE4-B0E2-536B-BFAE-6E88D96CE514}"/>
              </a:ext>
            </a:extLst>
          </p:cNvPr>
          <p:cNvCxnSpPr>
            <a:cxnSpLocks/>
            <a:endCxn id="13" idx="1"/>
          </p:cNvCxnSpPr>
          <p:nvPr userDrawn="1"/>
        </p:nvCxnSpPr>
        <p:spPr>
          <a:xfrm>
            <a:off x="717630" y="0"/>
            <a:ext cx="558717" cy="438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CA84A3E1-1949-80B5-C872-BA2CA45CA7C3}"/>
              </a:ext>
            </a:extLst>
          </p:cNvPr>
          <p:cNvCxnSpPr>
            <a:cxnSpLocks/>
            <a:stCxn id="15" idx="6"/>
            <a:endCxn id="12" idx="3"/>
          </p:cNvCxnSpPr>
          <p:nvPr userDrawn="1"/>
        </p:nvCxnSpPr>
        <p:spPr>
          <a:xfrm flipV="1">
            <a:off x="535722" y="2795909"/>
            <a:ext cx="1346136" cy="5440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a:extLst>
              <a:ext uri="{FF2B5EF4-FFF2-40B4-BE49-F238E27FC236}">
                <a16:creationId xmlns:a16="http://schemas.microsoft.com/office/drawing/2014/main" id="{E76021D8-C4A4-39D6-B41B-3FAA317E8810}"/>
              </a:ext>
            </a:extLst>
          </p:cNvPr>
          <p:cNvCxnSpPr>
            <a:cxnSpLocks/>
            <a:endCxn id="15" idx="2"/>
          </p:cNvCxnSpPr>
          <p:nvPr userDrawn="1"/>
        </p:nvCxnSpPr>
        <p:spPr>
          <a:xfrm>
            <a:off x="0" y="3276957"/>
            <a:ext cx="357592" cy="629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553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59" name="Oval 58">
            <a:extLst>
              <a:ext uri="{FF2B5EF4-FFF2-40B4-BE49-F238E27FC236}">
                <a16:creationId xmlns:a16="http://schemas.microsoft.com/office/drawing/2014/main" id="{9E8E8AF8-F207-C008-1EB5-329575615E5F}"/>
              </a:ext>
            </a:extLst>
          </p:cNvPr>
          <p:cNvSpPr/>
          <p:nvPr userDrawn="1"/>
        </p:nvSpPr>
        <p:spPr>
          <a:xfrm>
            <a:off x="7295994" y="5549095"/>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74A23B11-430F-B328-A77C-465B5A8F9931}"/>
              </a:ext>
            </a:extLst>
          </p:cNvPr>
          <p:cNvSpPr>
            <a:spLocks noGrp="1"/>
          </p:cNvSpPr>
          <p:nvPr>
            <p:ph type="title"/>
          </p:nvPr>
        </p:nvSpPr>
        <p:spPr>
          <a:xfrm>
            <a:off x="839788" y="987424"/>
            <a:ext cx="3932237" cy="1069975"/>
          </a:xfrm>
        </p:spPr>
        <p:txBody>
          <a:bodyPr anchor="t" anchorCtr="0"/>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BA04EBDA-0331-1B44-C5B0-5BBDBC35906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D656D15-1AAA-2897-98A9-1A4FF40F33A1}"/>
              </a:ext>
            </a:extLst>
          </p:cNvPr>
          <p:cNvSpPr>
            <a:spLocks noGrp="1"/>
          </p:cNvSpPr>
          <p:nvPr>
            <p:ph type="body" sz="half" idx="2"/>
          </p:nvPr>
        </p:nvSpPr>
        <p:spPr>
          <a:xfrm>
            <a:off x="839788" y="2552698"/>
            <a:ext cx="3932237" cy="331628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0" name="Textfeld 9">
            <a:extLst>
              <a:ext uri="{FF2B5EF4-FFF2-40B4-BE49-F238E27FC236}">
                <a16:creationId xmlns:a16="http://schemas.microsoft.com/office/drawing/2014/main" id="{2316276B-EA7E-D3FE-2D51-3F4A5D78B6F2}"/>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
        <p:nvSpPr>
          <p:cNvPr id="11" name="Oval 10">
            <a:extLst>
              <a:ext uri="{FF2B5EF4-FFF2-40B4-BE49-F238E27FC236}">
                <a16:creationId xmlns:a16="http://schemas.microsoft.com/office/drawing/2014/main" id="{916C19EB-2166-EE83-08CD-BFD894628894}"/>
              </a:ext>
            </a:extLst>
          </p:cNvPr>
          <p:cNvSpPr/>
          <p:nvPr userDrawn="1"/>
        </p:nvSpPr>
        <p:spPr>
          <a:xfrm>
            <a:off x="11046359" y="687674"/>
            <a:ext cx="611706" cy="61170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Oval 11">
            <a:extLst>
              <a:ext uri="{FF2B5EF4-FFF2-40B4-BE49-F238E27FC236}">
                <a16:creationId xmlns:a16="http://schemas.microsoft.com/office/drawing/2014/main" id="{8C68603F-45B1-52A3-5CBE-0E1D2E1B7863}"/>
              </a:ext>
            </a:extLst>
          </p:cNvPr>
          <p:cNvSpPr/>
          <p:nvPr userDrawn="1"/>
        </p:nvSpPr>
        <p:spPr>
          <a:xfrm>
            <a:off x="11767110" y="1676619"/>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val 12">
            <a:extLst>
              <a:ext uri="{FF2B5EF4-FFF2-40B4-BE49-F238E27FC236}">
                <a16:creationId xmlns:a16="http://schemas.microsoft.com/office/drawing/2014/main" id="{0112F0BD-B07F-E30F-4523-1B12FA6CFF50}"/>
              </a:ext>
            </a:extLst>
          </p:cNvPr>
          <p:cNvSpPr/>
          <p:nvPr userDrawn="1"/>
        </p:nvSpPr>
        <p:spPr>
          <a:xfrm>
            <a:off x="11808125" y="24913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5" name="Gerade Verbindung 14">
            <a:extLst>
              <a:ext uri="{FF2B5EF4-FFF2-40B4-BE49-F238E27FC236}">
                <a16:creationId xmlns:a16="http://schemas.microsoft.com/office/drawing/2014/main" id="{DC43601A-14D0-5612-2CFF-8324347532F5}"/>
              </a:ext>
            </a:extLst>
          </p:cNvPr>
          <p:cNvCxnSpPr>
            <a:cxnSpLocks/>
            <a:stCxn id="13" idx="3"/>
            <a:endCxn id="11" idx="7"/>
          </p:cNvCxnSpPr>
          <p:nvPr userDrawn="1"/>
        </p:nvCxnSpPr>
        <p:spPr>
          <a:xfrm flipH="1">
            <a:off x="11568483" y="403504"/>
            <a:ext cx="266127" cy="3737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Gerade Verbindung 15">
            <a:extLst>
              <a:ext uri="{FF2B5EF4-FFF2-40B4-BE49-F238E27FC236}">
                <a16:creationId xmlns:a16="http://schemas.microsoft.com/office/drawing/2014/main" id="{77C6A169-D963-6C30-D5D1-BA76F303FA01}"/>
              </a:ext>
            </a:extLst>
          </p:cNvPr>
          <p:cNvCxnSpPr>
            <a:cxnSpLocks/>
            <a:stCxn id="12" idx="1"/>
            <a:endCxn id="11" idx="5"/>
          </p:cNvCxnSpPr>
          <p:nvPr userDrawn="1"/>
        </p:nvCxnSpPr>
        <p:spPr>
          <a:xfrm flipH="1" flipV="1">
            <a:off x="11568483" y="1209798"/>
            <a:ext cx="228192" cy="4963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Gerade Verbindung 17">
            <a:extLst>
              <a:ext uri="{FF2B5EF4-FFF2-40B4-BE49-F238E27FC236}">
                <a16:creationId xmlns:a16="http://schemas.microsoft.com/office/drawing/2014/main" id="{E5A01C9B-1EA6-C111-8E60-19902289A52E}"/>
              </a:ext>
            </a:extLst>
          </p:cNvPr>
          <p:cNvCxnSpPr>
            <a:cxnSpLocks/>
            <a:endCxn id="13" idx="1"/>
          </p:cNvCxnSpPr>
          <p:nvPr userDrawn="1"/>
        </p:nvCxnSpPr>
        <p:spPr>
          <a:xfrm>
            <a:off x="11568483" y="-30759"/>
            <a:ext cx="266127" cy="306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E9FD762F-D6D2-3702-677A-ADA85D38E66B}"/>
              </a:ext>
            </a:extLst>
          </p:cNvPr>
          <p:cNvSpPr/>
          <p:nvPr userDrawn="1"/>
        </p:nvSpPr>
        <p:spPr>
          <a:xfrm>
            <a:off x="11487457" y="2552698"/>
            <a:ext cx="129952" cy="1299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47" name="Gerade Verbindung 46">
            <a:extLst>
              <a:ext uri="{FF2B5EF4-FFF2-40B4-BE49-F238E27FC236}">
                <a16:creationId xmlns:a16="http://schemas.microsoft.com/office/drawing/2014/main" id="{9771D8C8-42D2-4F99-DD83-8802A83F0FD0}"/>
              </a:ext>
            </a:extLst>
          </p:cNvPr>
          <p:cNvCxnSpPr>
            <a:cxnSpLocks/>
            <a:stCxn id="46" idx="0"/>
            <a:endCxn id="12" idx="3"/>
          </p:cNvCxnSpPr>
          <p:nvPr userDrawn="1"/>
        </p:nvCxnSpPr>
        <p:spPr>
          <a:xfrm flipV="1">
            <a:off x="11552433" y="1848934"/>
            <a:ext cx="244242" cy="7037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Gerade Verbindung 50">
            <a:extLst>
              <a:ext uri="{FF2B5EF4-FFF2-40B4-BE49-F238E27FC236}">
                <a16:creationId xmlns:a16="http://schemas.microsoft.com/office/drawing/2014/main" id="{032998A4-FE90-DFF1-0924-7769416BCD62}"/>
              </a:ext>
            </a:extLst>
          </p:cNvPr>
          <p:cNvCxnSpPr>
            <a:cxnSpLocks/>
            <a:endCxn id="12" idx="5"/>
          </p:cNvCxnSpPr>
          <p:nvPr userDrawn="1"/>
        </p:nvCxnSpPr>
        <p:spPr>
          <a:xfrm flipH="1" flipV="1">
            <a:off x="11939425" y="1848934"/>
            <a:ext cx="228192" cy="943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Gerade Verbindung 53">
            <a:extLst>
              <a:ext uri="{FF2B5EF4-FFF2-40B4-BE49-F238E27FC236}">
                <a16:creationId xmlns:a16="http://schemas.microsoft.com/office/drawing/2014/main" id="{704DFAC8-BA6A-449F-87DD-6C5EDB1C8BBA}"/>
              </a:ext>
            </a:extLst>
          </p:cNvPr>
          <p:cNvCxnSpPr>
            <a:cxnSpLocks/>
            <a:endCxn id="46" idx="3"/>
          </p:cNvCxnSpPr>
          <p:nvPr userDrawn="1"/>
        </p:nvCxnSpPr>
        <p:spPr>
          <a:xfrm flipV="1">
            <a:off x="11352212" y="2663619"/>
            <a:ext cx="154276" cy="172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885F08C1-56A5-9E3C-CB0B-FE4BA2A93AD0}"/>
              </a:ext>
            </a:extLst>
          </p:cNvPr>
          <p:cNvSpPr/>
          <p:nvPr userDrawn="1"/>
        </p:nvSpPr>
        <p:spPr>
          <a:xfrm>
            <a:off x="6771040" y="639618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3" name="Oval 62">
            <a:extLst>
              <a:ext uri="{FF2B5EF4-FFF2-40B4-BE49-F238E27FC236}">
                <a16:creationId xmlns:a16="http://schemas.microsoft.com/office/drawing/2014/main" id="{2D3FEB09-93CA-BA90-E639-E5E939154C06}"/>
              </a:ext>
            </a:extLst>
          </p:cNvPr>
          <p:cNvSpPr/>
          <p:nvPr userDrawn="1"/>
        </p:nvSpPr>
        <p:spPr>
          <a:xfrm>
            <a:off x="8208871" y="6410970"/>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64" name="Gerade Verbindung 63">
            <a:extLst>
              <a:ext uri="{FF2B5EF4-FFF2-40B4-BE49-F238E27FC236}">
                <a16:creationId xmlns:a16="http://schemas.microsoft.com/office/drawing/2014/main" id="{169F19B6-4E90-66D5-5CD2-2F8F0A1471B1}"/>
              </a:ext>
            </a:extLst>
          </p:cNvPr>
          <p:cNvCxnSpPr>
            <a:cxnSpLocks/>
            <a:stCxn id="62" idx="7"/>
            <a:endCxn id="59" idx="3"/>
          </p:cNvCxnSpPr>
          <p:nvPr userDrawn="1"/>
        </p:nvCxnSpPr>
        <p:spPr>
          <a:xfrm flipV="1">
            <a:off x="6943355" y="6071219"/>
            <a:ext cx="442221" cy="3545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1560F407-CF74-AC8F-B8BC-31D29A954840}"/>
              </a:ext>
            </a:extLst>
          </p:cNvPr>
          <p:cNvCxnSpPr>
            <a:cxnSpLocks/>
            <a:stCxn id="63" idx="1"/>
            <a:endCxn id="59" idx="5"/>
          </p:cNvCxnSpPr>
          <p:nvPr userDrawn="1"/>
        </p:nvCxnSpPr>
        <p:spPr>
          <a:xfrm flipH="1" flipV="1">
            <a:off x="7818118" y="6071219"/>
            <a:ext cx="420318" cy="3693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Gerade Verbindung 70">
            <a:extLst>
              <a:ext uri="{FF2B5EF4-FFF2-40B4-BE49-F238E27FC236}">
                <a16:creationId xmlns:a16="http://schemas.microsoft.com/office/drawing/2014/main" id="{859830C4-65ED-1370-0EE1-94EAD1D1C8B3}"/>
              </a:ext>
            </a:extLst>
          </p:cNvPr>
          <p:cNvCxnSpPr>
            <a:cxnSpLocks/>
            <a:endCxn id="63" idx="4"/>
          </p:cNvCxnSpPr>
          <p:nvPr userDrawn="1"/>
        </p:nvCxnSpPr>
        <p:spPr>
          <a:xfrm flipV="1">
            <a:off x="8309811" y="6612850"/>
            <a:ext cx="0" cy="283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7A75CFE2-34EB-801E-94D3-E6A2E577402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Tree>
    <p:extLst>
      <p:ext uri="{BB962C8B-B14F-4D97-AF65-F5344CB8AC3E}">
        <p14:creationId xmlns:p14="http://schemas.microsoft.com/office/powerpoint/2010/main" val="3823493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B95C2-683E-E21F-ED2C-9BB81CDD121B}"/>
              </a:ext>
            </a:extLst>
          </p:cNvPr>
          <p:cNvSpPr>
            <a:spLocks noGrp="1"/>
          </p:cNvSpPr>
          <p:nvPr>
            <p:ph type="title" hasCustomPrompt="1"/>
          </p:nvPr>
        </p:nvSpPr>
        <p:spPr>
          <a:xfrm>
            <a:off x="838200" y="365125"/>
            <a:ext cx="9301222" cy="1325563"/>
          </a:xfrm>
        </p:spPr>
        <p:txBody>
          <a:bodyPr/>
          <a:lstStyle/>
          <a:p>
            <a:r>
              <a:rPr lang="de-DE"/>
              <a:t>MASTERTITELFORMAT BEARBEITEN</a:t>
            </a:r>
          </a:p>
        </p:txBody>
      </p:sp>
      <p:sp>
        <p:nvSpPr>
          <p:cNvPr id="3" name="Inhaltsplatzhalter 2">
            <a:extLst>
              <a:ext uri="{FF2B5EF4-FFF2-40B4-BE49-F238E27FC236}">
                <a16:creationId xmlns:a16="http://schemas.microsoft.com/office/drawing/2014/main" id="{1ED616DB-2C3D-15F5-2F3D-457F0C79D54C}"/>
              </a:ext>
            </a:extLst>
          </p:cNvPr>
          <p:cNvSpPr>
            <a:spLocks noGrp="1"/>
          </p:cNvSpPr>
          <p:nvPr>
            <p:ph sz="half" idx="1"/>
          </p:nvPr>
        </p:nvSpPr>
        <p:spPr>
          <a:xfrm>
            <a:off x="838199" y="1825625"/>
            <a:ext cx="9301223" cy="4351338"/>
          </a:xfrm>
          <a:prstGeom prst="rect">
            <a:avLst/>
          </a:prstGeo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D62E856-1E80-0377-9D21-1C06910391A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1518453" y="6263375"/>
            <a:ext cx="527219" cy="527219"/>
          </a:xfrm>
          <a:prstGeom prst="rect">
            <a:avLst/>
          </a:prstGeom>
        </p:spPr>
      </p:pic>
      <p:sp>
        <p:nvSpPr>
          <p:cNvPr id="10" name="Textfeld 9">
            <a:extLst>
              <a:ext uri="{FF2B5EF4-FFF2-40B4-BE49-F238E27FC236}">
                <a16:creationId xmlns:a16="http://schemas.microsoft.com/office/drawing/2014/main" id="{D4F8828D-058B-34B6-0113-A74D909E9C31}"/>
              </a:ext>
            </a:extLst>
          </p:cNvPr>
          <p:cNvSpPr txBox="1"/>
          <p:nvPr userDrawn="1"/>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r>
              <a:rPr lang="de-DE" sz="1100" b="0" i="0">
                <a:solidFill>
                  <a:schemeClr val="tx1"/>
                </a:solidFill>
                <a:latin typeface="IBM Plex Sans Light" panose="020B0403050203000203" pitchFamily="34" charset="0"/>
              </a:rPr>
              <a:t> | </a:t>
            </a:r>
            <a:fld id="{EF543838-273D-F04A-829F-F5483DF16BC0}" type="datetimeFigureOut">
              <a:rPr lang="de-DE" sz="1100" b="0" i="0" smtClean="0">
                <a:solidFill>
                  <a:schemeClr val="tx1"/>
                </a:solidFill>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solidFill>
                <a:schemeClr val="tx1"/>
              </a:solidFill>
              <a:latin typeface="IBM Plex Sans Light" panose="020B0403050203000203" pitchFamily="34" charset="0"/>
            </a:endParaRPr>
          </a:p>
        </p:txBody>
      </p:sp>
    </p:spTree>
    <p:extLst>
      <p:ext uri="{BB962C8B-B14F-4D97-AF65-F5344CB8AC3E}">
        <p14:creationId xmlns:p14="http://schemas.microsoft.com/office/powerpoint/2010/main" val="29873062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F2576F0-1CB6-3621-15F9-5CECF50C2F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93F6CBD0-C87D-F953-CD0A-48CA754D3F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2FE93FD-48FF-C766-497E-5AE10FAB1C62}"/>
              </a:ext>
            </a:extLst>
          </p:cNvPr>
          <p:cNvSpPr>
            <a:spLocks noGrp="1"/>
          </p:cNvSpPr>
          <p:nvPr>
            <p:ph type="dt" sz="half" idx="2"/>
          </p:nvPr>
        </p:nvSpPr>
        <p:spPr>
          <a:xfrm>
            <a:off x="838200" y="6356350"/>
            <a:ext cx="10515600" cy="365125"/>
          </a:xfrm>
          <a:prstGeom prst="rect">
            <a:avLst/>
          </a:prstGeom>
        </p:spPr>
        <p:txBody>
          <a:bodyPr vert="horz" lIns="91440" tIns="45720" rIns="91440" bIns="45720" rtlCol="0" anchor="ctr"/>
          <a:lstStyle>
            <a:lvl1pPr algn="l">
              <a:defRPr sz="1200">
                <a:solidFill>
                  <a:schemeClr val="tx1"/>
                </a:solidFill>
                <a:latin typeface="IBM Plex Sans" panose="020B0503050203000203" pitchFamily="34" charset="0"/>
              </a:defRPr>
            </a:lvl1pPr>
          </a:lstStyle>
          <a:p>
            <a:fld id="{2CEBC29D-A5FE-1248-A03D-D7D35CA1AE83}" type="slidenum">
              <a:rPr lang="de-DE" smtClean="0"/>
              <a:pPr/>
              <a:t>‹#›</a:t>
            </a:fld>
            <a:r>
              <a:rPr lang="de-DE"/>
              <a:t> | </a:t>
            </a:r>
            <a:fld id="{EF543838-273D-F04A-829F-F5483DF16BC0}" type="datetimeFigureOut">
              <a:rPr lang="de-DE" smtClean="0"/>
              <a:pPr/>
              <a:t>13.10.2026</a:t>
            </a:fld>
            <a:endParaRPr lang="de-DE"/>
          </a:p>
        </p:txBody>
      </p:sp>
    </p:spTree>
    <p:extLst>
      <p:ext uri="{BB962C8B-B14F-4D97-AF65-F5344CB8AC3E}">
        <p14:creationId xmlns:p14="http://schemas.microsoft.com/office/powerpoint/2010/main" val="2258209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8" r:id="rId4"/>
    <p:sldLayoutId id="2147483657" r:id="rId5"/>
    <p:sldLayoutId id="2147483659" r:id="rId6"/>
  </p:sldLayoutIdLst>
  <p:txStyles>
    <p:title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emf"/><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info@avh.d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7C2796-2261-E555-FBAE-96EE69500247}"/>
              </a:ext>
            </a:extLst>
          </p:cNvPr>
          <p:cNvSpPr>
            <a:spLocks noGrp="1"/>
          </p:cNvSpPr>
          <p:nvPr>
            <p:ph type="ctrTitle"/>
          </p:nvPr>
        </p:nvSpPr>
        <p:spPr>
          <a:xfrm>
            <a:off x="5624551" y="1706508"/>
            <a:ext cx="4115449" cy="2055595"/>
          </a:xfrm>
        </p:spPr>
        <p:txBody>
          <a:bodyPr>
            <a:noAutofit/>
          </a:bodyPr>
          <a:lstStyle/>
          <a:p>
            <a:r>
              <a:rPr lang="de-DE"/>
              <a:t>EXZELLENZ </a:t>
            </a:r>
            <a:br>
              <a:rPr lang="de-DE"/>
            </a:br>
            <a:r>
              <a:rPr lang="de-DE"/>
              <a:t>VERBINDET –</a:t>
            </a:r>
            <a:br>
              <a:rPr lang="de-DE" sz="2400"/>
            </a:br>
            <a:r>
              <a:rPr lang="de-DE" sz="2400" b="0"/>
              <a:t>BE PART OF A </a:t>
            </a:r>
            <a:br>
              <a:rPr lang="de-DE" sz="2400" b="0"/>
            </a:br>
            <a:r>
              <a:rPr lang="de-DE" sz="2400" b="0"/>
              <a:t>WORLDWIDE NETWORK</a:t>
            </a:r>
          </a:p>
        </p:txBody>
      </p:sp>
      <p:sp>
        <p:nvSpPr>
          <p:cNvPr id="3" name="Untertitel 2">
            <a:extLst>
              <a:ext uri="{FF2B5EF4-FFF2-40B4-BE49-F238E27FC236}">
                <a16:creationId xmlns:a16="http://schemas.microsoft.com/office/drawing/2014/main" id="{FAD98772-900E-2CF9-627D-CCBB6B506BAB}"/>
              </a:ext>
            </a:extLst>
          </p:cNvPr>
          <p:cNvSpPr>
            <a:spLocks noGrp="1"/>
          </p:cNvSpPr>
          <p:nvPr>
            <p:ph type="subTitle" idx="1"/>
          </p:nvPr>
        </p:nvSpPr>
        <p:spPr>
          <a:xfrm>
            <a:off x="5624551" y="4133924"/>
            <a:ext cx="4115449" cy="1294958"/>
          </a:xfrm>
        </p:spPr>
        <p:txBody>
          <a:bodyPr>
            <a:normAutofit fontScale="85000" lnSpcReduction="20000"/>
          </a:bodyPr>
          <a:lstStyle/>
          <a:p>
            <a:r>
              <a:rPr lang="de-DE"/>
              <a:t>Vortragende*r</a:t>
            </a:r>
          </a:p>
          <a:p>
            <a:r>
              <a:rPr lang="de-DE"/>
              <a:t>Funktion </a:t>
            </a:r>
          </a:p>
          <a:p>
            <a:r>
              <a:rPr lang="de-DE"/>
              <a:t>Datum</a:t>
            </a:r>
          </a:p>
          <a:p>
            <a:r>
              <a:rPr lang="de-DE"/>
              <a:t>Name der Veranstaltung</a:t>
            </a:r>
          </a:p>
        </p:txBody>
      </p:sp>
    </p:spTree>
    <p:extLst>
      <p:ext uri="{BB962C8B-B14F-4D97-AF65-F5344CB8AC3E}">
        <p14:creationId xmlns:p14="http://schemas.microsoft.com/office/powerpoint/2010/main" val="63515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21113-C15F-5931-CA81-7530B484C6E0}"/>
              </a:ext>
            </a:extLst>
          </p:cNvPr>
          <p:cNvSpPr>
            <a:spLocks noGrp="1"/>
          </p:cNvSpPr>
          <p:nvPr>
            <p:ph type="title"/>
          </p:nvPr>
        </p:nvSpPr>
        <p:spPr/>
        <p:txBody>
          <a:bodyPr/>
          <a:lstStyle/>
          <a:p>
            <a:r>
              <a:rPr lang="de-DE"/>
              <a:t>INHALT</a:t>
            </a:r>
          </a:p>
        </p:txBody>
      </p:sp>
      <p:sp>
        <p:nvSpPr>
          <p:cNvPr id="3" name="Inhaltsplatzhalter 2">
            <a:extLst>
              <a:ext uri="{FF2B5EF4-FFF2-40B4-BE49-F238E27FC236}">
                <a16:creationId xmlns:a16="http://schemas.microsoft.com/office/drawing/2014/main" id="{FCC9D103-89E8-2C34-84EF-A565403D79B0}"/>
              </a:ext>
            </a:extLst>
          </p:cNvPr>
          <p:cNvSpPr>
            <a:spLocks noGrp="1"/>
          </p:cNvSpPr>
          <p:nvPr>
            <p:ph idx="1"/>
          </p:nvPr>
        </p:nvSpPr>
        <p:spPr/>
        <p:txBody>
          <a:bodyPr/>
          <a:lstStyle/>
          <a:p>
            <a:r>
              <a:rPr lang="de-DE"/>
              <a:t>Was wir tun</a:t>
            </a:r>
          </a:p>
          <a:p>
            <a:r>
              <a:rPr lang="de-DE"/>
              <a:t>Unsere Wurzeln</a:t>
            </a:r>
          </a:p>
          <a:p>
            <a:r>
              <a:rPr lang="de-DE"/>
              <a:t>Unser Netzwerk</a:t>
            </a:r>
          </a:p>
          <a:p>
            <a:r>
              <a:rPr lang="de-DE"/>
              <a:t>Fördermöglichkeiten</a:t>
            </a:r>
          </a:p>
        </p:txBody>
      </p:sp>
    </p:spTree>
    <p:extLst>
      <p:ext uri="{BB962C8B-B14F-4D97-AF65-F5344CB8AC3E}">
        <p14:creationId xmlns:p14="http://schemas.microsoft.com/office/powerpoint/2010/main" val="1638875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lstStyle/>
          <a:p>
            <a:r>
              <a:rPr lang="de-DE"/>
              <a:t>WAS WIR TUN</a:t>
            </a:r>
          </a:p>
        </p:txBody>
      </p:sp>
      <p:pic>
        <p:nvPicPr>
          <p:cNvPr id="6" name="Bildplatzhalter 5">
            <a:extLst>
              <a:ext uri="{FF2B5EF4-FFF2-40B4-BE49-F238E27FC236}">
                <a16:creationId xmlns:a16="http://schemas.microsoft.com/office/drawing/2014/main" id="{7E59988B-4FAD-BF68-7F54-C21DCE2AD0AD}"/>
              </a:ext>
            </a:extLst>
          </p:cNvPr>
          <p:cNvPicPr>
            <a:picLocks noGrp="1" noChangeAspect="1"/>
          </p:cNvPicPr>
          <p:nvPr>
            <p:ph type="pic" idx="1"/>
          </p:nvPr>
        </p:nvPicPr>
        <p:blipFill>
          <a:blip r:embed="rId3"/>
          <a:srcRect l="7876" r="7876"/>
          <a:stretch/>
        </p:blipFill>
        <p:spPr>
          <a:xfrm>
            <a:off x="5547921" y="1071717"/>
            <a:ext cx="5978619" cy="4720772"/>
          </a:xfrm>
        </p:spPr>
      </p:pic>
      <p:sp>
        <p:nvSpPr>
          <p:cNvPr id="3" name="Inhaltsplatzhalter 2">
            <a:extLst>
              <a:ext uri="{FF2B5EF4-FFF2-40B4-BE49-F238E27FC236}">
                <a16:creationId xmlns:a16="http://schemas.microsoft.com/office/drawing/2014/main" id="{2774D13B-EFB5-68EE-D230-2FF8977E7F20}"/>
              </a:ext>
            </a:extLst>
          </p:cNvPr>
          <p:cNvSpPr>
            <a:spLocks noGrp="1"/>
          </p:cNvSpPr>
          <p:nvPr>
            <p:ph type="body" sz="half" idx="2"/>
          </p:nvPr>
        </p:nvSpPr>
        <p:spPr>
          <a:xfrm>
            <a:off x="836612" y="1854938"/>
            <a:ext cx="4689117" cy="3937550"/>
          </a:xfrm>
        </p:spPr>
        <p:txBody>
          <a:bodyPr vert="horz" lIns="91440" tIns="45720" rIns="91440" bIns="45720" rtlCol="0" anchor="t">
            <a:noAutofit/>
          </a:bodyPr>
          <a:lstStyle/>
          <a:p>
            <a:pPr marL="342900" lvl="2" indent="-342900">
              <a:lnSpc>
                <a:spcPct val="100000"/>
              </a:lnSpc>
              <a:spcBef>
                <a:spcPts val="1000"/>
              </a:spcBef>
              <a:buFont typeface="Arial" panose="020B0604020202020204" pitchFamily="34" charset="0"/>
              <a:buChar char="•"/>
            </a:pPr>
            <a:r>
              <a:rPr lang="de-DE" sz="2000"/>
              <a:t>Wissenschaftskooperationen zwischen exzellenten ausländischen und deutschen Forschenden</a:t>
            </a:r>
          </a:p>
          <a:p>
            <a:pPr marL="342900" lvl="2" indent="-342900">
              <a:lnSpc>
                <a:spcPct val="100000"/>
              </a:lnSpc>
              <a:spcBef>
                <a:spcPts val="1000"/>
              </a:spcBef>
              <a:buFont typeface="Arial" panose="020B0604020202020204" pitchFamily="34" charset="0"/>
              <a:buChar char="•"/>
            </a:pPr>
            <a:r>
              <a:rPr lang="de-DE" sz="2000"/>
              <a:t>Förderung ein Leben lang </a:t>
            </a:r>
          </a:p>
          <a:p>
            <a:pPr marL="342900" lvl="2" indent="-342900">
              <a:lnSpc>
                <a:spcPct val="100000"/>
              </a:lnSpc>
              <a:spcBef>
                <a:spcPts val="1000"/>
              </a:spcBef>
              <a:buFont typeface="Arial" panose="020B0604020202020204" pitchFamily="34" charset="0"/>
              <a:buChar char="•"/>
            </a:pPr>
            <a:r>
              <a:rPr lang="de-DE" sz="2000">
                <a:latin typeface="IBM Plex Sans Light"/>
              </a:rPr>
              <a:t>Netzwerk von weltweit 32.000 Alumni</a:t>
            </a:r>
          </a:p>
          <a:p>
            <a:pPr marL="342900" lvl="2" indent="-342900">
              <a:lnSpc>
                <a:spcPct val="100000"/>
              </a:lnSpc>
              <a:spcBef>
                <a:spcPts val="1000"/>
              </a:spcBef>
              <a:buFont typeface="Arial" panose="020B0604020202020204" pitchFamily="34" charset="0"/>
              <a:buChar char="•"/>
            </a:pPr>
            <a:r>
              <a:rPr lang="de-DE" sz="2000"/>
              <a:t> Internationale Verständigung, Diplomatie, wissenschaftlicher Fortschritt und Entwicklung</a:t>
            </a:r>
          </a:p>
          <a:p>
            <a:pPr marL="342900" lvl="2" indent="-342900">
              <a:lnSpc>
                <a:spcPct val="100000"/>
              </a:lnSpc>
              <a:spcBef>
                <a:spcPts val="1000"/>
              </a:spcBef>
              <a:buFont typeface="Arial" panose="020B0604020202020204" pitchFamily="34" charset="0"/>
              <a:buChar char="•"/>
            </a:pPr>
            <a:r>
              <a:rPr lang="de-DE" sz="2000"/>
              <a:t>Internationalisierung des Wissenschaftsstandorts Deutschland</a:t>
            </a:r>
          </a:p>
        </p:txBody>
      </p:sp>
    </p:spTree>
    <p:extLst>
      <p:ext uri="{BB962C8B-B14F-4D97-AF65-F5344CB8AC3E}">
        <p14:creationId xmlns:p14="http://schemas.microsoft.com/office/powerpoint/2010/main" val="1321073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a:xfrm>
            <a:off x="5998866" y="1351953"/>
            <a:ext cx="5835541" cy="1325563"/>
          </a:xfrm>
        </p:spPr>
        <p:txBody>
          <a:bodyPr>
            <a:normAutofit/>
          </a:bodyPr>
          <a:lstStyle/>
          <a:p>
            <a:r>
              <a:rPr lang="de-DE" sz="3200"/>
              <a:t>WAS WIR TUN</a:t>
            </a:r>
          </a:p>
        </p:txBody>
      </p:sp>
      <p:sp>
        <p:nvSpPr>
          <p:cNvPr id="3" name="Inhaltsplatzhalter 2">
            <a:extLst>
              <a:ext uri="{FF2B5EF4-FFF2-40B4-BE49-F238E27FC236}">
                <a16:creationId xmlns:a16="http://schemas.microsoft.com/office/drawing/2014/main" id="{2774D13B-EFB5-68EE-D230-2FF8977E7F20}"/>
              </a:ext>
            </a:extLst>
          </p:cNvPr>
          <p:cNvSpPr>
            <a:spLocks noGrp="1"/>
          </p:cNvSpPr>
          <p:nvPr>
            <p:ph sz="half" idx="1"/>
          </p:nvPr>
        </p:nvSpPr>
        <p:spPr>
          <a:xfrm>
            <a:off x="5998866" y="2532793"/>
            <a:ext cx="5361284" cy="3530851"/>
          </a:xfrm>
        </p:spPr>
        <p:txBody>
          <a:bodyPr vert="horz" lIns="91440" tIns="45720" rIns="91440" bIns="45720" rtlCol="0" anchor="t">
            <a:normAutofit/>
          </a:bodyPr>
          <a:lstStyle/>
          <a:p>
            <a:pPr marL="342900" lvl="2" indent="-342900">
              <a:lnSpc>
                <a:spcPct val="100000"/>
              </a:lnSpc>
              <a:spcBef>
                <a:spcPts val="1000"/>
              </a:spcBef>
            </a:pPr>
            <a:r>
              <a:rPr lang="de-DE" sz="2000"/>
              <a:t>Forschungsstipendien und Forschungspreise für Forschende aus dem Ausland </a:t>
            </a:r>
          </a:p>
          <a:p>
            <a:pPr marL="342900" lvl="2" indent="-342900">
              <a:lnSpc>
                <a:spcPct val="100000"/>
              </a:lnSpc>
              <a:spcBef>
                <a:spcPts val="1000"/>
              </a:spcBef>
            </a:pPr>
            <a:r>
              <a:rPr lang="de-DE" sz="2000">
                <a:latin typeface="IBM Plex Sans Light"/>
              </a:rPr>
              <a:t>Selbst gewähltes Forschungsvorhaben mit einem*einer Kooperationspartner*in Deutschland</a:t>
            </a:r>
          </a:p>
          <a:p>
            <a:pPr marL="342900" lvl="2" indent="-342900">
              <a:lnSpc>
                <a:spcPct val="100000"/>
              </a:lnSpc>
              <a:spcBef>
                <a:spcPts val="1000"/>
              </a:spcBef>
            </a:pPr>
            <a:r>
              <a:rPr lang="de-DE" sz="2000"/>
              <a:t>Alexander von Humboldt-Professur: Höchstdotierter Forschungspreis Deutschlands </a:t>
            </a:r>
          </a:p>
        </p:txBody>
      </p:sp>
      <p:pic>
        <p:nvPicPr>
          <p:cNvPr id="4" name="Grafik 3">
            <a:extLst>
              <a:ext uri="{FF2B5EF4-FFF2-40B4-BE49-F238E27FC236}">
                <a16:creationId xmlns:a16="http://schemas.microsoft.com/office/drawing/2014/main" id="{C421C40C-83BD-F82E-F68C-56ED71938A68}"/>
              </a:ext>
            </a:extLst>
          </p:cNvPr>
          <p:cNvPicPr>
            <a:picLocks noChangeAspect="1"/>
          </p:cNvPicPr>
          <p:nvPr/>
        </p:nvPicPr>
        <p:blipFill rotWithShape="1">
          <a:blip r:embed="rId3"/>
          <a:srcRect l="15385" t="-318" r="34862" b="212"/>
          <a:stretch>
            <a:fillRect/>
          </a:stretch>
        </p:blipFill>
        <p:spPr>
          <a:xfrm>
            <a:off x="-1" y="-33383"/>
            <a:ext cx="5142272" cy="6898660"/>
          </a:xfrm>
          <a:prstGeom prst="rect">
            <a:avLst/>
          </a:prstGeom>
        </p:spPr>
      </p:pic>
      <p:sp>
        <p:nvSpPr>
          <p:cNvPr id="5" name="Oval 4">
            <a:extLst>
              <a:ext uri="{FF2B5EF4-FFF2-40B4-BE49-F238E27FC236}">
                <a16:creationId xmlns:a16="http://schemas.microsoft.com/office/drawing/2014/main" id="{CBE76861-45E5-0747-3D36-E73E4ABAC78A}"/>
              </a:ext>
            </a:extLst>
          </p:cNvPr>
          <p:cNvSpPr/>
          <p:nvPr/>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Oval 5">
            <a:extLst>
              <a:ext uri="{FF2B5EF4-FFF2-40B4-BE49-F238E27FC236}">
                <a16:creationId xmlns:a16="http://schemas.microsoft.com/office/drawing/2014/main" id="{F5EED70C-E0F2-CFF7-5D02-76DB1C85B2F9}"/>
              </a:ext>
            </a:extLst>
          </p:cNvPr>
          <p:cNvSpPr/>
          <p:nvPr/>
        </p:nvSpPr>
        <p:spPr>
          <a:xfrm>
            <a:off x="1852293"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5B2CD53F-04F8-5373-EC80-5FFFBC78C6D7}"/>
              </a:ext>
            </a:extLst>
          </p:cNvPr>
          <p:cNvSpPr/>
          <p:nvPr/>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69D861A1-E1BB-917E-C6C5-D95875B0DFA0}"/>
              </a:ext>
            </a:extLst>
          </p:cNvPr>
          <p:cNvSpPr/>
          <p:nvPr/>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 Verbindung 8">
            <a:extLst>
              <a:ext uri="{FF2B5EF4-FFF2-40B4-BE49-F238E27FC236}">
                <a16:creationId xmlns:a16="http://schemas.microsoft.com/office/drawing/2014/main" id="{FFF6944C-AED9-12B2-CD92-70ED891B2BA6}"/>
              </a:ext>
            </a:extLst>
          </p:cNvPr>
          <p:cNvCxnSpPr>
            <a:cxnSpLocks/>
            <a:stCxn id="7" idx="4"/>
            <a:endCxn id="5" idx="0"/>
          </p:cNvCxnSpPr>
          <p:nvPr/>
        </p:nvCxnSpPr>
        <p:spPr>
          <a:xfrm flipH="1">
            <a:off x="1211021"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Gerade Verbindung 9">
            <a:extLst>
              <a:ext uri="{FF2B5EF4-FFF2-40B4-BE49-F238E27FC236}">
                <a16:creationId xmlns:a16="http://schemas.microsoft.com/office/drawing/2014/main" id="{75EF402D-25D0-D53D-2C9C-A88DE67CBBE7}"/>
              </a:ext>
            </a:extLst>
          </p:cNvPr>
          <p:cNvCxnSpPr>
            <a:cxnSpLocks/>
            <a:stCxn id="6" idx="1"/>
            <a:endCxn id="5" idx="5"/>
          </p:cNvCxnSpPr>
          <p:nvPr/>
        </p:nvCxnSpPr>
        <p:spPr>
          <a:xfrm flipH="1" flipV="1">
            <a:off x="1366367"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D20D0871-27E4-1DBE-87B7-926457950610}"/>
              </a:ext>
            </a:extLst>
          </p:cNvPr>
          <p:cNvCxnSpPr>
            <a:cxnSpLocks/>
            <a:stCxn id="5" idx="3"/>
            <a:endCxn id="8" idx="7"/>
          </p:cNvCxnSpPr>
          <p:nvPr/>
        </p:nvCxnSpPr>
        <p:spPr>
          <a:xfrm flipH="1">
            <a:off x="509635"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2EA83935-D979-E953-7DA6-409E8E5CA361}"/>
              </a:ext>
            </a:extLst>
          </p:cNvPr>
          <p:cNvCxnSpPr>
            <a:cxnSpLocks/>
            <a:endCxn id="7" idx="1"/>
          </p:cNvCxnSpPr>
          <p:nvPr/>
        </p:nvCxnSpPr>
        <p:spPr>
          <a:xfrm>
            <a:off x="717630" y="0"/>
            <a:ext cx="558717" cy="438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1213C505-47E4-1A80-29CD-C1C8B193CF3F}"/>
              </a:ext>
            </a:extLst>
          </p:cNvPr>
          <p:cNvCxnSpPr>
            <a:cxnSpLocks/>
            <a:stCxn id="8" idx="6"/>
            <a:endCxn id="6" idx="3"/>
          </p:cNvCxnSpPr>
          <p:nvPr/>
        </p:nvCxnSpPr>
        <p:spPr>
          <a:xfrm flipV="1">
            <a:off x="535722" y="2795909"/>
            <a:ext cx="1346136" cy="544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9EB49469-E1BC-A399-4212-63D873D0D096}"/>
              </a:ext>
            </a:extLst>
          </p:cNvPr>
          <p:cNvCxnSpPr>
            <a:cxnSpLocks/>
            <a:endCxn id="8" idx="2"/>
          </p:cNvCxnSpPr>
          <p:nvPr/>
        </p:nvCxnSpPr>
        <p:spPr>
          <a:xfrm>
            <a:off x="0" y="3276957"/>
            <a:ext cx="357592" cy="629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6D959209-12C4-E51D-362A-35D2E235CD95}"/>
              </a:ext>
            </a:extLst>
          </p:cNvPr>
          <p:cNvSpPr txBox="1"/>
          <p:nvPr/>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r>
              <a:rPr lang="de-DE" sz="1100" b="0" i="0">
                <a:latin typeface="IBM Plex Sans Light" panose="020B0403050203000203" pitchFamily="34" charset="0"/>
              </a:rPr>
              <a:t> | </a:t>
            </a:r>
            <a:fld id="{EF543838-273D-F04A-829F-F5483DF16BC0}" type="datetimeFigureOut">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latin typeface="IBM Plex Sans Light" panose="020B0403050203000203" pitchFamily="34" charset="0"/>
            </a:endParaRPr>
          </a:p>
        </p:txBody>
      </p:sp>
    </p:spTree>
    <p:extLst>
      <p:ext uri="{BB962C8B-B14F-4D97-AF65-F5344CB8AC3E}">
        <p14:creationId xmlns:p14="http://schemas.microsoft.com/office/powerpoint/2010/main" val="6532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a:xfrm>
            <a:off x="838200" y="1530733"/>
            <a:ext cx="9301222" cy="1325563"/>
          </a:xfrm>
        </p:spPr>
        <p:txBody>
          <a:bodyPr>
            <a:normAutofit/>
          </a:bodyPr>
          <a:lstStyle/>
          <a:p>
            <a:r>
              <a:rPr lang="de-DE" sz="3200"/>
              <a:t>WAS WIR TUN</a:t>
            </a:r>
          </a:p>
        </p:txBody>
      </p:sp>
      <p:sp>
        <p:nvSpPr>
          <p:cNvPr id="3" name="Inhaltsplatzhalter 2">
            <a:extLst>
              <a:ext uri="{FF2B5EF4-FFF2-40B4-BE49-F238E27FC236}">
                <a16:creationId xmlns:a16="http://schemas.microsoft.com/office/drawing/2014/main" id="{2774D13B-EFB5-68EE-D230-2FF8977E7F20}"/>
              </a:ext>
            </a:extLst>
          </p:cNvPr>
          <p:cNvSpPr>
            <a:spLocks noGrp="1"/>
          </p:cNvSpPr>
          <p:nvPr>
            <p:ph sz="half" idx="1"/>
          </p:nvPr>
        </p:nvSpPr>
        <p:spPr>
          <a:xfrm>
            <a:off x="838199" y="2681479"/>
            <a:ext cx="4190143" cy="2437598"/>
          </a:xfrm>
        </p:spPr>
        <p:txBody>
          <a:bodyPr vert="horz" lIns="91440" tIns="45720" rIns="91440" bIns="45720" rtlCol="0" anchor="t">
            <a:normAutofit/>
          </a:bodyPr>
          <a:lstStyle/>
          <a:p>
            <a:pPr marL="342900" lvl="2" indent="-342900">
              <a:lnSpc>
                <a:spcPct val="100000"/>
              </a:lnSpc>
              <a:spcBef>
                <a:spcPts val="1000"/>
              </a:spcBef>
            </a:pPr>
            <a:r>
              <a:rPr lang="de-DE" sz="2000"/>
              <a:t>Forschungsstipendien für Wissenschaftler*innen aus Deutschland </a:t>
            </a:r>
          </a:p>
          <a:p>
            <a:pPr marL="342900" lvl="2" indent="-342900">
              <a:lnSpc>
                <a:spcPct val="100000"/>
              </a:lnSpc>
              <a:spcBef>
                <a:spcPts val="1000"/>
              </a:spcBef>
            </a:pPr>
            <a:r>
              <a:rPr lang="de-DE" sz="2000">
                <a:latin typeface="IBM Plex Sans Light"/>
              </a:rPr>
              <a:t>Forschungsvorhaben als Gast bei einem Mitglied des Humboldt-Netzwerks im Ausland </a:t>
            </a:r>
          </a:p>
        </p:txBody>
      </p:sp>
      <p:pic>
        <p:nvPicPr>
          <p:cNvPr id="4" name="Grafik 3">
            <a:extLst>
              <a:ext uri="{FF2B5EF4-FFF2-40B4-BE49-F238E27FC236}">
                <a16:creationId xmlns:a16="http://schemas.microsoft.com/office/drawing/2014/main" id="{C52F61B0-9FC1-916E-EAE4-3F9E4304FA34}"/>
              </a:ext>
            </a:extLst>
          </p:cNvPr>
          <p:cNvPicPr>
            <a:picLocks noChangeAspect="1"/>
          </p:cNvPicPr>
          <p:nvPr/>
        </p:nvPicPr>
        <p:blipFill rotWithShape="1">
          <a:blip r:embed="rId3"/>
          <a:srcRect l="976" r="10135"/>
          <a:stretch/>
        </p:blipFill>
        <p:spPr>
          <a:xfrm>
            <a:off x="6096000" y="0"/>
            <a:ext cx="6096000" cy="6858000"/>
          </a:xfrm>
          <a:prstGeom prst="rect">
            <a:avLst/>
          </a:prstGeom>
        </p:spPr>
      </p:pic>
      <p:pic>
        <p:nvPicPr>
          <p:cNvPr id="5" name="Grafik 4">
            <a:extLst>
              <a:ext uri="{FF2B5EF4-FFF2-40B4-BE49-F238E27FC236}">
                <a16:creationId xmlns:a16="http://schemas.microsoft.com/office/drawing/2014/main" id="{D22709C7-3F77-5AEA-F121-1DFE1E2FA824}"/>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6" name="Oval 5">
            <a:extLst>
              <a:ext uri="{FF2B5EF4-FFF2-40B4-BE49-F238E27FC236}">
                <a16:creationId xmlns:a16="http://schemas.microsoft.com/office/drawing/2014/main" id="{F6BC2A5F-D56D-17AB-AB5E-5AC09E8F1FA7}"/>
              </a:ext>
            </a:extLst>
          </p:cNvPr>
          <p:cNvSpPr/>
          <p:nvPr/>
        </p:nvSpPr>
        <p:spPr>
          <a:xfrm>
            <a:off x="9855849" y="1340772"/>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C9E3FD11-CB82-A4C6-BD82-0AC857495C7B}"/>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8687F941-508E-8E47-3D5F-D33841824A05}"/>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CFA4C7EB-0BEB-7FD6-2D3E-E51D1EF6BC3D}"/>
              </a:ext>
            </a:extLst>
          </p:cNvPr>
          <p:cNvSpPr/>
          <p:nvPr/>
        </p:nvSpPr>
        <p:spPr>
          <a:xfrm>
            <a:off x="8521106"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42C73D26-262A-9399-2049-8EC7B46F67FE}"/>
              </a:ext>
            </a:extLst>
          </p:cNvPr>
          <p:cNvCxnSpPr>
            <a:cxnSpLocks/>
            <a:stCxn id="8" idx="3"/>
            <a:endCxn id="6" idx="7"/>
          </p:cNvCxnSpPr>
          <p:nvPr/>
        </p:nvCxnSpPr>
        <p:spPr>
          <a:xfrm flipH="1">
            <a:off x="10230889" y="566264"/>
            <a:ext cx="926633" cy="838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17CF731E-25E9-C1ED-E664-2B361CD25469}"/>
              </a:ext>
            </a:extLst>
          </p:cNvPr>
          <p:cNvCxnSpPr>
            <a:cxnSpLocks/>
            <a:stCxn id="7" idx="2"/>
            <a:endCxn id="6" idx="5"/>
          </p:cNvCxnSpPr>
          <p:nvPr/>
        </p:nvCxnSpPr>
        <p:spPr>
          <a:xfrm flipH="1" flipV="1">
            <a:off x="10230889" y="1715812"/>
            <a:ext cx="1502579" cy="10087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0FD08CBF-984D-C2AA-AB14-393C38E360DF}"/>
              </a:ext>
            </a:extLst>
          </p:cNvPr>
          <p:cNvCxnSpPr>
            <a:cxnSpLocks/>
            <a:stCxn id="6" idx="3"/>
            <a:endCxn id="9" idx="7"/>
          </p:cNvCxnSpPr>
          <p:nvPr/>
        </p:nvCxnSpPr>
        <p:spPr>
          <a:xfrm flipH="1">
            <a:off x="8673149" y="1715812"/>
            <a:ext cx="1247047" cy="1561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BA325BA3-5276-907C-F7C4-6D3376402FB2}"/>
              </a:ext>
            </a:extLst>
          </p:cNvPr>
          <p:cNvCxnSpPr>
            <a:cxnSpLocks/>
            <a:endCxn id="8"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E3C6598C-768E-AE25-27E8-543FFAA3A90D}"/>
              </a:ext>
            </a:extLst>
          </p:cNvPr>
          <p:cNvCxnSpPr>
            <a:cxnSpLocks/>
            <a:endCxn id="7"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047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normAutofit/>
          </a:bodyPr>
          <a:lstStyle/>
          <a:p>
            <a:r>
              <a:rPr lang="de-DE"/>
              <a:t>WAS WIR TUN</a:t>
            </a:r>
          </a:p>
        </p:txBody>
      </p:sp>
      <p:pic>
        <p:nvPicPr>
          <p:cNvPr id="6" name="Bildplatzhalter 5" descr="Ein Bild, das Person, Boden, draußen enthält.&#10;&#10;Automatisch generierte Beschreibung">
            <a:extLst>
              <a:ext uri="{FF2B5EF4-FFF2-40B4-BE49-F238E27FC236}">
                <a16:creationId xmlns:a16="http://schemas.microsoft.com/office/drawing/2014/main" id="{7EC51F92-4CB0-B77D-D3D9-FD9EEB1D6C49}"/>
              </a:ext>
            </a:extLst>
          </p:cNvPr>
          <p:cNvPicPr>
            <a:picLocks noGrp="1" noChangeAspect="1"/>
          </p:cNvPicPr>
          <p:nvPr>
            <p:ph type="pic" idx="1"/>
          </p:nvPr>
        </p:nvPicPr>
        <p:blipFill rotWithShape="1">
          <a:blip r:embed="rId3"/>
          <a:srcRect l="5866" t="28214" r="6071" b="25430"/>
          <a:stretch/>
        </p:blipFill>
        <p:spPr>
          <a:xfrm>
            <a:off x="5183188" y="987425"/>
            <a:ext cx="6172200" cy="4873625"/>
          </a:xfrm>
        </p:spPr>
      </p:pic>
      <p:sp>
        <p:nvSpPr>
          <p:cNvPr id="3" name="Inhaltsplatzhalter 2">
            <a:extLst>
              <a:ext uri="{FF2B5EF4-FFF2-40B4-BE49-F238E27FC236}">
                <a16:creationId xmlns:a16="http://schemas.microsoft.com/office/drawing/2014/main" id="{2774D13B-EFB5-68EE-D230-2FF8977E7F20}"/>
              </a:ext>
            </a:extLst>
          </p:cNvPr>
          <p:cNvSpPr>
            <a:spLocks noGrp="1"/>
          </p:cNvSpPr>
          <p:nvPr>
            <p:ph type="body" sz="half" idx="2"/>
          </p:nvPr>
        </p:nvSpPr>
        <p:spPr>
          <a:xfrm>
            <a:off x="836612" y="1880575"/>
            <a:ext cx="3932237" cy="3316289"/>
          </a:xfrm>
        </p:spPr>
        <p:txBody>
          <a:bodyPr>
            <a:normAutofit/>
          </a:bodyPr>
          <a:lstStyle/>
          <a:p>
            <a:pPr marL="342900" lvl="2" indent="-342900">
              <a:lnSpc>
                <a:spcPct val="100000"/>
              </a:lnSpc>
              <a:spcBef>
                <a:spcPts val="1000"/>
              </a:spcBef>
              <a:buFont typeface="Arial" panose="020B0604020202020204" pitchFamily="34" charset="0"/>
              <a:buChar char="•"/>
            </a:pPr>
            <a:r>
              <a:rPr lang="de-DE" sz="2000"/>
              <a:t>Keine Quoten, weder für einzelne Länder noch für einzelne akademische Disziplinen</a:t>
            </a:r>
          </a:p>
          <a:p>
            <a:pPr marL="342900" lvl="2" indent="-342900">
              <a:lnSpc>
                <a:spcPct val="100000"/>
              </a:lnSpc>
              <a:spcBef>
                <a:spcPts val="1000"/>
              </a:spcBef>
              <a:buFont typeface="Arial" panose="020B0604020202020204" pitchFamily="34" charset="0"/>
              <a:buChar char="•"/>
            </a:pPr>
            <a:r>
              <a:rPr lang="de-DE" sz="2000"/>
              <a:t>Es zählt allein die persönliche wissenschaftliche Qualität</a:t>
            </a:r>
          </a:p>
          <a:p>
            <a:pPr marL="342900" lvl="2" indent="-342900">
              <a:lnSpc>
                <a:spcPct val="100000"/>
              </a:lnSpc>
              <a:spcBef>
                <a:spcPts val="1000"/>
              </a:spcBef>
              <a:buFont typeface="Arial" panose="020B0604020202020204" pitchFamily="34" charset="0"/>
              <a:buChar char="•"/>
            </a:pPr>
            <a:r>
              <a:rPr lang="de-DE" sz="2000"/>
              <a:t>Wir fördern Personen, keine Projekte</a:t>
            </a:r>
          </a:p>
        </p:txBody>
      </p:sp>
    </p:spTree>
    <p:extLst>
      <p:ext uri="{BB962C8B-B14F-4D97-AF65-F5344CB8AC3E}">
        <p14:creationId xmlns:p14="http://schemas.microsoft.com/office/powerpoint/2010/main" val="170446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680EA-7D1B-901B-148E-239DA1286CC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236329B-8310-781E-8DE3-A19DE59C4064}"/>
              </a:ext>
            </a:extLst>
          </p:cNvPr>
          <p:cNvSpPr>
            <a:spLocks noGrp="1"/>
          </p:cNvSpPr>
          <p:nvPr>
            <p:ph type="title"/>
          </p:nvPr>
        </p:nvSpPr>
        <p:spPr>
          <a:xfrm>
            <a:off x="492123" y="984250"/>
            <a:ext cx="4621213" cy="1069975"/>
          </a:xfrm>
        </p:spPr>
        <p:txBody>
          <a:bodyPr>
            <a:noAutofit/>
          </a:bodyPr>
          <a:lstStyle/>
          <a:p>
            <a:r>
              <a:rPr lang="de-DE"/>
              <a:t>CHANCENGLEICHHEIT</a:t>
            </a:r>
          </a:p>
        </p:txBody>
      </p:sp>
      <p:sp>
        <p:nvSpPr>
          <p:cNvPr id="3" name="Inhaltsplatzhalter 2">
            <a:extLst>
              <a:ext uri="{FF2B5EF4-FFF2-40B4-BE49-F238E27FC236}">
                <a16:creationId xmlns:a16="http://schemas.microsoft.com/office/drawing/2014/main" id="{CDFF4671-7A95-968B-6C2F-AF0330E9CA14}"/>
              </a:ext>
            </a:extLst>
          </p:cNvPr>
          <p:cNvSpPr>
            <a:spLocks noGrp="1"/>
          </p:cNvSpPr>
          <p:nvPr>
            <p:ph type="body" sz="half" idx="2"/>
          </p:nvPr>
        </p:nvSpPr>
        <p:spPr>
          <a:xfrm>
            <a:off x="836610" y="1904998"/>
            <a:ext cx="3932237" cy="3316289"/>
          </a:xfrm>
        </p:spPr>
        <p:txBody>
          <a:bodyPr>
            <a:normAutofit/>
          </a:bodyPr>
          <a:lstStyle/>
          <a:p>
            <a:pPr marL="342900" lvl="2" indent="-342900">
              <a:lnSpc>
                <a:spcPct val="100000"/>
              </a:lnSpc>
              <a:spcBef>
                <a:spcPts val="1000"/>
              </a:spcBef>
              <a:buFont typeface="Arial" panose="020B0604020202020204" pitchFamily="34" charset="0"/>
              <a:buChar char="•"/>
            </a:pPr>
            <a:r>
              <a:rPr lang="de-DE" sz="2000"/>
              <a:t>Chancengleichheit ist der Stiftung ein wichtiges Anliegen</a:t>
            </a:r>
          </a:p>
          <a:p>
            <a:pPr marL="342900" lvl="2" indent="-342900">
              <a:lnSpc>
                <a:spcPct val="100000"/>
              </a:lnSpc>
              <a:spcBef>
                <a:spcPts val="1000"/>
              </a:spcBef>
              <a:buFont typeface="Arial" panose="020B0604020202020204" pitchFamily="34" charset="0"/>
              <a:buChar char="•"/>
            </a:pPr>
            <a:r>
              <a:rPr lang="de-DE" sz="2000"/>
              <a:t>Stipendienverlängerung, -unterbrechung, Beihilfen zur Unterstützung von Kinderbetreuung</a:t>
            </a:r>
          </a:p>
          <a:p>
            <a:pPr marL="342900" lvl="2" indent="-342900">
              <a:lnSpc>
                <a:spcPct val="100000"/>
              </a:lnSpc>
              <a:spcBef>
                <a:spcPts val="1000"/>
              </a:spcBef>
              <a:buFont typeface="Arial" panose="020B0604020202020204" pitchFamily="34" charset="0"/>
              <a:buChar char="•"/>
            </a:pPr>
            <a:r>
              <a:rPr lang="de-DE" sz="2000"/>
              <a:t>Gezielte Beratung und Informationsangebote</a:t>
            </a:r>
          </a:p>
        </p:txBody>
      </p:sp>
      <p:pic>
        <p:nvPicPr>
          <p:cNvPr id="8" name="Bildplatzhalter 7" descr="Chemiestudentinnen bei einem Experiment">
            <a:extLst>
              <a:ext uri="{FF2B5EF4-FFF2-40B4-BE49-F238E27FC236}">
                <a16:creationId xmlns:a16="http://schemas.microsoft.com/office/drawing/2014/main" id="{5B82B00C-AC8C-AD74-3911-5F251FE1E904}"/>
              </a:ext>
            </a:extLst>
          </p:cNvPr>
          <p:cNvPicPr>
            <a:picLocks noGrp="1" noChangeAspect="1"/>
          </p:cNvPicPr>
          <p:nvPr>
            <p:ph type="pic" idx="1"/>
          </p:nvPr>
        </p:nvPicPr>
        <p:blipFill>
          <a:blip r:embed="rId3"/>
          <a:srcRect l="7795" r="7795"/>
          <a:stretch>
            <a:fillRect/>
          </a:stretch>
        </p:blipFill>
        <p:spPr>
          <a:xfrm>
            <a:off x="5183188" y="987425"/>
            <a:ext cx="6172200" cy="4873625"/>
          </a:xfrm>
          <a:prstGeom prst="rect">
            <a:avLst/>
          </a:prstGeom>
        </p:spPr>
      </p:pic>
    </p:spTree>
    <p:extLst>
      <p:ext uri="{BB962C8B-B14F-4D97-AF65-F5344CB8AC3E}">
        <p14:creationId xmlns:p14="http://schemas.microsoft.com/office/powerpoint/2010/main" val="416518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2156-7294-F1DB-C4D1-22AFA39C62EE}"/>
            </a:ext>
          </a:extLst>
        </p:cNvPr>
        <p:cNvGrpSpPr/>
        <p:nvPr/>
      </p:nvGrpSpPr>
      <p:grpSpPr>
        <a:xfrm>
          <a:off x="0" y="0"/>
          <a:ext cx="0" cy="0"/>
          <a:chOff x="0" y="0"/>
          <a:chExt cx="0" cy="0"/>
        </a:xfrm>
      </p:grpSpPr>
      <p:sp>
        <p:nvSpPr>
          <p:cNvPr id="21" name="Titel 1">
            <a:extLst>
              <a:ext uri="{FF2B5EF4-FFF2-40B4-BE49-F238E27FC236}">
                <a16:creationId xmlns:a16="http://schemas.microsoft.com/office/drawing/2014/main" id="{8B5041F9-7A55-EAFC-F6A3-2AD4468E9371}"/>
              </a:ext>
            </a:extLst>
          </p:cNvPr>
          <p:cNvSpPr>
            <a:spLocks noGrp="1"/>
          </p:cNvSpPr>
          <p:nvPr/>
        </p:nvSpPr>
        <p:spPr>
          <a:xfrm>
            <a:off x="838200" y="365125"/>
            <a:ext cx="930122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a:t>FINANZIERUNG DER </a:t>
            </a:r>
            <a:br>
              <a:rPr lang="de-DE" sz="3200"/>
            </a:br>
            <a:r>
              <a:rPr lang="de-DE" sz="3200"/>
              <a:t>HUMBOLDT-STIFTUNG</a:t>
            </a:r>
          </a:p>
        </p:txBody>
      </p:sp>
      <p:sp>
        <p:nvSpPr>
          <p:cNvPr id="22" name="Inhaltsplatzhalter 2">
            <a:extLst>
              <a:ext uri="{FF2B5EF4-FFF2-40B4-BE49-F238E27FC236}">
                <a16:creationId xmlns:a16="http://schemas.microsoft.com/office/drawing/2014/main" id="{4E7D15B1-F0E0-70DB-53BF-279748897015}"/>
              </a:ext>
            </a:extLst>
          </p:cNvPr>
          <p:cNvSpPr>
            <a:spLocks noGrp="1"/>
          </p:cNvSpPr>
          <p:nvPr/>
        </p:nvSpPr>
        <p:spPr>
          <a:xfrm>
            <a:off x="838199" y="1825625"/>
            <a:ext cx="1001737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a:t>Budget 2026*: ca. 165,0 Mio. Euro, zu rund 98 % aus öffentlichen Mitteln finanziert.</a:t>
            </a:r>
          </a:p>
        </p:txBody>
      </p:sp>
      <p:sp>
        <p:nvSpPr>
          <p:cNvPr id="23" name="Inhaltsplatzhalter 2">
            <a:extLst>
              <a:ext uri="{FF2B5EF4-FFF2-40B4-BE49-F238E27FC236}">
                <a16:creationId xmlns:a16="http://schemas.microsoft.com/office/drawing/2014/main" id="{BABF3698-0178-C379-CAEB-7648A854309B}"/>
              </a:ext>
            </a:extLst>
          </p:cNvPr>
          <p:cNvSpPr txBox="1">
            <a:spLocks/>
          </p:cNvSpPr>
          <p:nvPr/>
        </p:nvSpPr>
        <p:spPr>
          <a:xfrm>
            <a:off x="5295900" y="5276178"/>
            <a:ext cx="6400381" cy="1026218"/>
          </a:xfrm>
          <a:prstGeom prst="rect">
            <a:avLst/>
          </a:prstGeom>
        </p:spPr>
        <p:txBody>
          <a:bodyPr vert="horz" lIns="91440" tIns="45720" rIns="91440" bIns="45720" rtlCol="0" anchor="t">
            <a:noAutofit/>
          </a:bodyPr>
          <a:lstStyle>
            <a:defPPr>
              <a:defRPr lang="de-DE"/>
            </a:defPPr>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540000">
              <a:buNone/>
              <a:defRPr/>
            </a:pPr>
            <a:r>
              <a:rPr kumimoji="0" lang="de-DE" sz="1000" b="0" i="0" u="none" strike="noStrike" kern="1200" cap="none" spc="0" normalizeH="0" baseline="0" noProof="0">
                <a:ln>
                  <a:noFill/>
                </a:ln>
                <a:solidFill>
                  <a:srgbClr val="000000"/>
                </a:solidFill>
                <a:effectLst/>
                <a:uLnTx/>
                <a:uFillTx/>
                <a:latin typeface="IBM Plex Sans Light"/>
              </a:rPr>
              <a:t>AA:	Auswärtiges Amt </a:t>
            </a:r>
            <a:br>
              <a:rPr lang="de-DE" sz="1000" b="0" i="0" u="none" strike="noStrike" kern="1200" cap="none" spc="0" normalizeH="0" baseline="0" noProof="0">
                <a:ln>
                  <a:noFill/>
                </a:ln>
                <a:effectLst/>
                <a:uLnTx/>
                <a:uFillTx/>
                <a:latin typeface="IBM Plex Sans Light" panose="020B0403050203000203" pitchFamily="34" charset="0"/>
              </a:rPr>
            </a:br>
            <a:r>
              <a:rPr lang="de-DE" sz="1000">
                <a:solidFill>
                  <a:srgbClr val="000000"/>
                </a:solidFill>
                <a:latin typeface="IBM Plex Sans Light"/>
              </a:rPr>
              <a:t>BMFTR</a:t>
            </a:r>
            <a:r>
              <a:rPr kumimoji="0" lang="de-DE" sz="1000" b="0" i="0" u="none" strike="noStrike" kern="1200" cap="none" spc="0" normalizeH="0" baseline="0" noProof="0">
                <a:ln>
                  <a:noFill/>
                </a:ln>
                <a:solidFill>
                  <a:srgbClr val="000000"/>
                </a:solidFill>
                <a:effectLst/>
                <a:uLnTx/>
                <a:uFillTx/>
                <a:latin typeface="IBM Plex Sans Light"/>
              </a:rPr>
              <a:t>:	Bundesministerium für </a:t>
            </a:r>
            <a:r>
              <a:rPr lang="de-DE" sz="1000">
                <a:solidFill>
                  <a:srgbClr val="000000"/>
                </a:solidFill>
                <a:latin typeface="IBM Plex Sans Light"/>
              </a:rPr>
              <a:t>Forschung, Technologie und Raumfahrt</a:t>
            </a:r>
            <a:br>
              <a:rPr lang="de-DE" sz="1000" b="0" i="0" u="none" strike="noStrike" kern="1200" cap="none" spc="0" normalizeH="0" baseline="0" noProof="0">
                <a:ln>
                  <a:noFill/>
                </a:ln>
                <a:effectLst/>
                <a:uLnTx/>
                <a:uFillTx/>
                <a:latin typeface="IBM Plex Sans Light" panose="020B0403050203000203" pitchFamily="34" charset="0"/>
              </a:rPr>
            </a:br>
            <a:r>
              <a:rPr kumimoji="0" lang="de-DE" sz="1000" b="0" i="0" u="none" strike="noStrike" kern="1200" cap="none" spc="0" normalizeH="0" baseline="0" noProof="0">
                <a:ln>
                  <a:noFill/>
                </a:ln>
                <a:solidFill>
                  <a:srgbClr val="000000"/>
                </a:solidFill>
                <a:effectLst/>
                <a:uLnTx/>
                <a:uFillTx/>
                <a:latin typeface="IBM Plex Sans Light"/>
              </a:rPr>
              <a:t>BMZ:	Bundesministerium für wirtschaftliche Zusammenarbeit und Entwicklung</a:t>
            </a:r>
            <a:br>
              <a:rPr lang="de-DE" sz="1000" b="0" i="0" u="none" strike="noStrike" kern="1200" cap="none" spc="0" normalizeH="0" baseline="0" noProof="0">
                <a:ln>
                  <a:noFill/>
                </a:ln>
                <a:effectLst/>
                <a:uLnTx/>
                <a:uFillTx/>
                <a:latin typeface="IBM Plex Sans Light" panose="020B0403050203000203" pitchFamily="34" charset="0"/>
              </a:rPr>
            </a:br>
            <a:r>
              <a:rPr kumimoji="0" lang="de-DE" sz="1000" b="0" i="0" u="none" strike="noStrike" kern="1200" cap="none" spc="0" normalizeH="0" baseline="0" noProof="0">
                <a:ln>
                  <a:noFill/>
                </a:ln>
                <a:solidFill>
                  <a:srgbClr val="000000"/>
                </a:solidFill>
                <a:effectLst/>
                <a:uLnTx/>
                <a:uFillTx/>
                <a:latin typeface="IBM Plex Sans Light"/>
              </a:rPr>
              <a:t>AA (IKI): 	Internationale Klimaschutzinitiative</a:t>
            </a:r>
          </a:p>
          <a:p>
            <a:pPr marL="0" marR="0" lvl="0" indent="0" algn="l" defTabSz="5400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de-DE" sz="10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EU: 	Europäische Union</a:t>
            </a:r>
            <a:br>
              <a:rPr kumimoji="0" lang="de-DE" sz="10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br>
            <a:br>
              <a:rPr kumimoji="0" lang="de-DE" sz="10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br>
            <a:r>
              <a:rPr kumimoji="0" lang="de-DE" sz="10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 gemäß 1. Fassung Wirtschaftsplan 2026 vom 19.11.2025</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de-DE" sz="10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aphicFrame>
        <p:nvGraphicFramePr>
          <p:cNvPr id="24" name="Diagramm 4">
            <a:extLst>
              <a:ext uri="{FF2B5EF4-FFF2-40B4-BE49-F238E27FC236}">
                <a16:creationId xmlns:a16="http://schemas.microsoft.com/office/drawing/2014/main" id="{1203EBE3-3D65-41F2-7CC6-7236F4094649}"/>
              </a:ext>
            </a:extLst>
          </p:cNvPr>
          <p:cNvGraphicFramePr/>
          <p:nvPr/>
        </p:nvGraphicFramePr>
        <p:xfrm>
          <a:off x="666403" y="2220231"/>
          <a:ext cx="4459126" cy="3956732"/>
        </p:xfrm>
        <a:graphic>
          <a:graphicData uri="http://schemas.openxmlformats.org/drawingml/2006/chart">
            <c:chart xmlns:c="http://schemas.openxmlformats.org/drawingml/2006/chart" xmlns:r="http://schemas.openxmlformats.org/officeDocument/2006/relationships" r:id="rId3"/>
          </a:graphicData>
        </a:graphic>
      </p:graphicFrame>
      <p:sp>
        <p:nvSpPr>
          <p:cNvPr id="25" name="Inhaltsplatzhalter 2">
            <a:extLst>
              <a:ext uri="{FF2B5EF4-FFF2-40B4-BE49-F238E27FC236}">
                <a16:creationId xmlns:a16="http://schemas.microsoft.com/office/drawing/2014/main" id="{533CF8F1-3D2B-944D-9F1B-5D157E32328D}"/>
              </a:ext>
            </a:extLst>
          </p:cNvPr>
          <p:cNvSpPr txBox="1">
            <a:spLocks/>
          </p:cNvSpPr>
          <p:nvPr/>
        </p:nvSpPr>
        <p:spPr>
          <a:xfrm>
            <a:off x="5295900" y="2710238"/>
            <a:ext cx="4543425" cy="2315075"/>
          </a:xfrm>
          <a:prstGeom prst="rect">
            <a:avLst/>
          </a:prstGeom>
        </p:spPr>
        <p:txBody>
          <a:bodyPr vert="horz" lIns="91440" tIns="45720" rIns="91440" bIns="45720" rtlCol="0" anchor="t">
            <a:noAutofit/>
          </a:bodyPr>
          <a:lstStyle>
            <a:defPPr>
              <a:defRPr lang="de-DE"/>
            </a:defPPr>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a:ln>
                  <a:noFill/>
                </a:ln>
                <a:solidFill>
                  <a:srgbClr val="7DC299"/>
                </a:solidFill>
                <a:effectLst/>
                <a:uLnTx/>
                <a:uFillTx/>
                <a:latin typeface="IBM Plex Sans Light" panose="020B0403050203000203" pitchFamily="34" charset="0"/>
                <a:ea typeface="+mn-ea"/>
                <a:cs typeface="+mn-cs"/>
              </a:rPr>
              <a:t>AA			32,0 %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a:ln>
                  <a:noFill/>
                </a:ln>
                <a:solidFill>
                  <a:srgbClr val="00D5E3"/>
                </a:solidFill>
                <a:effectLst/>
                <a:uLnTx/>
                <a:uFillTx/>
                <a:latin typeface="IBM Plex Sans Light" panose="020B0403050203000203" pitchFamily="34" charset="0"/>
                <a:ea typeface="+mn-ea"/>
                <a:cs typeface="+mn-cs"/>
              </a:rPr>
              <a:t>BMZ			3,8 %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a:ln>
                  <a:noFill/>
                </a:ln>
                <a:solidFill>
                  <a:srgbClr val="00D5E3">
                    <a:lumMod val="75000"/>
                  </a:srgbClr>
                </a:solidFill>
                <a:effectLst/>
                <a:uLnTx/>
                <a:uFillTx/>
                <a:latin typeface="IBM Plex Sans Light" panose="020B0403050203000203" pitchFamily="34" charset="0"/>
                <a:ea typeface="+mn-ea"/>
                <a:cs typeface="+mn-cs"/>
              </a:rPr>
              <a:t>AA (IKI)		1,1 %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a:ln>
                  <a:noFill/>
                </a:ln>
                <a:solidFill>
                  <a:srgbClr val="FF9664"/>
                </a:solidFill>
                <a:effectLst/>
                <a:uLnTx/>
                <a:uFillTx/>
                <a:latin typeface="IBM Plex Sans Light" panose="020B0403050203000203" pitchFamily="34" charset="0"/>
                <a:ea typeface="+mn-ea"/>
                <a:cs typeface="+mn-cs"/>
              </a:rPr>
              <a:t>EU			0,1 %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DE" sz="1800" b="1" i="0" u="none" strike="noStrike" kern="1200" cap="none" spc="0" normalizeH="0" baseline="0" noProof="0">
                <a:ln>
                  <a:noFill/>
                </a:ln>
                <a:solidFill>
                  <a:srgbClr val="75EB9E"/>
                </a:solidFill>
                <a:effectLst/>
                <a:uLnTx/>
                <a:uFillTx/>
                <a:latin typeface="IBM Plex Sans Light" panose="020B0403050203000203" pitchFamily="34" charset="0"/>
                <a:ea typeface="+mn-ea"/>
                <a:cs typeface="+mn-cs"/>
              </a:rPr>
              <a:t>Andere		1,4 %</a:t>
            </a:r>
          </a:p>
          <a:p>
            <a:pPr marL="0" marR="0" lvl="0" indent="0" algn="l" defTabSz="540000" rtl="0" eaLnBrk="1" fontAlgn="auto" latinLnBrk="0" hangingPunct="1">
              <a:lnSpc>
                <a:spcPct val="90000"/>
              </a:lnSpc>
              <a:spcBef>
                <a:spcPts val="1000"/>
              </a:spcBef>
              <a:spcAft>
                <a:spcPts val="0"/>
              </a:spcAft>
              <a:buClrTx/>
              <a:buSzTx/>
              <a:buFont typeface="Arial" panose="020B0604020202020204" pitchFamily="34" charset="0"/>
              <a:buNone/>
              <a:tabLst/>
              <a:defRPr/>
            </a:pPr>
            <a:r>
              <a:rPr lang="de-DE" sz="1800" b="1">
                <a:solidFill>
                  <a:srgbClr val="FF0046"/>
                </a:solidFill>
                <a:latin typeface="IBM Plex Sans Light"/>
              </a:rPr>
              <a:t>BMFTR</a:t>
            </a:r>
            <a:r>
              <a:rPr kumimoji="0" lang="de-DE" sz="1800" b="1" i="0" u="none" strike="noStrike" kern="1200" cap="none" spc="0" normalizeH="0" baseline="0" noProof="0">
                <a:ln>
                  <a:noFill/>
                </a:ln>
                <a:solidFill>
                  <a:srgbClr val="FF0046"/>
                </a:solidFill>
                <a:effectLst/>
                <a:uLnTx/>
                <a:uFillTx/>
                <a:latin typeface="IBM Plex Sans Light"/>
              </a:rPr>
              <a:t>		</a:t>
            </a:r>
            <a:r>
              <a:rPr lang="de-DE" sz="1800" b="1">
                <a:solidFill>
                  <a:srgbClr val="FF0046"/>
                </a:solidFill>
                <a:latin typeface="IBM Plex Sans Light"/>
              </a:rPr>
              <a:t>61</a:t>
            </a:r>
            <a:r>
              <a:rPr kumimoji="0" lang="de-DE" sz="1800" b="1" i="0" u="none" strike="noStrike" kern="1200" cap="none" spc="0" normalizeH="0" baseline="0" noProof="0">
                <a:ln>
                  <a:noFill/>
                </a:ln>
                <a:solidFill>
                  <a:srgbClr val="FF0046"/>
                </a:solidFill>
                <a:effectLst/>
                <a:uLnTx/>
                <a:uFillTx/>
                <a:latin typeface="IBM Plex Sans Light"/>
              </a:rPr>
              <a:t>,6%</a:t>
            </a:r>
            <a:endParaRPr lang="de-DE" sz="1800" b="1" i="0" u="none" strike="noStrike" kern="1200" cap="none" spc="0" normalizeH="0" baseline="0" noProof="0">
              <a:ln>
                <a:noFill/>
              </a:ln>
              <a:solidFill>
                <a:srgbClr val="FF0046"/>
              </a:solidFill>
              <a:effectLst/>
              <a:uLnTx/>
              <a:uFillTx/>
              <a:latin typeface="IBM Plex Sans Light"/>
            </a:endParaRPr>
          </a:p>
        </p:txBody>
      </p:sp>
    </p:spTree>
    <p:extLst>
      <p:ext uri="{BB962C8B-B14F-4D97-AF65-F5344CB8AC3E}">
        <p14:creationId xmlns:p14="http://schemas.microsoft.com/office/powerpoint/2010/main" val="2631960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sitzend, Anzug enthält.&#10;&#10;Automatisch generierte Beschreibung">
            <a:extLst>
              <a:ext uri="{FF2B5EF4-FFF2-40B4-BE49-F238E27FC236}">
                <a16:creationId xmlns:a16="http://schemas.microsoft.com/office/drawing/2014/main" id="{936CDF79-45B2-79A4-A9E9-7A9EB64014F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l="4210"/>
          <a:stretch/>
        </p:blipFill>
        <p:spPr>
          <a:xfrm>
            <a:off x="6352653" y="0"/>
            <a:ext cx="5839346" cy="6858000"/>
          </a:xfrm>
          <a:prstGeom prst="rect">
            <a:avLst/>
          </a:prstGeom>
        </p:spPr>
      </p:pic>
      <p:sp>
        <p:nvSpPr>
          <p:cNvPr id="3" name="Inhaltsplatzhalter 2">
            <a:extLst>
              <a:ext uri="{FF2B5EF4-FFF2-40B4-BE49-F238E27FC236}">
                <a16:creationId xmlns:a16="http://schemas.microsoft.com/office/drawing/2014/main" id="{BF832048-480C-6CB4-77B5-C1F3C42724E0}"/>
              </a:ext>
            </a:extLst>
          </p:cNvPr>
          <p:cNvSpPr>
            <a:spLocks noGrp="1"/>
          </p:cNvSpPr>
          <p:nvPr>
            <p:ph sz="half" idx="1"/>
          </p:nvPr>
        </p:nvSpPr>
        <p:spPr>
          <a:xfrm>
            <a:off x="838200" y="2124448"/>
            <a:ext cx="5203759" cy="4078408"/>
          </a:xfrm>
        </p:spPr>
        <p:txBody>
          <a:bodyPr vert="horz" lIns="91440" tIns="45720" rIns="91440" bIns="45720" rtlCol="0" anchor="t">
            <a:normAutofit fontScale="85000" lnSpcReduction="10000"/>
          </a:bodyPr>
          <a:lstStyle/>
          <a:p>
            <a:pPr marL="0" indent="0">
              <a:lnSpc>
                <a:spcPct val="120000"/>
              </a:lnSpc>
              <a:buNone/>
            </a:pPr>
            <a:r>
              <a:rPr lang="de-DE" sz="2400" b="1">
                <a:solidFill>
                  <a:schemeClr val="accent5"/>
                </a:solidFill>
                <a:latin typeface="IBM Plex Sans"/>
              </a:rPr>
              <a:t>Alexander von Humboldt </a:t>
            </a:r>
            <a:r>
              <a:rPr lang="de-DE" sz="2400" b="1">
                <a:solidFill>
                  <a:srgbClr val="000000"/>
                </a:solidFill>
                <a:latin typeface="IBM Plex Sans"/>
              </a:rPr>
              <a:t>(1769–1859):</a:t>
            </a:r>
            <a:br>
              <a:rPr lang="de-DE" altLang="de-DE" sz="2400" b="1">
                <a:solidFill>
                  <a:schemeClr val="accent5"/>
                </a:solidFill>
                <a:latin typeface="IBM Plex Sans"/>
              </a:rPr>
            </a:br>
            <a:r>
              <a:rPr lang="de-DE" altLang="de-DE" sz="2400">
                <a:latin typeface="IBM Plex Sans Light"/>
              </a:rPr>
              <a:t>Bergbauingenieur und Naturforscher, Entdecker und Universalgelehrter, Weltbürger und Förderer exzellenter Wissenschaftstalente.</a:t>
            </a:r>
            <a:endParaRPr lang="en-US"/>
          </a:p>
          <a:p>
            <a:pPr marL="0" indent="0">
              <a:lnSpc>
                <a:spcPct val="120000"/>
              </a:lnSpc>
              <a:buNone/>
            </a:pPr>
            <a:r>
              <a:rPr lang="de-DE" altLang="de-DE" sz="2400"/>
              <a:t>Unser internationales Netzwerk der wissenschaftlichen Zusammenarbeit wurde nach dem Vorbild Humboldts aufgebaut.</a:t>
            </a:r>
          </a:p>
          <a:p>
            <a:pPr marL="0" indent="0">
              <a:lnSpc>
                <a:spcPct val="120000"/>
              </a:lnSpc>
              <a:buNone/>
            </a:pPr>
            <a:r>
              <a:rPr lang="de-DE" altLang="de-DE" sz="2400"/>
              <a:t>Die Stiftung wurde ursprünglich aus dem Vermögen der Familie Humboldt gegründet.</a:t>
            </a:r>
          </a:p>
          <a:p>
            <a:pPr marL="0" indent="0" eaLnBrk="1" hangingPunct="1">
              <a:lnSpc>
                <a:spcPct val="100000"/>
              </a:lnSpc>
              <a:buNone/>
            </a:pPr>
            <a:endParaRPr lang="de-DE" altLang="de-DE"/>
          </a:p>
        </p:txBody>
      </p:sp>
      <p:pic>
        <p:nvPicPr>
          <p:cNvPr id="6" name="Grafik 5">
            <a:extLst>
              <a:ext uri="{FF2B5EF4-FFF2-40B4-BE49-F238E27FC236}">
                <a16:creationId xmlns:a16="http://schemas.microsoft.com/office/drawing/2014/main" id="{4036AA72-8706-21A6-B3E7-7A97512D90DE}"/>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8DF84943-11B2-4E2C-1164-72813CE48A76}"/>
              </a:ext>
            </a:extLst>
          </p:cNvPr>
          <p:cNvSpPr/>
          <p:nvPr/>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E13AA379-EE9E-A952-C16B-C02FF8463AE6}"/>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77CED183-0B79-0382-BDC5-53844F4ECC74}"/>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C338F58A-11CE-1FEE-C052-41F877C563C3}"/>
              </a:ext>
            </a:extLst>
          </p:cNvPr>
          <p:cNvSpPr/>
          <p:nvPr/>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5137B4CE-8095-E9BE-D21B-BD8786AD311A}"/>
              </a:ext>
            </a:extLst>
          </p:cNvPr>
          <p:cNvCxnSpPr>
            <a:cxnSpLocks/>
            <a:stCxn id="9" idx="4"/>
            <a:endCxn id="7" idx="0"/>
          </p:cNvCxnSpPr>
          <p:nvPr/>
        </p:nvCxnSpPr>
        <p:spPr>
          <a:xfrm flipH="1">
            <a:off x="11092196"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79DFCA1E-A1BA-2EAA-B131-A8D27D2F727D}"/>
              </a:ext>
            </a:extLst>
          </p:cNvPr>
          <p:cNvCxnSpPr>
            <a:cxnSpLocks/>
            <a:stCxn id="8" idx="1"/>
            <a:endCxn id="7" idx="5"/>
          </p:cNvCxnSpPr>
          <p:nvPr/>
        </p:nvCxnSpPr>
        <p:spPr>
          <a:xfrm flipH="1" flipV="1">
            <a:off x="11247542"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4871D16F-FFBE-F164-CFC9-7530268F4999}"/>
              </a:ext>
            </a:extLst>
          </p:cNvPr>
          <p:cNvCxnSpPr>
            <a:cxnSpLocks/>
            <a:stCxn id="7" idx="3"/>
            <a:endCxn id="10" idx="7"/>
          </p:cNvCxnSpPr>
          <p:nvPr/>
        </p:nvCxnSpPr>
        <p:spPr>
          <a:xfrm flipH="1">
            <a:off x="10390810"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C8BF658C-A7EB-F0BF-D5C4-D9F1C86D494B}"/>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1F6B464D-0423-3775-E5C2-EAE26E9FF14F}"/>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itel 1">
            <a:extLst>
              <a:ext uri="{FF2B5EF4-FFF2-40B4-BE49-F238E27FC236}">
                <a16:creationId xmlns:a16="http://schemas.microsoft.com/office/drawing/2014/main" id="{491E8716-D0C3-A716-1D5B-301DBC486363}"/>
              </a:ext>
            </a:extLst>
          </p:cNvPr>
          <p:cNvSpPr txBox="1">
            <a:spLocks/>
          </p:cNvSpPr>
          <p:nvPr/>
        </p:nvSpPr>
        <p:spPr>
          <a:xfrm>
            <a:off x="838200" y="984250"/>
            <a:ext cx="7354825" cy="1069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a:t>UNSERE WURZELN</a:t>
            </a:r>
          </a:p>
        </p:txBody>
      </p:sp>
    </p:spTree>
    <p:extLst>
      <p:ext uri="{BB962C8B-B14F-4D97-AF65-F5344CB8AC3E}">
        <p14:creationId xmlns:p14="http://schemas.microsoft.com/office/powerpoint/2010/main" val="1122263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40F7A-3A58-7465-7062-4CE4D6F38996}"/>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44A27413-EFC8-6A6A-C1F2-5AA881BE3022}"/>
              </a:ext>
            </a:extLst>
          </p:cNvPr>
          <p:cNvPicPr>
            <a:picLocks noChangeAspect="1"/>
          </p:cNvPicPr>
          <p:nvPr/>
        </p:nvPicPr>
        <p:blipFill>
          <a:blip r:embed="rId3"/>
          <a:srcRect t="6640" b="6640"/>
          <a:stretch/>
        </p:blipFill>
        <p:spPr>
          <a:xfrm>
            <a:off x="6352653" y="0"/>
            <a:ext cx="5839346" cy="6858000"/>
          </a:xfrm>
          <a:prstGeom prst="rect">
            <a:avLst/>
          </a:prstGeom>
        </p:spPr>
      </p:pic>
      <p:pic>
        <p:nvPicPr>
          <p:cNvPr id="6" name="Grafik 5">
            <a:extLst>
              <a:ext uri="{FF2B5EF4-FFF2-40B4-BE49-F238E27FC236}">
                <a16:creationId xmlns:a16="http://schemas.microsoft.com/office/drawing/2014/main" id="{07DCCBBA-AD7A-9025-F907-2698AC44F901}"/>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04B6F381-AC9E-09EE-B5C0-83AE209F6092}"/>
              </a:ext>
            </a:extLst>
          </p:cNvPr>
          <p:cNvSpPr/>
          <p:nvPr/>
        </p:nvSpPr>
        <p:spPr>
          <a:xfrm>
            <a:off x="10872502"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6DA3E14D-A93D-A12C-9EB0-C05550B465C8}"/>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5C48016B-3B2A-8F10-16DF-817948923BC4}"/>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9CF09CF2-C208-9DBF-4B7C-C52662E6ACF9}"/>
              </a:ext>
            </a:extLst>
          </p:cNvPr>
          <p:cNvSpPr/>
          <p:nvPr/>
        </p:nvSpPr>
        <p:spPr>
          <a:xfrm>
            <a:off x="10238767"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9A37F36A-9FEF-568D-305C-6A39631C8998}"/>
              </a:ext>
            </a:extLst>
          </p:cNvPr>
          <p:cNvCxnSpPr>
            <a:cxnSpLocks/>
            <a:stCxn id="9" idx="4"/>
            <a:endCxn id="7" idx="0"/>
          </p:cNvCxnSpPr>
          <p:nvPr/>
        </p:nvCxnSpPr>
        <p:spPr>
          <a:xfrm flipH="1">
            <a:off x="11092196"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54B70286-0CDA-DFDE-8F22-418257E3A5E2}"/>
              </a:ext>
            </a:extLst>
          </p:cNvPr>
          <p:cNvCxnSpPr>
            <a:cxnSpLocks/>
            <a:stCxn id="8" idx="1"/>
            <a:endCxn id="7" idx="5"/>
          </p:cNvCxnSpPr>
          <p:nvPr/>
        </p:nvCxnSpPr>
        <p:spPr>
          <a:xfrm flipH="1" flipV="1">
            <a:off x="11247542" y="2298294"/>
            <a:ext cx="515491" cy="3548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2DB0A3B8-FFCA-22C6-EBE6-492E08BE9A69}"/>
              </a:ext>
            </a:extLst>
          </p:cNvPr>
          <p:cNvCxnSpPr>
            <a:cxnSpLocks/>
            <a:stCxn id="7" idx="3"/>
            <a:endCxn id="10" idx="7"/>
          </p:cNvCxnSpPr>
          <p:nvPr/>
        </p:nvCxnSpPr>
        <p:spPr>
          <a:xfrm flipH="1">
            <a:off x="10390810"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6C8507C0-EAA1-89D2-A1F9-47F6919BF4A7}"/>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DC524670-191E-77DA-51FF-3133357BF08D}"/>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Inhaltsplatzhalter 2">
            <a:extLst>
              <a:ext uri="{FF2B5EF4-FFF2-40B4-BE49-F238E27FC236}">
                <a16:creationId xmlns:a16="http://schemas.microsoft.com/office/drawing/2014/main" id="{6C2E7B14-BA73-D418-1437-E213380CE5DF}"/>
              </a:ext>
            </a:extLst>
          </p:cNvPr>
          <p:cNvSpPr txBox="1">
            <a:spLocks/>
          </p:cNvSpPr>
          <p:nvPr/>
        </p:nvSpPr>
        <p:spPr>
          <a:xfrm>
            <a:off x="838201" y="2440379"/>
            <a:ext cx="5001147" cy="39221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de-DE" altLang="de-DE"/>
          </a:p>
        </p:txBody>
      </p:sp>
      <p:sp>
        <p:nvSpPr>
          <p:cNvPr id="16" name="TextBox 15">
            <a:extLst>
              <a:ext uri="{FF2B5EF4-FFF2-40B4-BE49-F238E27FC236}">
                <a16:creationId xmlns:a16="http://schemas.microsoft.com/office/drawing/2014/main" id="{72682A46-1232-85CE-0049-316C835D9116}"/>
              </a:ext>
            </a:extLst>
          </p:cNvPr>
          <p:cNvSpPr txBox="1"/>
          <p:nvPr/>
        </p:nvSpPr>
        <p:spPr>
          <a:xfrm>
            <a:off x="6331574" y="6614565"/>
            <a:ext cx="1880567" cy="246221"/>
          </a:xfrm>
          <a:prstGeom prst="rect">
            <a:avLst/>
          </a:prstGeom>
          <a:noFill/>
        </p:spPr>
        <p:txBody>
          <a:bodyPr wrap="square">
            <a:spAutoFit/>
          </a:bodyPr>
          <a:lstStyle/>
          <a:p>
            <a:r>
              <a:rPr lang="en-GB" sz="1000" b="1">
                <a:solidFill>
                  <a:schemeClr val="bg1"/>
                </a:solidFill>
                <a:latin typeface="IBM Plex Sans Light" panose="020B0403050203000203" pitchFamily="34" charset="0"/>
              </a:rPr>
              <a:t>© KAS _ Peter </a:t>
            </a:r>
            <a:r>
              <a:rPr lang="en-GB" sz="1000" b="1" err="1">
                <a:solidFill>
                  <a:schemeClr val="bg1"/>
                </a:solidFill>
                <a:latin typeface="IBM Plex Sans Light" panose="020B0403050203000203" pitchFamily="34" charset="0"/>
              </a:rPr>
              <a:t>Bouserath</a:t>
            </a:r>
            <a:endParaRPr lang="en-GB" sz="1000" b="1">
              <a:solidFill>
                <a:schemeClr val="bg1"/>
              </a:solidFill>
              <a:latin typeface="IBM Plex Sans Light" panose="020B0403050203000203" pitchFamily="34" charset="0"/>
            </a:endParaRPr>
          </a:p>
        </p:txBody>
      </p:sp>
      <p:pic>
        <p:nvPicPr>
          <p:cNvPr id="4" name="Picture 3">
            <a:extLst>
              <a:ext uri="{FF2B5EF4-FFF2-40B4-BE49-F238E27FC236}">
                <a16:creationId xmlns:a16="http://schemas.microsoft.com/office/drawing/2014/main" id="{B9B5D514-11AC-9FFE-9C3C-361A6A7A1621}"/>
              </a:ext>
            </a:extLst>
          </p:cNvPr>
          <p:cNvPicPr>
            <a:picLocks noChangeAspect="1"/>
          </p:cNvPicPr>
          <p:nvPr/>
        </p:nvPicPr>
        <p:blipFill>
          <a:blip r:embed="rId5">
            <a:lum bright="70000" contrast="-70000"/>
            <a:alphaModFix/>
            <a:extLst>
              <a:ext uri="{BEBA8EAE-BF5A-486C-A8C5-ECC9F3942E4B}">
                <a14:imgProps xmlns:a14="http://schemas.microsoft.com/office/drawing/2010/main">
                  <a14:imgLayer r:embed="rId6">
                    <a14:imgEffect>
                      <a14:artisticPhotocopy/>
                    </a14:imgEffect>
                    <a14:imgEffect>
                      <a14:colorTemperature colorTemp="8099"/>
                    </a14:imgEffect>
                    <a14:imgEffect>
                      <a14:saturation sat="56000"/>
                    </a14:imgEffect>
                  </a14:imgLayer>
                </a14:imgProps>
              </a:ext>
            </a:extLst>
          </a:blip>
          <a:stretch>
            <a:fillRect/>
          </a:stretch>
        </p:blipFill>
        <p:spPr>
          <a:xfrm>
            <a:off x="9346418" y="5104333"/>
            <a:ext cx="2699254" cy="1018355"/>
          </a:xfrm>
          <a:prstGeom prst="rect">
            <a:avLst/>
          </a:prstGeom>
        </p:spPr>
      </p:pic>
      <p:sp>
        <p:nvSpPr>
          <p:cNvPr id="18" name="Inhaltsplatzhalter 2">
            <a:extLst>
              <a:ext uri="{FF2B5EF4-FFF2-40B4-BE49-F238E27FC236}">
                <a16:creationId xmlns:a16="http://schemas.microsoft.com/office/drawing/2014/main" id="{84980350-64E9-99DA-839C-E28711F7FAEF}"/>
              </a:ext>
            </a:extLst>
          </p:cNvPr>
          <p:cNvSpPr txBox="1">
            <a:spLocks/>
          </p:cNvSpPr>
          <p:nvPr/>
        </p:nvSpPr>
        <p:spPr>
          <a:xfrm>
            <a:off x="838201" y="2124448"/>
            <a:ext cx="5257799" cy="42380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IBM Plex Sans Light" panose="020B040305020300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BM Plex Sans Light" panose="020B040305020300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IBM Plex Sans Light" panose="020B040305020300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IBM Plex Sans Light" panose="020B04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de-DE">
                <a:latin typeface="IBM Plex Sans Light"/>
              </a:rPr>
              <a:t>Die Stiftung wurde von der Bundesrepublik Deutschland gegründet; die Stiftungsurkunde unterzeichnete Bundeskanzler und Außenminister      </a:t>
            </a:r>
            <a:r>
              <a:rPr lang="de-DE" b="1">
                <a:solidFill>
                  <a:schemeClr val="accent5"/>
                </a:solidFill>
                <a:latin typeface="IBM Plex Sans"/>
              </a:rPr>
              <a:t>Konrad Adenauer </a:t>
            </a:r>
            <a:r>
              <a:rPr lang="de-DE" b="1">
                <a:solidFill>
                  <a:srgbClr val="000000"/>
                </a:solidFill>
                <a:latin typeface="IBM Plex Sans"/>
              </a:rPr>
              <a:t>(1876–1967).</a:t>
            </a:r>
          </a:p>
          <a:p>
            <a:pPr marL="0" indent="0">
              <a:lnSpc>
                <a:spcPct val="110000"/>
              </a:lnSpc>
              <a:buNone/>
            </a:pPr>
            <a:r>
              <a:rPr lang="de-DE">
                <a:latin typeface="IBM Plex Sans Light"/>
              </a:rPr>
              <a:t>Ziel ist die Förderung von Wissenschaft und Forschung sowie der interkulturellen Verständigung.</a:t>
            </a:r>
            <a:endParaRPr lang="de-DE"/>
          </a:p>
          <a:p>
            <a:pPr marL="0" indent="0">
              <a:lnSpc>
                <a:spcPct val="110000"/>
              </a:lnSpc>
              <a:buNone/>
            </a:pPr>
            <a:r>
              <a:rPr lang="de-DE"/>
              <a:t>Sitz der Stiftung ist seit der Gründung Bonn-Bad Godesberg.</a:t>
            </a:r>
          </a:p>
        </p:txBody>
      </p:sp>
      <p:sp>
        <p:nvSpPr>
          <p:cNvPr id="30" name="Titel 1">
            <a:extLst>
              <a:ext uri="{FF2B5EF4-FFF2-40B4-BE49-F238E27FC236}">
                <a16:creationId xmlns:a16="http://schemas.microsoft.com/office/drawing/2014/main" id="{E99CF1AF-D345-CF17-1221-59C5643AC9AC}"/>
              </a:ext>
            </a:extLst>
          </p:cNvPr>
          <p:cNvSpPr txBox="1">
            <a:spLocks/>
          </p:cNvSpPr>
          <p:nvPr/>
        </p:nvSpPr>
        <p:spPr>
          <a:xfrm>
            <a:off x="838200" y="984250"/>
            <a:ext cx="7354825" cy="10699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a:t>UNSERE WURZELN</a:t>
            </a:r>
          </a:p>
        </p:txBody>
      </p:sp>
    </p:spTree>
    <p:extLst>
      <p:ext uri="{BB962C8B-B14F-4D97-AF65-F5344CB8AC3E}">
        <p14:creationId xmlns:p14="http://schemas.microsoft.com/office/powerpoint/2010/main" val="360559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672A1F3-388D-3731-E1F3-22BB4DA5E2F5}"/>
              </a:ext>
            </a:extLst>
          </p:cNvPr>
          <p:cNvSpPr>
            <a:spLocks noGrp="1"/>
          </p:cNvSpPr>
          <p:nvPr>
            <p:ph sz="half" idx="1"/>
          </p:nvPr>
        </p:nvSpPr>
        <p:spPr>
          <a:xfrm>
            <a:off x="5829300" y="4402577"/>
            <a:ext cx="5804545" cy="1955503"/>
          </a:xfrm>
        </p:spPr>
        <p:txBody>
          <a:bodyPr>
            <a:noAutofit/>
          </a:bodyPr>
          <a:lstStyle/>
          <a:p>
            <a:pPr>
              <a:lnSpc>
                <a:spcPct val="100000"/>
              </a:lnSpc>
            </a:pPr>
            <a:r>
              <a:rPr lang="de-DE" sz="1800"/>
              <a:t>Weltweites Humboldt-Netzwerk  über die Grenzen von Disziplinen und Ländern hinweg </a:t>
            </a:r>
          </a:p>
          <a:p>
            <a:pPr>
              <a:lnSpc>
                <a:spcPct val="100000"/>
              </a:lnSpc>
            </a:pPr>
            <a:r>
              <a:rPr lang="de-DE" sz="1800"/>
              <a:t>Wissenschaftliche Lösungen für die Herausforderungen unserer Zeit</a:t>
            </a:r>
          </a:p>
          <a:p>
            <a:pPr>
              <a:lnSpc>
                <a:spcPct val="100000"/>
              </a:lnSpc>
            </a:pPr>
            <a:r>
              <a:rPr lang="de-DE" sz="1800"/>
              <a:t>Netzwerk des Vertrauens und der Verständigung</a:t>
            </a:r>
          </a:p>
        </p:txBody>
      </p:sp>
      <p:pic>
        <p:nvPicPr>
          <p:cNvPr id="5" name="Grafik 4">
            <a:extLst>
              <a:ext uri="{FF2B5EF4-FFF2-40B4-BE49-F238E27FC236}">
                <a16:creationId xmlns:a16="http://schemas.microsoft.com/office/drawing/2014/main" id="{49F03402-25F6-B8A7-0E57-9F7B9AFEAD46}"/>
              </a:ext>
            </a:extLst>
          </p:cNvPr>
          <p:cNvPicPr>
            <a:picLocks noChangeAspect="1"/>
          </p:cNvPicPr>
          <p:nvPr/>
        </p:nvPicPr>
        <p:blipFill>
          <a:blip r:embed="rId3"/>
          <a:srcRect l="25167" r="25167"/>
          <a:stretch/>
        </p:blipFill>
        <p:spPr>
          <a:xfrm>
            <a:off x="0" y="0"/>
            <a:ext cx="5115208" cy="6858000"/>
          </a:xfrm>
          <a:prstGeom prst="rect">
            <a:avLst/>
          </a:prstGeom>
        </p:spPr>
      </p:pic>
      <p:sp>
        <p:nvSpPr>
          <p:cNvPr id="6" name="Oval 5">
            <a:extLst>
              <a:ext uri="{FF2B5EF4-FFF2-40B4-BE49-F238E27FC236}">
                <a16:creationId xmlns:a16="http://schemas.microsoft.com/office/drawing/2014/main" id="{3F70C426-490C-58B7-80FF-2618F0FDE7BF}"/>
              </a:ext>
            </a:extLst>
          </p:cNvPr>
          <p:cNvSpPr/>
          <p:nvPr/>
        </p:nvSpPr>
        <p:spPr>
          <a:xfrm>
            <a:off x="991327" y="1923254"/>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Oval 6">
            <a:extLst>
              <a:ext uri="{FF2B5EF4-FFF2-40B4-BE49-F238E27FC236}">
                <a16:creationId xmlns:a16="http://schemas.microsoft.com/office/drawing/2014/main" id="{2340A293-1305-EBA1-B34C-5E9B9217783E}"/>
              </a:ext>
            </a:extLst>
          </p:cNvPr>
          <p:cNvSpPr/>
          <p:nvPr/>
        </p:nvSpPr>
        <p:spPr>
          <a:xfrm>
            <a:off x="1576068" y="3814219"/>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89FDCF1-036A-1C7F-67CF-1E2C170DA5CF}"/>
              </a:ext>
            </a:extLst>
          </p:cNvPr>
          <p:cNvSpPr/>
          <p:nvPr/>
        </p:nvSpPr>
        <p:spPr>
          <a:xfrm>
            <a:off x="1249862"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B8FCE108-05C8-3689-FE8C-08941ECDCED5}"/>
              </a:ext>
            </a:extLst>
          </p:cNvPr>
          <p:cNvSpPr/>
          <p:nvPr/>
        </p:nvSpPr>
        <p:spPr>
          <a:xfrm>
            <a:off x="357592"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 Verbindung 9">
            <a:extLst>
              <a:ext uri="{FF2B5EF4-FFF2-40B4-BE49-F238E27FC236}">
                <a16:creationId xmlns:a16="http://schemas.microsoft.com/office/drawing/2014/main" id="{B10F25AF-2929-C66B-8489-697749B88FD9}"/>
              </a:ext>
            </a:extLst>
          </p:cNvPr>
          <p:cNvCxnSpPr>
            <a:cxnSpLocks/>
            <a:stCxn id="8" idx="4"/>
            <a:endCxn id="6" idx="0"/>
          </p:cNvCxnSpPr>
          <p:nvPr/>
        </p:nvCxnSpPr>
        <p:spPr>
          <a:xfrm flipH="1">
            <a:off x="1211021" y="592749"/>
            <a:ext cx="129267" cy="133050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DD7BA830-126F-0F68-71FF-BC762A62E184}"/>
              </a:ext>
            </a:extLst>
          </p:cNvPr>
          <p:cNvCxnSpPr>
            <a:cxnSpLocks/>
            <a:stCxn id="7" idx="0"/>
            <a:endCxn id="6" idx="5"/>
          </p:cNvCxnSpPr>
          <p:nvPr/>
        </p:nvCxnSpPr>
        <p:spPr>
          <a:xfrm flipH="1" flipV="1">
            <a:off x="1366367" y="2298294"/>
            <a:ext cx="310641" cy="1515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5033AD7B-28A6-E090-536F-3D4C3850E913}"/>
              </a:ext>
            </a:extLst>
          </p:cNvPr>
          <p:cNvCxnSpPr>
            <a:cxnSpLocks/>
            <a:stCxn id="6" idx="3"/>
            <a:endCxn id="9" idx="7"/>
          </p:cNvCxnSpPr>
          <p:nvPr/>
        </p:nvCxnSpPr>
        <p:spPr>
          <a:xfrm flipH="1">
            <a:off x="509635" y="2298294"/>
            <a:ext cx="546039" cy="9786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8FC800D3-5BAD-5987-2D24-B956B85F4E33}"/>
              </a:ext>
            </a:extLst>
          </p:cNvPr>
          <p:cNvCxnSpPr>
            <a:cxnSpLocks/>
            <a:endCxn id="8" idx="1"/>
          </p:cNvCxnSpPr>
          <p:nvPr/>
        </p:nvCxnSpPr>
        <p:spPr>
          <a:xfrm>
            <a:off x="717630" y="0"/>
            <a:ext cx="558717" cy="43838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9A97F3B0-52B2-E57D-9580-D01872917D6D}"/>
              </a:ext>
            </a:extLst>
          </p:cNvPr>
          <p:cNvCxnSpPr>
            <a:cxnSpLocks/>
            <a:stCxn id="9" idx="6"/>
            <a:endCxn id="7" idx="2"/>
          </p:cNvCxnSpPr>
          <p:nvPr/>
        </p:nvCxnSpPr>
        <p:spPr>
          <a:xfrm>
            <a:off x="535722" y="3339935"/>
            <a:ext cx="1040346" cy="5752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274AA67B-965F-EBBC-114D-6D6CC532371F}"/>
              </a:ext>
            </a:extLst>
          </p:cNvPr>
          <p:cNvCxnSpPr>
            <a:cxnSpLocks/>
            <a:endCxn id="9" idx="2"/>
          </p:cNvCxnSpPr>
          <p:nvPr/>
        </p:nvCxnSpPr>
        <p:spPr>
          <a:xfrm>
            <a:off x="0" y="3276957"/>
            <a:ext cx="357592" cy="629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E7035873-2C37-066E-2FAE-2893F01F5F81}"/>
              </a:ext>
            </a:extLst>
          </p:cNvPr>
          <p:cNvSpPr txBox="1"/>
          <p:nvPr/>
        </p:nvSpPr>
        <p:spPr>
          <a:xfrm>
            <a:off x="831850" y="6396180"/>
            <a:ext cx="377334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CEBC29D-A5FE-1248-A03D-D7D35CA1AE83}" type="slidenum">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a:t>
            </a:fld>
            <a:r>
              <a:rPr lang="de-DE" sz="1100" b="0" i="0">
                <a:latin typeface="IBM Plex Sans Light" panose="020B0403050203000203" pitchFamily="34" charset="0"/>
              </a:rPr>
              <a:t> | </a:t>
            </a:r>
            <a:fld id="{EF543838-273D-F04A-829F-F5483DF16BC0}" type="datetimeFigureOut">
              <a:rPr lang="de-DE" sz="1100" b="0" i="0" smtClean="0">
                <a:latin typeface="IBM Plex Sans Light" panose="020B040305020300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13.10.2026</a:t>
            </a:fld>
            <a:endParaRPr lang="de-DE" sz="1100" b="0" i="0">
              <a:latin typeface="IBM Plex Sans Light" panose="020B0403050203000203" pitchFamily="34" charset="0"/>
            </a:endParaRPr>
          </a:p>
        </p:txBody>
      </p:sp>
      <p:sp>
        <p:nvSpPr>
          <p:cNvPr id="4" name="Titel 1">
            <a:extLst>
              <a:ext uri="{FF2B5EF4-FFF2-40B4-BE49-F238E27FC236}">
                <a16:creationId xmlns:a16="http://schemas.microsoft.com/office/drawing/2014/main" id="{6B6BE6BC-DD52-9A44-F8D8-6A0FD5EE9698}"/>
              </a:ext>
            </a:extLst>
          </p:cNvPr>
          <p:cNvSpPr txBox="1">
            <a:spLocks/>
          </p:cNvSpPr>
          <p:nvPr/>
        </p:nvSpPr>
        <p:spPr>
          <a:xfrm>
            <a:off x="5829300" y="411897"/>
            <a:ext cx="7249063" cy="20550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3200"/>
              <a:t>UNSER NETZWERK</a:t>
            </a:r>
            <a:br>
              <a:rPr lang="de-DE" sz="2000">
                <a:solidFill>
                  <a:schemeClr val="tx1"/>
                </a:solidFill>
              </a:rPr>
            </a:br>
            <a:endParaRPr lang="de-DE" sz="2000">
              <a:solidFill>
                <a:schemeClr val="tx1"/>
              </a:solidFill>
            </a:endParaRPr>
          </a:p>
        </p:txBody>
      </p:sp>
      <p:sp>
        <p:nvSpPr>
          <p:cNvPr id="23" name="Textfeld 22">
            <a:extLst>
              <a:ext uri="{FF2B5EF4-FFF2-40B4-BE49-F238E27FC236}">
                <a16:creationId xmlns:a16="http://schemas.microsoft.com/office/drawing/2014/main" id="{0846B8AC-9CC5-74D1-80FB-BB569E31A4E2}"/>
              </a:ext>
            </a:extLst>
          </p:cNvPr>
          <p:cNvSpPr txBox="1"/>
          <p:nvPr/>
        </p:nvSpPr>
        <p:spPr>
          <a:xfrm>
            <a:off x="3050876" y="3662416"/>
            <a:ext cx="7339012" cy="338554"/>
          </a:xfrm>
          <a:prstGeom prst="rect">
            <a:avLst/>
          </a:prstGeom>
          <a:noFill/>
        </p:spPr>
        <p:txBody>
          <a:bodyPr wrap="square">
            <a:spAutoFit/>
          </a:bodyPr>
          <a:lstStyle/>
          <a:p>
            <a:pPr algn="r"/>
            <a:r>
              <a:rPr lang="de-DE" sz="1600" i="1">
                <a:solidFill>
                  <a:schemeClr val="accent3">
                    <a:lumMod val="75000"/>
                  </a:schemeClr>
                </a:solidFill>
                <a:latin typeface="IBM Plex Sans Light" panose="020B0403050203000203" pitchFamily="34" charset="0"/>
              </a:rPr>
              <a:t>Alexander von Humboldt</a:t>
            </a:r>
          </a:p>
        </p:txBody>
      </p:sp>
      <p:sp>
        <p:nvSpPr>
          <p:cNvPr id="24" name="Titel 1">
            <a:extLst>
              <a:ext uri="{FF2B5EF4-FFF2-40B4-BE49-F238E27FC236}">
                <a16:creationId xmlns:a16="http://schemas.microsoft.com/office/drawing/2014/main" id="{B692A8A9-D23D-DB63-17F1-AF74B2059406}"/>
              </a:ext>
            </a:extLst>
          </p:cNvPr>
          <p:cNvSpPr txBox="1">
            <a:spLocks/>
          </p:cNvSpPr>
          <p:nvPr/>
        </p:nvSpPr>
        <p:spPr>
          <a:xfrm>
            <a:off x="2038486" y="953711"/>
            <a:ext cx="1206498" cy="23070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20000">
                <a:ln w="25400">
                  <a:noFill/>
                </a:ln>
                <a:solidFill>
                  <a:schemeClr val="bg1"/>
                </a:solidFill>
              </a:rPr>
              <a:t>„</a:t>
            </a:r>
          </a:p>
        </p:txBody>
      </p:sp>
      <p:sp>
        <p:nvSpPr>
          <p:cNvPr id="2" name="Titel 1">
            <a:extLst>
              <a:ext uri="{FF2B5EF4-FFF2-40B4-BE49-F238E27FC236}">
                <a16:creationId xmlns:a16="http://schemas.microsoft.com/office/drawing/2014/main" id="{DB2470A8-C4ED-8EE1-CC52-A81EA46714FD}"/>
              </a:ext>
            </a:extLst>
          </p:cNvPr>
          <p:cNvSpPr>
            <a:spLocks noGrp="1"/>
          </p:cNvSpPr>
          <p:nvPr>
            <p:ph type="title"/>
          </p:nvPr>
        </p:nvSpPr>
        <p:spPr>
          <a:xfrm>
            <a:off x="2951811" y="2314771"/>
            <a:ext cx="7879294" cy="1805327"/>
          </a:xfrm>
        </p:spPr>
        <p:txBody>
          <a:bodyPr>
            <a:normAutofit/>
          </a:bodyPr>
          <a:lstStyle/>
          <a:p>
            <a:r>
              <a:rPr lang="de-DE" sz="4000">
                <a:solidFill>
                  <a:schemeClr val="tx1"/>
                </a:solidFill>
              </a:rPr>
              <a:t>IDEEN KÖNNEN NUR NÜTZEN,</a:t>
            </a:r>
            <a:br>
              <a:rPr lang="de-DE" sz="4000">
                <a:solidFill>
                  <a:schemeClr val="tx1"/>
                </a:solidFill>
              </a:rPr>
            </a:br>
            <a:r>
              <a:rPr lang="de-DE" sz="4000">
                <a:solidFill>
                  <a:schemeClr val="tx1"/>
                </a:solidFill>
              </a:rPr>
              <a:t>WENN SIE IN VIELEN KÖPFEN</a:t>
            </a:r>
            <a:br>
              <a:rPr lang="de-DE" sz="4000">
                <a:solidFill>
                  <a:schemeClr val="tx1"/>
                </a:solidFill>
              </a:rPr>
            </a:br>
            <a:r>
              <a:rPr lang="de-DE" sz="4000">
                <a:solidFill>
                  <a:schemeClr val="tx1"/>
                </a:solidFill>
              </a:rPr>
              <a:t>LEBENDIG WERDEN</a:t>
            </a:r>
            <a:endParaRPr lang="de-DE">
              <a:solidFill>
                <a:schemeClr val="tx1"/>
              </a:solidFill>
            </a:endParaRPr>
          </a:p>
        </p:txBody>
      </p:sp>
    </p:spTree>
    <p:extLst>
      <p:ext uri="{BB962C8B-B14F-4D97-AF65-F5344CB8AC3E}">
        <p14:creationId xmlns:p14="http://schemas.microsoft.com/office/powerpoint/2010/main" val="542183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A8B280-CCBF-DAB5-7668-09B9A3969C03}"/>
              </a:ext>
            </a:extLst>
          </p:cNvPr>
          <p:cNvSpPr>
            <a:spLocks noGrp="1"/>
          </p:cNvSpPr>
          <p:nvPr>
            <p:ph type="title"/>
          </p:nvPr>
        </p:nvSpPr>
        <p:spPr/>
        <p:txBody>
          <a:bodyPr>
            <a:normAutofit/>
          </a:bodyPr>
          <a:lstStyle/>
          <a:p>
            <a:r>
              <a:rPr lang="de-DE" sz="3200"/>
              <a:t>UNSER NETZWERK</a:t>
            </a:r>
            <a:endParaRPr lang="de-DE" sz="3200">
              <a:solidFill>
                <a:schemeClr val="tx1"/>
              </a:solidFill>
            </a:endParaRPr>
          </a:p>
        </p:txBody>
      </p:sp>
      <p:pic>
        <p:nvPicPr>
          <p:cNvPr id="6" name="Grafik 5">
            <a:extLst>
              <a:ext uri="{FF2B5EF4-FFF2-40B4-BE49-F238E27FC236}">
                <a16:creationId xmlns:a16="http://schemas.microsoft.com/office/drawing/2014/main" id="{8B99455C-33F7-2231-5EBF-366DA96DDA51}"/>
              </a:ext>
            </a:extLst>
          </p:cNvPr>
          <p:cNvPicPr>
            <a:picLocks noChangeAspect="1"/>
          </p:cNvPicPr>
          <p:nvPr/>
        </p:nvPicPr>
        <p:blipFill>
          <a:blip r:embed="rId3"/>
          <a:stretch>
            <a:fillRect/>
          </a:stretch>
        </p:blipFill>
        <p:spPr>
          <a:xfrm>
            <a:off x="1681032" y="2269851"/>
            <a:ext cx="819150" cy="1428750"/>
          </a:xfrm>
          <a:prstGeom prst="rect">
            <a:avLst/>
          </a:prstGeom>
        </p:spPr>
      </p:pic>
      <p:pic>
        <p:nvPicPr>
          <p:cNvPr id="7" name="Grafik 6">
            <a:extLst>
              <a:ext uri="{FF2B5EF4-FFF2-40B4-BE49-F238E27FC236}">
                <a16:creationId xmlns:a16="http://schemas.microsoft.com/office/drawing/2014/main" id="{451FA5D5-2D31-650C-38ED-F8DF10A3CCF2}"/>
              </a:ext>
            </a:extLst>
          </p:cNvPr>
          <p:cNvPicPr>
            <a:picLocks noChangeAspect="1"/>
          </p:cNvPicPr>
          <p:nvPr/>
        </p:nvPicPr>
        <p:blipFill>
          <a:blip r:embed="rId4"/>
          <a:stretch>
            <a:fillRect/>
          </a:stretch>
        </p:blipFill>
        <p:spPr>
          <a:xfrm>
            <a:off x="4235919" y="1971309"/>
            <a:ext cx="1727292" cy="1727292"/>
          </a:xfrm>
          <a:prstGeom prst="rect">
            <a:avLst/>
          </a:prstGeom>
        </p:spPr>
      </p:pic>
      <p:pic>
        <p:nvPicPr>
          <p:cNvPr id="8" name="Grafik 7">
            <a:extLst>
              <a:ext uri="{FF2B5EF4-FFF2-40B4-BE49-F238E27FC236}">
                <a16:creationId xmlns:a16="http://schemas.microsoft.com/office/drawing/2014/main" id="{0AF7E2EE-5BF4-AD16-BE67-C1507167342A}"/>
              </a:ext>
            </a:extLst>
          </p:cNvPr>
          <p:cNvPicPr>
            <a:picLocks noChangeAspect="1"/>
          </p:cNvPicPr>
          <p:nvPr/>
        </p:nvPicPr>
        <p:blipFill>
          <a:blip r:embed="rId5"/>
          <a:stretch>
            <a:fillRect/>
          </a:stretch>
        </p:blipFill>
        <p:spPr>
          <a:xfrm>
            <a:off x="7536009" y="1740130"/>
            <a:ext cx="1482671" cy="1958471"/>
          </a:xfrm>
          <a:prstGeom prst="rect">
            <a:avLst/>
          </a:prstGeom>
        </p:spPr>
      </p:pic>
      <p:sp>
        <p:nvSpPr>
          <p:cNvPr id="9" name="Titel 1">
            <a:extLst>
              <a:ext uri="{FF2B5EF4-FFF2-40B4-BE49-F238E27FC236}">
                <a16:creationId xmlns:a16="http://schemas.microsoft.com/office/drawing/2014/main" id="{6381C656-8CE1-2393-C91D-00E1106FF133}"/>
              </a:ext>
            </a:extLst>
          </p:cNvPr>
          <p:cNvSpPr txBox="1">
            <a:spLocks/>
          </p:cNvSpPr>
          <p:nvPr/>
        </p:nvSpPr>
        <p:spPr>
          <a:xfrm>
            <a:off x="838200" y="3979222"/>
            <a:ext cx="2504814"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950</a:t>
            </a:r>
          </a:p>
          <a:p>
            <a:pPr algn="ctr">
              <a:lnSpc>
                <a:spcPct val="100000"/>
              </a:lnSpc>
            </a:pPr>
            <a:r>
              <a:rPr lang="de-DE" sz="1800" b="0">
                <a:solidFill>
                  <a:schemeClr val="tx1"/>
                </a:solidFill>
                <a:latin typeface="IBM Plex Sans Light" panose="020B0403050203000203" pitchFamily="34" charset="0"/>
              </a:rPr>
              <a:t>Preise und Stipendien jährlich</a:t>
            </a:r>
            <a:endParaRPr lang="de-DE" sz="1800" b="0">
              <a:solidFill>
                <a:schemeClr val="accent5">
                  <a:lumMod val="50000"/>
                </a:schemeClr>
              </a:solidFill>
              <a:latin typeface="IBM Plex Sans Light" panose="020B0403050203000203" pitchFamily="34" charset="0"/>
            </a:endParaRPr>
          </a:p>
        </p:txBody>
      </p:sp>
      <p:sp>
        <p:nvSpPr>
          <p:cNvPr id="10" name="Titel 1">
            <a:extLst>
              <a:ext uri="{FF2B5EF4-FFF2-40B4-BE49-F238E27FC236}">
                <a16:creationId xmlns:a16="http://schemas.microsoft.com/office/drawing/2014/main" id="{E574CFFA-9D96-846E-893B-4B04E6FD6D38}"/>
              </a:ext>
            </a:extLst>
          </p:cNvPr>
          <p:cNvSpPr txBox="1">
            <a:spLocks/>
          </p:cNvSpPr>
          <p:nvPr/>
        </p:nvSpPr>
        <p:spPr>
          <a:xfrm>
            <a:off x="3930884" y="3979222"/>
            <a:ext cx="2504814"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Alumni in über </a:t>
            </a:r>
            <a:endParaRPr kumimoji="0" lang="de-DE" sz="1800" b="0" i="0" u="none" strike="noStrike" kern="1200" cap="none" spc="0" normalizeH="0" baseline="0" noProof="0">
              <a:ln>
                <a:noFill/>
              </a:ln>
              <a:solidFill>
                <a:schemeClr val="accent5">
                  <a:lumMod val="50000"/>
                </a:schemeClr>
              </a:solidFill>
              <a:effectLst/>
              <a:uLnTx/>
              <a:uFillTx/>
              <a:latin typeface="IBM Plex Sans Light" panose="020B0403050203000203" pitchFamily="34" charset="0"/>
              <a:ea typeface="+mn-ea"/>
              <a:cs typeface="+mn-cs"/>
            </a:endParaRPr>
          </a:p>
          <a:p>
            <a:pPr algn="ctr">
              <a:lnSpc>
                <a:spcPct val="100000"/>
              </a:lnSpc>
            </a:pPr>
            <a:r>
              <a:rPr lang="de-DE">
                <a:solidFill>
                  <a:schemeClr val="accent2"/>
                </a:solidFill>
              </a:rPr>
              <a:t>140</a:t>
            </a:r>
          </a:p>
          <a:p>
            <a:pPr algn="ctr"/>
            <a:r>
              <a:rPr lang="de-DE" sz="1800" b="0">
                <a:solidFill>
                  <a:schemeClr val="tx1">
                    <a:lumMod val="95000"/>
                    <a:lumOff val="5000"/>
                  </a:schemeClr>
                </a:solidFill>
                <a:latin typeface="IBM Plex Sans Light" panose="020B0403050203000203" pitchFamily="34" charset="0"/>
              </a:rPr>
              <a:t>Ländern</a:t>
            </a:r>
          </a:p>
        </p:txBody>
      </p:sp>
      <p:sp>
        <p:nvSpPr>
          <p:cNvPr id="11" name="Titel 1">
            <a:extLst>
              <a:ext uri="{FF2B5EF4-FFF2-40B4-BE49-F238E27FC236}">
                <a16:creationId xmlns:a16="http://schemas.microsoft.com/office/drawing/2014/main" id="{7E3A275A-B32D-9979-6F94-651EB9FB344E}"/>
              </a:ext>
            </a:extLst>
          </p:cNvPr>
          <p:cNvSpPr txBox="1">
            <a:spLocks/>
          </p:cNvSpPr>
          <p:nvPr/>
        </p:nvSpPr>
        <p:spPr>
          <a:xfrm>
            <a:off x="7024936" y="3979222"/>
            <a:ext cx="2705689" cy="2847138"/>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2.300</a:t>
            </a:r>
          </a:p>
          <a:p>
            <a:pPr algn="ctr">
              <a:lnSpc>
                <a:spcPct val="100000"/>
              </a:lnSpc>
            </a:pPr>
            <a:r>
              <a:rPr lang="de-DE" sz="1800" b="0">
                <a:solidFill>
                  <a:schemeClr val="tx1"/>
                </a:solidFill>
                <a:latin typeface="IBM Plex Sans Light" panose="020B0403050203000203" pitchFamily="34" charset="0"/>
              </a:rPr>
              <a:t>Forschungsaufenthalte jährlich in Deutschland</a:t>
            </a:r>
            <a:endParaRPr lang="de-DE" sz="1800" b="0">
              <a:solidFill>
                <a:schemeClr val="accent5">
                  <a:lumMod val="50000"/>
                </a:schemeClr>
              </a:solidFill>
              <a:latin typeface="IBM Plex Sans Light" panose="020B0403050203000203" pitchFamily="34" charset="0"/>
            </a:endParaRPr>
          </a:p>
        </p:txBody>
      </p:sp>
    </p:spTree>
    <p:extLst>
      <p:ext uri="{BB962C8B-B14F-4D97-AF65-F5344CB8AC3E}">
        <p14:creationId xmlns:p14="http://schemas.microsoft.com/office/powerpoint/2010/main" val="3005339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DCB2F3B4-E1DA-9FEF-FD49-8A0596564D9A}"/>
              </a:ext>
            </a:extLst>
          </p:cNvPr>
          <p:cNvPicPr>
            <a:picLocks noChangeAspect="1"/>
          </p:cNvPicPr>
          <p:nvPr/>
        </p:nvPicPr>
        <p:blipFill>
          <a:blip r:embed="rId3"/>
          <a:stretch>
            <a:fillRect/>
          </a:stretch>
        </p:blipFill>
        <p:spPr>
          <a:xfrm>
            <a:off x="3823994" y="694611"/>
            <a:ext cx="6218640" cy="1844673"/>
          </a:xfrm>
          <a:prstGeom prst="rect">
            <a:avLst/>
          </a:prstGeom>
        </p:spPr>
      </p:pic>
      <p:sp>
        <p:nvSpPr>
          <p:cNvPr id="6" name="Titel 1">
            <a:extLst>
              <a:ext uri="{FF2B5EF4-FFF2-40B4-BE49-F238E27FC236}">
                <a16:creationId xmlns:a16="http://schemas.microsoft.com/office/drawing/2014/main" id="{971682D9-ED92-BCDC-FE2C-D086761F206D}"/>
              </a:ext>
            </a:extLst>
          </p:cNvPr>
          <p:cNvSpPr txBox="1">
            <a:spLocks/>
          </p:cNvSpPr>
          <p:nvPr/>
        </p:nvSpPr>
        <p:spPr>
          <a:xfrm>
            <a:off x="3823994" y="2759093"/>
            <a:ext cx="6765747" cy="164985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r>
              <a:rPr lang="de-DE" sz="7200">
                <a:solidFill>
                  <a:schemeClr val="accent2"/>
                </a:solidFill>
                <a:latin typeface="IBM Plex Sans"/>
              </a:rPr>
              <a:t>&gt; 32.000</a:t>
            </a:r>
            <a:endParaRPr lang="de-DE">
              <a:solidFill>
                <a:schemeClr val="accent2"/>
              </a:solidFill>
              <a:latin typeface="IBM Plex Sans"/>
            </a:endParaRPr>
          </a:p>
          <a:p>
            <a:r>
              <a:rPr lang="de-DE" sz="1800" b="0" err="1">
                <a:solidFill>
                  <a:schemeClr val="tx1"/>
                </a:solidFill>
                <a:latin typeface="IBM Plex Sans Light"/>
              </a:rPr>
              <a:t>Humboldtianer</a:t>
            </a:r>
            <a:r>
              <a:rPr lang="de-DE" sz="1800" b="0">
                <a:solidFill>
                  <a:schemeClr val="tx1"/>
                </a:solidFill>
                <a:latin typeface="IBM Plex Sans Light"/>
              </a:rPr>
              <a:t>*innen weltweit</a:t>
            </a:r>
          </a:p>
        </p:txBody>
      </p:sp>
      <p:sp>
        <p:nvSpPr>
          <p:cNvPr id="9" name="Titel 1">
            <a:extLst>
              <a:ext uri="{FF2B5EF4-FFF2-40B4-BE49-F238E27FC236}">
                <a16:creationId xmlns:a16="http://schemas.microsoft.com/office/drawing/2014/main" id="{3D1CD400-AA28-E77E-F1C2-76D4FD6CEEA4}"/>
              </a:ext>
            </a:extLst>
          </p:cNvPr>
          <p:cNvSpPr txBox="1">
            <a:spLocks/>
          </p:cNvSpPr>
          <p:nvPr/>
        </p:nvSpPr>
        <p:spPr>
          <a:xfrm>
            <a:off x="8119241" y="4634262"/>
            <a:ext cx="3657599" cy="2201014"/>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109</a:t>
            </a:r>
          </a:p>
          <a:p>
            <a:pPr algn="ctr">
              <a:lnSpc>
                <a:spcPct val="100000"/>
              </a:lnSpc>
            </a:pPr>
            <a:r>
              <a:rPr lang="de-DE" sz="1800" b="0">
                <a:solidFill>
                  <a:schemeClr val="tx1"/>
                </a:solidFill>
                <a:latin typeface="IBM Plex Sans Light" panose="020B0403050203000203" pitchFamily="34" charset="0"/>
              </a:rPr>
              <a:t>Humboldt-Alumni-Vereinigungen weltweit</a:t>
            </a:r>
            <a:endParaRPr lang="de-DE" sz="1800" b="0">
              <a:solidFill>
                <a:schemeClr val="accent5">
                  <a:lumMod val="50000"/>
                </a:schemeClr>
              </a:solidFill>
              <a:latin typeface="IBM Plex Sans Light" panose="020B0403050203000203" pitchFamily="34" charset="0"/>
            </a:endParaRPr>
          </a:p>
        </p:txBody>
      </p:sp>
      <p:sp>
        <p:nvSpPr>
          <p:cNvPr id="10" name="Titel 1">
            <a:extLst>
              <a:ext uri="{FF2B5EF4-FFF2-40B4-BE49-F238E27FC236}">
                <a16:creationId xmlns:a16="http://schemas.microsoft.com/office/drawing/2014/main" id="{FBF142B2-CDEF-EA10-9F9D-A891E78BEC8D}"/>
              </a:ext>
            </a:extLst>
          </p:cNvPr>
          <p:cNvSpPr txBox="1">
            <a:spLocks/>
          </p:cNvSpPr>
          <p:nvPr/>
        </p:nvSpPr>
        <p:spPr>
          <a:xfrm>
            <a:off x="415159" y="4634262"/>
            <a:ext cx="2698743" cy="1275160"/>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latin typeface="IBM Plex Sans"/>
              </a:rPr>
              <a:t>64</a:t>
            </a:r>
            <a:endParaRPr lang="de-DE">
              <a:solidFill>
                <a:schemeClr val="accent2"/>
              </a:solidFill>
            </a:endParaRPr>
          </a:p>
          <a:p>
            <a:pPr algn="ctr">
              <a:lnSpc>
                <a:spcPct val="100000"/>
              </a:lnSpc>
            </a:pPr>
            <a:r>
              <a:rPr lang="de-DE" sz="1800" b="0">
                <a:solidFill>
                  <a:schemeClr val="tx1"/>
                </a:solidFill>
                <a:latin typeface="IBM Plex Sans Light" panose="020B0403050203000203" pitchFamily="34" charset="0"/>
              </a:rPr>
              <a:t>Nobelpreisträger*innen</a:t>
            </a:r>
            <a:endParaRPr lang="de-DE" sz="1800" b="0">
              <a:solidFill>
                <a:schemeClr val="accent5">
                  <a:lumMod val="50000"/>
                </a:schemeClr>
              </a:solidFill>
              <a:latin typeface="IBM Plex Sans Light" panose="020B0403050203000203" pitchFamily="34" charset="0"/>
            </a:endParaRPr>
          </a:p>
        </p:txBody>
      </p:sp>
      <p:sp>
        <p:nvSpPr>
          <p:cNvPr id="11" name="Titel 1">
            <a:extLst>
              <a:ext uri="{FF2B5EF4-FFF2-40B4-BE49-F238E27FC236}">
                <a16:creationId xmlns:a16="http://schemas.microsoft.com/office/drawing/2014/main" id="{48F87D28-DD27-AE10-0752-191066F86617}"/>
              </a:ext>
            </a:extLst>
          </p:cNvPr>
          <p:cNvSpPr txBox="1">
            <a:spLocks/>
          </p:cNvSpPr>
          <p:nvPr/>
        </p:nvSpPr>
        <p:spPr>
          <a:xfrm>
            <a:off x="3511293" y="4634262"/>
            <a:ext cx="4016628" cy="2018786"/>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b="1" kern="1200">
                <a:solidFill>
                  <a:schemeClr val="accent5"/>
                </a:solidFill>
                <a:latin typeface="IBM Plex Sans" panose="020B0503050203000203" pitchFamily="34" charset="0"/>
                <a:ea typeface="+mj-ea"/>
                <a:cs typeface="+mj-cs"/>
              </a:defRPr>
            </a:lvl1pPr>
          </a:lstStyle>
          <a:p>
            <a:pPr algn="ctr"/>
            <a:r>
              <a:rPr lang="de-DE">
                <a:solidFill>
                  <a:schemeClr val="accent2"/>
                </a:solidFill>
              </a:rPr>
              <a:t>40</a:t>
            </a:r>
          </a:p>
          <a:p>
            <a:pPr algn="ctr">
              <a:lnSpc>
                <a:spcPct val="100000"/>
              </a:lnSpc>
            </a:pPr>
            <a:r>
              <a:rPr lang="de-DE" sz="1800" b="0">
                <a:solidFill>
                  <a:schemeClr val="tx1"/>
                </a:solidFill>
                <a:latin typeface="IBM Plex Sans Light" panose="020B0403050203000203" pitchFamily="34" charset="0"/>
              </a:rPr>
              <a:t>Konferenzen und Tagungen pro Jahr weltweit</a:t>
            </a:r>
            <a:endParaRPr lang="de-DE" sz="1800" b="0">
              <a:solidFill>
                <a:schemeClr val="accent5">
                  <a:lumMod val="50000"/>
                </a:schemeClr>
              </a:solidFill>
              <a:latin typeface="IBM Plex Sans Light" panose="020B0403050203000203" pitchFamily="34" charset="0"/>
            </a:endParaRPr>
          </a:p>
        </p:txBody>
      </p:sp>
    </p:spTree>
    <p:extLst>
      <p:ext uri="{BB962C8B-B14F-4D97-AF65-F5344CB8AC3E}">
        <p14:creationId xmlns:p14="http://schemas.microsoft.com/office/powerpoint/2010/main" val="3165271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5CCED-DF59-A66F-9BA1-F1F39604D072}"/>
              </a:ext>
            </a:extLst>
          </p:cNvPr>
          <p:cNvSpPr>
            <a:spLocks noGrp="1"/>
          </p:cNvSpPr>
          <p:nvPr>
            <p:ph type="title"/>
          </p:nvPr>
        </p:nvSpPr>
        <p:spPr>
          <a:xfrm>
            <a:off x="838200" y="1405119"/>
            <a:ext cx="9301222" cy="1325563"/>
          </a:xfrm>
        </p:spPr>
        <p:txBody>
          <a:bodyPr>
            <a:normAutofit/>
          </a:bodyPr>
          <a:lstStyle/>
          <a:p>
            <a:r>
              <a:rPr lang="de-DE" sz="3200"/>
              <a:t>FÖRDERMÖGLICHKEITEN</a:t>
            </a:r>
          </a:p>
        </p:txBody>
      </p:sp>
      <p:sp>
        <p:nvSpPr>
          <p:cNvPr id="3" name="Inhaltsplatzhalter 2">
            <a:extLst>
              <a:ext uri="{FF2B5EF4-FFF2-40B4-BE49-F238E27FC236}">
                <a16:creationId xmlns:a16="http://schemas.microsoft.com/office/drawing/2014/main" id="{9FF03C75-0198-B4D8-7306-BD5BCBA7EB0F}"/>
              </a:ext>
            </a:extLst>
          </p:cNvPr>
          <p:cNvSpPr>
            <a:spLocks noGrp="1"/>
          </p:cNvSpPr>
          <p:nvPr>
            <p:ph sz="half" idx="1"/>
          </p:nvPr>
        </p:nvSpPr>
        <p:spPr>
          <a:xfrm>
            <a:off x="838200" y="2825474"/>
            <a:ext cx="6289431" cy="2708203"/>
          </a:xfrm>
        </p:spPr>
        <p:txBody>
          <a:bodyPr>
            <a:normAutofit/>
          </a:bodyPr>
          <a:lstStyle/>
          <a:p>
            <a:pPr>
              <a:lnSpc>
                <a:spcPct val="100000"/>
              </a:lnSpc>
            </a:pPr>
            <a:r>
              <a:rPr lang="de-DE"/>
              <a:t>Forschungsthemen und wissenschaftliche Gastgeber*innen / Kooperationspartner*innen in Deutschland können frei gewählt werden</a:t>
            </a:r>
          </a:p>
          <a:p>
            <a:pPr>
              <a:lnSpc>
                <a:spcPct val="100000"/>
              </a:lnSpc>
            </a:pPr>
            <a:r>
              <a:rPr lang="de-DE"/>
              <a:t>Von Postdocs über erfahrene Wissenschaftler*innen bis zur Weltspitze: Forschungsstipendien und Forschungspreise passend zur Karrieresituation </a:t>
            </a:r>
          </a:p>
        </p:txBody>
      </p:sp>
      <p:pic>
        <p:nvPicPr>
          <p:cNvPr id="5" name="Grafik 4">
            <a:extLst>
              <a:ext uri="{FF2B5EF4-FFF2-40B4-BE49-F238E27FC236}">
                <a16:creationId xmlns:a16="http://schemas.microsoft.com/office/drawing/2014/main" id="{805C2251-13C8-9A28-3315-630532B13F1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8001000" y="0"/>
            <a:ext cx="4191000" cy="6858000"/>
          </a:xfrm>
          <a:prstGeom prst="rect">
            <a:avLst/>
          </a:prstGeom>
        </p:spPr>
      </p:pic>
      <p:pic>
        <p:nvPicPr>
          <p:cNvPr id="6" name="Grafik 5">
            <a:extLst>
              <a:ext uri="{FF2B5EF4-FFF2-40B4-BE49-F238E27FC236}">
                <a16:creationId xmlns:a16="http://schemas.microsoft.com/office/drawing/2014/main" id="{3BF09CDD-FFB4-2C55-105F-98CDE94DF30F}"/>
              </a:ext>
            </a:extLst>
          </p:cNvPr>
          <p:cNvPicPr>
            <a:picLocks noChangeAspect="1"/>
          </p:cNvPicPr>
          <p:nvPr/>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18453" y="6263375"/>
            <a:ext cx="527219" cy="527219"/>
          </a:xfrm>
          <a:prstGeom prst="rect">
            <a:avLst/>
          </a:prstGeom>
        </p:spPr>
      </p:pic>
      <p:sp>
        <p:nvSpPr>
          <p:cNvPr id="7" name="Oval 6">
            <a:extLst>
              <a:ext uri="{FF2B5EF4-FFF2-40B4-BE49-F238E27FC236}">
                <a16:creationId xmlns:a16="http://schemas.microsoft.com/office/drawing/2014/main" id="{5AFE26A4-0DC3-4274-0967-6D7F778C9EF8}"/>
              </a:ext>
            </a:extLst>
          </p:cNvPr>
          <p:cNvSpPr/>
          <p:nvPr/>
        </p:nvSpPr>
        <p:spPr>
          <a:xfrm>
            <a:off x="9855849" y="1340772"/>
            <a:ext cx="439387" cy="4393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2F0535-6EFB-2236-8BFB-F2E886230EB9}"/>
              </a:ext>
            </a:extLst>
          </p:cNvPr>
          <p:cNvSpPr/>
          <p:nvPr/>
        </p:nvSpPr>
        <p:spPr>
          <a:xfrm>
            <a:off x="11733468" y="2623594"/>
            <a:ext cx="201880" cy="20188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DD566C9D-FF3D-B27A-5989-DE3BE2B5C7C8}"/>
              </a:ext>
            </a:extLst>
          </p:cNvPr>
          <p:cNvSpPr/>
          <p:nvPr/>
        </p:nvSpPr>
        <p:spPr>
          <a:xfrm>
            <a:off x="11131037" y="411897"/>
            <a:ext cx="180852" cy="18085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DFD30EAD-F069-9802-F639-CD31A4E0CE75}"/>
              </a:ext>
            </a:extLst>
          </p:cNvPr>
          <p:cNvSpPr/>
          <p:nvPr/>
        </p:nvSpPr>
        <p:spPr>
          <a:xfrm>
            <a:off x="8521106" y="3250870"/>
            <a:ext cx="178130" cy="17813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1" name="Gerade Verbindung 10">
            <a:extLst>
              <a:ext uri="{FF2B5EF4-FFF2-40B4-BE49-F238E27FC236}">
                <a16:creationId xmlns:a16="http://schemas.microsoft.com/office/drawing/2014/main" id="{9C3FBE9B-55F7-8FA1-69CB-A2F434AFE54B}"/>
              </a:ext>
            </a:extLst>
          </p:cNvPr>
          <p:cNvCxnSpPr>
            <a:cxnSpLocks/>
            <a:stCxn id="9" idx="3"/>
            <a:endCxn id="7" idx="7"/>
          </p:cNvCxnSpPr>
          <p:nvPr/>
        </p:nvCxnSpPr>
        <p:spPr>
          <a:xfrm flipH="1">
            <a:off x="10230889" y="566264"/>
            <a:ext cx="926633" cy="8388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4C2DF616-861C-64D8-B395-ABD52C949E85}"/>
              </a:ext>
            </a:extLst>
          </p:cNvPr>
          <p:cNvCxnSpPr>
            <a:cxnSpLocks/>
            <a:stCxn id="8" idx="2"/>
            <a:endCxn id="7" idx="5"/>
          </p:cNvCxnSpPr>
          <p:nvPr/>
        </p:nvCxnSpPr>
        <p:spPr>
          <a:xfrm flipH="1" flipV="1">
            <a:off x="10230889" y="1715812"/>
            <a:ext cx="1502579" cy="10087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DC048B02-FB23-B23E-18A1-9DE5417916E2}"/>
              </a:ext>
            </a:extLst>
          </p:cNvPr>
          <p:cNvCxnSpPr>
            <a:cxnSpLocks/>
            <a:stCxn id="7" idx="3"/>
            <a:endCxn id="10" idx="7"/>
          </p:cNvCxnSpPr>
          <p:nvPr/>
        </p:nvCxnSpPr>
        <p:spPr>
          <a:xfrm flipH="1">
            <a:off x="8673149" y="1715812"/>
            <a:ext cx="1247047" cy="1561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BB1768DA-9307-1278-653B-2930C996AAC0}"/>
              </a:ext>
            </a:extLst>
          </p:cNvPr>
          <p:cNvCxnSpPr>
            <a:cxnSpLocks/>
            <a:endCxn id="9" idx="7"/>
          </p:cNvCxnSpPr>
          <p:nvPr/>
        </p:nvCxnSpPr>
        <p:spPr>
          <a:xfrm flipH="1">
            <a:off x="11285404" y="238760"/>
            <a:ext cx="927674" cy="19962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Gerade Verbindung 14">
            <a:extLst>
              <a:ext uri="{FF2B5EF4-FFF2-40B4-BE49-F238E27FC236}">
                <a16:creationId xmlns:a16="http://schemas.microsoft.com/office/drawing/2014/main" id="{804DB454-3636-9DA1-52ED-405302E89E12}"/>
              </a:ext>
            </a:extLst>
          </p:cNvPr>
          <p:cNvCxnSpPr>
            <a:cxnSpLocks/>
            <a:endCxn id="8" idx="6"/>
          </p:cNvCxnSpPr>
          <p:nvPr/>
        </p:nvCxnSpPr>
        <p:spPr>
          <a:xfrm flipH="1">
            <a:off x="11935348" y="2623594"/>
            <a:ext cx="256652" cy="1009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319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5CCED-DF59-A66F-9BA1-F1F39604D072}"/>
              </a:ext>
            </a:extLst>
          </p:cNvPr>
          <p:cNvSpPr>
            <a:spLocks noGrp="1"/>
          </p:cNvSpPr>
          <p:nvPr>
            <p:ph type="title"/>
          </p:nvPr>
        </p:nvSpPr>
        <p:spPr>
          <a:xfrm>
            <a:off x="2986269" y="622300"/>
            <a:ext cx="8438816" cy="1325563"/>
          </a:xfrm>
        </p:spPr>
        <p:txBody>
          <a:bodyPr>
            <a:normAutofit/>
          </a:bodyPr>
          <a:lstStyle/>
          <a:p>
            <a:r>
              <a:rPr lang="de-DE" altLang="de-DE" sz="3200"/>
              <a:t>WICHTIGE FÖRDERPROGRAMME AUF EINEN BLICK</a:t>
            </a:r>
            <a:endParaRPr lang="de-DE" sz="3200"/>
          </a:p>
        </p:txBody>
      </p:sp>
      <p:graphicFrame>
        <p:nvGraphicFramePr>
          <p:cNvPr id="5" name="Group 53">
            <a:extLst>
              <a:ext uri="{FF2B5EF4-FFF2-40B4-BE49-F238E27FC236}">
                <a16:creationId xmlns:a16="http://schemas.microsoft.com/office/drawing/2014/main" id="{4A950DA2-8369-098B-FB37-F265F8CEAD33}"/>
              </a:ext>
            </a:extLst>
          </p:cNvPr>
          <p:cNvGraphicFramePr>
            <a:graphicFrameLocks noGrp="1"/>
          </p:cNvGraphicFramePr>
          <p:nvPr>
            <p:extLst>
              <p:ext uri="{D42A27DB-BD31-4B8C-83A1-F6EECF244321}">
                <p14:modId xmlns:p14="http://schemas.microsoft.com/office/powerpoint/2010/main" val="3926330499"/>
              </p:ext>
            </p:extLst>
          </p:nvPr>
        </p:nvGraphicFramePr>
        <p:xfrm>
          <a:off x="3107418" y="2657054"/>
          <a:ext cx="8605837" cy="3121164"/>
        </p:xfrm>
        <a:graphic>
          <a:graphicData uri="http://schemas.openxmlformats.org/drawingml/2006/table">
            <a:tbl>
              <a:tblPr>
                <a:tableStyleId>{BDBED569-4797-4DF1-A0F4-6AAB3CD982D8}</a:tableStyleId>
              </a:tblPr>
              <a:tblGrid>
                <a:gridCol w="2447925">
                  <a:extLst>
                    <a:ext uri="{9D8B030D-6E8A-4147-A177-3AD203B41FA5}">
                      <a16:colId xmlns:a16="http://schemas.microsoft.com/office/drawing/2014/main" val="20000"/>
                    </a:ext>
                  </a:extLst>
                </a:gridCol>
                <a:gridCol w="3557407">
                  <a:extLst>
                    <a:ext uri="{9D8B030D-6E8A-4147-A177-3AD203B41FA5}">
                      <a16:colId xmlns:a16="http://schemas.microsoft.com/office/drawing/2014/main" val="20001"/>
                    </a:ext>
                  </a:extLst>
                </a:gridCol>
                <a:gridCol w="2600505">
                  <a:extLst>
                    <a:ext uri="{9D8B030D-6E8A-4147-A177-3AD203B41FA5}">
                      <a16:colId xmlns:a16="http://schemas.microsoft.com/office/drawing/2014/main" val="20002"/>
                    </a:ext>
                  </a:extLst>
                </a:gridCol>
              </a:tblGrid>
              <a:tr h="431434">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lnR w="12700" cap="flat" cmpd="sng" algn="ctr">
                      <a:solidFill>
                        <a:schemeClr val="accent5"/>
                      </a:solidFill>
                      <a:prstDash val="solid"/>
                      <a:round/>
                      <a:headEnd type="none" w="med" len="med"/>
                      <a:tailEnd type="none" w="med" len="med"/>
                    </a:lnR>
                    <a:lnT w="12700" cmpd="sng">
                      <a:noFill/>
                    </a:lnT>
                    <a:lnB w="12700" cap="flat" cmpd="sng" algn="ctr">
                      <a:solidFill>
                        <a:schemeClr val="accent5"/>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a:ln>
                            <a:noFill/>
                          </a:ln>
                          <a:solidFill>
                            <a:schemeClr val="tx1"/>
                          </a:solidFill>
                          <a:effectLst/>
                          <a:latin typeface="IBM Plex Sans Light" panose="020B0403050203000203" pitchFamily="34" charset="0"/>
                        </a:rPr>
                        <a:t>Wissenschaftler*innen aus dem Ausland</a:t>
                      </a:r>
                      <a:endParaRPr kumimoji="0" lang="de-DE" sz="1200" b="1" i="0" u="none" strike="noStrike" cap="none" normalizeH="0" baseline="0">
                        <a:ln>
                          <a:noFill/>
                        </a:ln>
                        <a:solidFill>
                          <a:schemeClr val="tx1"/>
                        </a:solidFill>
                        <a:effectLst/>
                        <a:latin typeface="IBM Plex Sans Light" panose="020B0403050203000203" pitchFamily="34" charset="0"/>
                        <a:cs typeface="Arial" charset="0"/>
                      </a:endParaRPr>
                    </a:p>
                  </a:txBody>
                  <a:tcPr marL="72000" marR="72000" marT="54007" marB="54007" horzOverflow="overflow">
                    <a:lnL w="12700" cap="flat" cmpd="sng" algn="ctr">
                      <a:solidFill>
                        <a:schemeClr val="accent5"/>
                      </a:solidFill>
                      <a:prstDash val="solid"/>
                      <a:round/>
                      <a:headEnd type="none" w="med" len="med"/>
                      <a:tailEnd type="none" w="med" len="med"/>
                    </a:lnL>
                    <a:lnT w="12700" cmpd="sng">
                      <a:noFill/>
                    </a:lnT>
                    <a:lnB w="12700" cap="flat" cmpd="sng" algn="ctr">
                      <a:solidFill>
                        <a:schemeClr val="accent5"/>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a:ln>
                            <a:noFill/>
                          </a:ln>
                          <a:solidFill>
                            <a:schemeClr val="tx1"/>
                          </a:solidFill>
                          <a:effectLst/>
                          <a:latin typeface="IBM Plex Sans Light" panose="020B0403050203000203" pitchFamily="34" charset="0"/>
                        </a:rPr>
                        <a:t>Wissenschaftler*innen aus Deutschland</a:t>
                      </a:r>
                      <a:endParaRPr kumimoji="0" lang="de-DE" sz="1200" b="1" i="0" u="none" strike="noStrike" cap="none" normalizeH="0" baseline="0">
                        <a:ln>
                          <a:noFill/>
                        </a:ln>
                        <a:solidFill>
                          <a:schemeClr val="tx1"/>
                        </a:solidFill>
                        <a:effectLst/>
                        <a:latin typeface="IBM Plex Sans Light" panose="020B0403050203000203" pitchFamily="34" charset="0"/>
                        <a:cs typeface="Arial" charset="0"/>
                      </a:endParaRPr>
                    </a:p>
                  </a:txBody>
                  <a:tcPr marL="72000" marR="72000" marT="54007" marB="54007" horzOverflow="overflow">
                    <a:lnR w="12700" cmpd="sng">
                      <a:noFill/>
                    </a:lnR>
                    <a:lnT w="12700" cmpd="sng">
                      <a:noFill/>
                    </a:lnT>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00"/>
                  </a:ext>
                </a:extLst>
              </a:tr>
              <a:tr h="53975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a:ln>
                            <a:noFill/>
                          </a:ln>
                          <a:solidFill>
                            <a:schemeClr val="tx1"/>
                          </a:solidFill>
                          <a:effectLst/>
                          <a:latin typeface="IBM Plex Sans Light" panose="020B0403050203000203" pitchFamily="34" charset="0"/>
                        </a:rPr>
                        <a:t>Postdocs</a:t>
                      </a:r>
                    </a:p>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0" u="none" strike="noStrike" cap="none" normalizeH="0" baseline="0">
                          <a:ln>
                            <a:noFill/>
                          </a:ln>
                          <a:solidFill>
                            <a:schemeClr val="tx2"/>
                          </a:solidFill>
                          <a:effectLst/>
                          <a:latin typeface="IBM Plex Sans Light" panose="020B0403050203000203" pitchFamily="34" charset="0"/>
                        </a:rPr>
                        <a:t>(bis 4 Jahre nach Promotion)</a:t>
                      </a: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a:rPr>
                        <a:t>Humboldt-Forschungsstipendium</a:t>
                      </a:r>
                    </a:p>
                  </a:txBody>
                  <a:tcPr marL="0" marR="72000" marT="54007" marB="54007" horzOverflow="overflow">
                    <a:lnL w="12700" cap="flat" cmpd="sng" algn="ctr">
                      <a:solidFill>
                        <a:schemeClr val="accent5"/>
                      </a:solidFill>
                      <a:prstDash val="solid"/>
                      <a:round/>
                      <a:headEnd type="none" w="med" len="med"/>
                      <a:tailEnd type="none" w="med" len="med"/>
                    </a:lnL>
                    <a:lnT w="12700" cap="flat" cmpd="sng" algn="ctr">
                      <a:solidFill>
                        <a:schemeClr val="accent5"/>
                      </a:solidFill>
                      <a:prstDash val="solid"/>
                      <a:round/>
                      <a:headEnd type="none" w="med" len="med"/>
                      <a:tailEnd type="none" w="med" len="med"/>
                    </a:lnT>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Feodor Lynen-Forschungsstipendium</a:t>
                      </a:r>
                      <a:endParaRPr kumimoji="0" lang="de-DE" sz="1200" b="0" i="0" u="none" strike="noStrike" cap="none" normalizeH="0" baseline="0">
                        <a:ln>
                          <a:noFill/>
                        </a:ln>
                        <a:solidFill>
                          <a:srgbClr val="000000"/>
                        </a:solidFill>
                        <a:effectLst/>
                        <a:latin typeface="IBM Plex Sans Light" panose="020B0403050203000203" pitchFamily="34" charset="0"/>
                        <a:cs typeface="Arial"/>
                      </a:endParaRPr>
                    </a:p>
                  </a:txBody>
                  <a:tcPr marL="0" marR="72000" marT="54007" marB="54007" horzOverflow="overflow">
                    <a:lnR w="12700" cmpd="sng">
                      <a:noFill/>
                    </a:lnR>
                    <a:lnT w="12700" cap="flat" cmpd="sng" algn="ctr">
                      <a:solidFill>
                        <a:schemeClr val="accent5"/>
                      </a:solidFill>
                      <a:prstDash val="solid"/>
                      <a:round/>
                      <a:headEnd type="none" w="med" len="med"/>
                      <a:tailEnd type="none" w="med" len="med"/>
                    </a:lnT>
                  </a:tcPr>
                </a:tc>
                <a:extLst>
                  <a:ext uri="{0D108BD9-81ED-4DB2-BD59-A6C34878D82A}">
                    <a16:rowId xmlns:a16="http://schemas.microsoft.com/office/drawing/2014/main" val="10001"/>
                  </a:ext>
                </a:extLst>
              </a:tr>
              <a:tr h="53975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a:ln>
                            <a:noFill/>
                          </a:ln>
                          <a:solidFill>
                            <a:schemeClr val="tx1"/>
                          </a:solidFill>
                          <a:effectLst/>
                          <a:latin typeface="IBM Plex Sans Light" panose="020B0403050203000203" pitchFamily="34" charset="0"/>
                        </a:rPr>
                        <a:t>Erfahrene Wissenschaftler*innen</a:t>
                      </a:r>
                    </a:p>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0" u="none" strike="noStrike" cap="none" normalizeH="0" baseline="0">
                          <a:ln>
                            <a:noFill/>
                          </a:ln>
                          <a:solidFill>
                            <a:schemeClr val="tx2"/>
                          </a:solidFill>
                          <a:effectLst/>
                          <a:latin typeface="IBM Plex Sans Light" panose="020B0403050203000203" pitchFamily="34" charset="0"/>
                        </a:rPr>
                        <a:t>(bis 12 Jahre nach Promotion)</a:t>
                      </a:r>
                      <a:endParaRPr kumimoji="0" lang="de-DE" sz="1200" b="0" i="0" u="none" strike="noStrike" cap="none" normalizeH="0" baseline="0">
                        <a:ln>
                          <a:noFill/>
                        </a:ln>
                        <a:solidFill>
                          <a:schemeClr val="tx2"/>
                        </a:solidFill>
                        <a:effectLst/>
                        <a:latin typeface="IBM Plex Sans Light" panose="020B0403050203000203" pitchFamily="34" charset="0"/>
                        <a:cs typeface="Arial" charset="0"/>
                      </a:endParaRPr>
                    </a:p>
                  </a:txBody>
                  <a:tcPr marL="0" marR="72000" marT="54007" marB="54007" horzOverflow="overflow">
                    <a:lnL w="12700" cmpd="sng">
                      <a:noFill/>
                    </a:lnL>
                    <a:lnR w="12700" cap="flat" cmpd="sng" algn="ctr">
                      <a:solidFill>
                        <a:schemeClr val="accent5"/>
                      </a:solidFill>
                      <a:prstDash val="solid"/>
                      <a:round/>
                      <a:headEnd type="none" w="med" len="med"/>
                      <a:tailEnd type="none" w="med" len="med"/>
                    </a:lnR>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a:rPr>
                        <a:t>Humboldt-Forschungsstipendium</a:t>
                      </a:r>
                    </a:p>
                  </a:txBody>
                  <a:tcPr marL="0" marR="72000" marT="54007" marB="54007" horzOverflow="overflow">
                    <a:lnL w="12700" cap="flat" cmpd="sng" algn="ctr">
                      <a:solidFill>
                        <a:schemeClr val="accent5"/>
                      </a:solidFill>
                      <a:prstDash val="solid"/>
                      <a:round/>
                      <a:headEnd type="none" w="med" len="med"/>
                      <a:tailEnd type="none" w="med" len="med"/>
                    </a:lnL>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Feodor Lynen-Forschungsstipendium</a:t>
                      </a:r>
                    </a:p>
                  </a:txBody>
                  <a:tcPr marL="0" marR="72000" marT="54007" marB="54007" horzOverflow="overflow">
                    <a:lnR w="12700" cmpd="sng">
                      <a:noFill/>
                    </a:lnR>
                  </a:tcPr>
                </a:tc>
                <a:extLst>
                  <a:ext uri="{0D108BD9-81ED-4DB2-BD59-A6C34878D82A}">
                    <a16:rowId xmlns:a16="http://schemas.microsoft.com/office/drawing/2014/main" val="10002"/>
                  </a:ext>
                </a:extLst>
              </a:tr>
              <a:tr h="339970">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0" u="none" strike="noStrike" cap="none" normalizeH="0" baseline="0">
                          <a:ln>
                            <a:noFill/>
                          </a:ln>
                          <a:solidFill>
                            <a:schemeClr val="tx2"/>
                          </a:solidFill>
                          <a:effectLst/>
                          <a:latin typeface="IBM Plex Sans Light" panose="020B0403050203000203" pitchFamily="34" charset="0"/>
                        </a:rPr>
                        <a:t>(bis 18 Jahre nach Promotion)</a:t>
                      </a:r>
                      <a:endParaRPr kumimoji="0" lang="de-DE" sz="1200" b="0" i="0" u="none" strike="noStrike" cap="none" normalizeH="0" baseline="0">
                        <a:ln>
                          <a:noFill/>
                        </a:ln>
                        <a:solidFill>
                          <a:schemeClr val="tx2"/>
                        </a:solidFill>
                        <a:effectLst/>
                        <a:latin typeface="IBM Plex Sans Light" panose="020B0403050203000203" pitchFamily="34" charset="0"/>
                        <a:cs typeface="Arial"/>
                      </a:endParaRPr>
                    </a:p>
                  </a:txBody>
                  <a:tcPr marL="0" marR="72000" marT="54007" marB="54007" horzOverflow="overflow">
                    <a:lnL w="12700" cmpd="sng">
                      <a:noFill/>
                    </a:lnL>
                    <a:lnR w="12700" cap="flat" cmpd="sng" algn="ctr">
                      <a:solidFill>
                        <a:schemeClr val="accent5"/>
                      </a:solidFill>
                      <a:prstDash val="solid"/>
                      <a:round/>
                      <a:headEnd type="none" w="med" len="med"/>
                      <a:tailEnd type="none" w="med" len="med"/>
                    </a:lnR>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Friedrich Wilhelm Bessel-Forschungspreis</a:t>
                      </a:r>
                    </a:p>
                    <a:p>
                      <a:pPr marL="267970" marR="0" lvl="0" indent="-179070" algn="l">
                        <a:lnSpc>
                          <a:spcPct val="100000"/>
                        </a:lnSpc>
                        <a:spcBef>
                          <a:spcPct val="40000"/>
                        </a:spcBef>
                        <a:spcAft>
                          <a:spcPct val="0"/>
                        </a:spcAft>
                        <a:buClr>
                          <a:srgbClr val="000000"/>
                        </a:buClr>
                        <a:buSzTx/>
                        <a:buFont typeface="Arial,Sans-Serif" charset="0"/>
                        <a:buChar char="●"/>
                      </a:pPr>
                      <a:r>
                        <a:rPr lang="de-DE" sz="1200" b="0" i="0" u="none" strike="noStrike" cap="none" normalizeH="0" baseline="0" noProof="0">
                          <a:ln>
                            <a:noFill/>
                          </a:ln>
                          <a:solidFill>
                            <a:srgbClr val="000000"/>
                          </a:solidFill>
                          <a:effectLst/>
                          <a:latin typeface="IBM Plex Sans Light"/>
                        </a:rPr>
                        <a:t>Humboldt Research </a:t>
                      </a:r>
                      <a:r>
                        <a:rPr lang="de-DE" sz="1200" b="0" i="0" u="none" strike="noStrike" cap="none" normalizeH="0" baseline="0" noProof="0" err="1">
                          <a:ln>
                            <a:noFill/>
                          </a:ln>
                          <a:solidFill>
                            <a:srgbClr val="000000"/>
                          </a:solidFill>
                          <a:effectLst/>
                          <a:latin typeface="IBM Plex Sans Light"/>
                        </a:rPr>
                        <a:t>Professorship</a:t>
                      </a:r>
                      <a:endParaRPr lang="de-DE" sz="1200" b="0" i="0" u="none" strike="noStrike" cap="none" normalizeH="0" baseline="0" noProof="0">
                        <a:ln>
                          <a:noFill/>
                        </a:ln>
                        <a:solidFill>
                          <a:srgbClr val="000000"/>
                        </a:solidFill>
                        <a:effectLst/>
                        <a:latin typeface="IBM Plex Sans Light"/>
                      </a:endParaRPr>
                    </a:p>
                  </a:txBody>
                  <a:tcPr marL="0" marR="72000" marT="54007" marB="54007" horzOverflow="overflow">
                    <a:lnL w="12700" cap="flat" cmpd="sng" algn="ctr">
                      <a:solidFill>
                        <a:schemeClr val="accent5"/>
                      </a:solidFill>
                      <a:prstDash val="solid"/>
                      <a:round/>
                      <a:headEnd type="none" w="med" len="med"/>
                      <a:tailEnd type="none" w="med" len="med"/>
                    </a:lnL>
                  </a:tcPr>
                </a:tc>
                <a:tc>
                  <a:txBody>
                    <a:bodyPr/>
                    <a:lstStyle/>
                    <a:p>
                      <a:pPr marL="188913" marR="0" lvl="0" indent="-188913" algn="l" defTabSz="914400" rtl="0" eaLnBrk="1" fontAlgn="base" latinLnBrk="0" hangingPunct="1">
                        <a:lnSpc>
                          <a:spcPct val="100000"/>
                        </a:lnSpc>
                        <a:spcBef>
                          <a:spcPct val="40000"/>
                        </a:spcBef>
                        <a:spcAft>
                          <a:spcPct val="0"/>
                        </a:spcAft>
                        <a:buClr>
                          <a:schemeClr val="tx2"/>
                        </a:buClr>
                        <a:buSzTx/>
                        <a:buFont typeface="Arial" charset="0"/>
                        <a:buChar char="●"/>
                        <a:tabLst/>
                      </a:pPr>
                      <a:endParaRPr kumimoji="0" lang="de-DE" sz="1200" b="0" i="0" u="none" strike="noStrike" cap="none" normalizeH="0" baseline="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tcPr>
                </a:tc>
                <a:extLst>
                  <a:ext uri="{0D108BD9-81ED-4DB2-BD59-A6C34878D82A}">
                    <a16:rowId xmlns:a16="http://schemas.microsoft.com/office/drawing/2014/main" val="10004"/>
                  </a:ext>
                </a:extLst>
              </a:tr>
              <a:tr h="1006612">
                <a:tc>
                  <a:txBody>
                    <a:bodyPr/>
                    <a:lstStyle/>
                    <a:p>
                      <a:pPr marL="0" marR="0" lvl="0" indent="0" algn="l" defTabSz="914400" rtl="0" eaLnBrk="1" fontAlgn="base" latinLnBrk="0" hangingPunct="1">
                        <a:lnSpc>
                          <a:spcPct val="100000"/>
                        </a:lnSpc>
                        <a:spcBef>
                          <a:spcPct val="40000"/>
                        </a:spcBef>
                        <a:spcAft>
                          <a:spcPct val="0"/>
                        </a:spcAft>
                        <a:buClr>
                          <a:schemeClr val="tx2"/>
                        </a:buClr>
                        <a:buSzTx/>
                        <a:buFontTx/>
                        <a:buNone/>
                        <a:tabLst/>
                      </a:pPr>
                      <a:r>
                        <a:rPr kumimoji="0" lang="de-DE" sz="1200" b="1" u="none" strike="noStrike" cap="none" normalizeH="0" baseline="0">
                          <a:ln>
                            <a:noFill/>
                          </a:ln>
                          <a:solidFill>
                            <a:schemeClr val="tx1"/>
                          </a:solidFill>
                          <a:effectLst/>
                          <a:latin typeface="IBM Plex Sans Light" panose="020B0403050203000203" pitchFamily="34" charset="0"/>
                        </a:rPr>
                        <a:t>International ausgewiesene Wissenschaftler*innen</a:t>
                      </a:r>
                      <a:endParaRPr kumimoji="0" lang="de-DE" sz="1200" b="0" i="0" u="none" strike="noStrike" cap="none" normalizeH="0" baseline="0">
                        <a:ln>
                          <a:noFill/>
                        </a:ln>
                        <a:solidFill>
                          <a:schemeClr val="tx1"/>
                        </a:solidFill>
                        <a:effectLst/>
                        <a:latin typeface="IBM Plex Sans Light" panose="020B0403050203000203" pitchFamily="34" charset="0"/>
                        <a:cs typeface="Arial" charset="0"/>
                      </a:endParaRPr>
                    </a:p>
                  </a:txBody>
                  <a:tcPr marL="0" marR="72000" marT="54007" marB="54007" horzOverflow="overflow">
                    <a:lnL w="12700" cmpd="sng">
                      <a:noFill/>
                    </a:lnL>
                    <a:lnR w="12700" cap="flat" cmpd="sng" algn="ctr">
                      <a:solidFill>
                        <a:schemeClr val="accent5"/>
                      </a:solidFill>
                      <a:prstDash val="solid"/>
                      <a:round/>
                      <a:headEnd type="none" w="med" len="med"/>
                      <a:tailEnd type="none" w="med" len="med"/>
                    </a:lnR>
                    <a:lnB w="12700" cmpd="sng">
                      <a:noFill/>
                    </a:lnB>
                  </a:tcPr>
                </a:tc>
                <a:tc>
                  <a:txBody>
                    <a:bodyPr/>
                    <a:lstStyle/>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a:rPr>
                        <a:t>Humboldt-Forschungspreis</a:t>
                      </a:r>
                    </a:p>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Alexander von Humboldt-Professur</a:t>
                      </a:r>
                    </a:p>
                    <a:p>
                      <a:pPr marL="267970" marR="0" lvl="0" indent="-179070" algn="l" defTabSz="914400" rtl="0" eaLnBrk="1" fontAlgn="base" latinLnBrk="0" hangingPunct="1">
                        <a:lnSpc>
                          <a:spcPct val="100000"/>
                        </a:lnSpc>
                        <a:spcBef>
                          <a:spcPct val="40000"/>
                        </a:spcBef>
                        <a:spcAft>
                          <a:spcPct val="0"/>
                        </a:spcAft>
                        <a:buClr>
                          <a:schemeClr val="tx2"/>
                        </a:buClr>
                        <a:buSzTx/>
                        <a:buFont typeface="Arial" charset="0"/>
                        <a:buChar char="●"/>
                        <a:tabLst/>
                      </a:pPr>
                      <a:r>
                        <a:rPr kumimoji="0" lang="de-DE" sz="1200" b="0" u="none" strike="noStrike" cap="none" normalizeH="0" baseline="0">
                          <a:ln>
                            <a:noFill/>
                          </a:ln>
                          <a:solidFill>
                            <a:srgbClr val="000000"/>
                          </a:solidFill>
                          <a:effectLst/>
                          <a:latin typeface="IBM Plex Sans Light" panose="020B0403050203000203" pitchFamily="34" charset="0"/>
                        </a:rPr>
                        <a:t>Humboldt Research </a:t>
                      </a:r>
                      <a:r>
                        <a:rPr kumimoji="0" lang="de-DE" sz="1200" b="0" u="none" strike="noStrike" cap="none" normalizeH="0" baseline="0" err="1">
                          <a:ln>
                            <a:noFill/>
                          </a:ln>
                          <a:solidFill>
                            <a:srgbClr val="000000"/>
                          </a:solidFill>
                          <a:effectLst/>
                          <a:latin typeface="IBM Plex Sans Light" panose="020B0403050203000203" pitchFamily="34" charset="0"/>
                        </a:rPr>
                        <a:t>Professorship</a:t>
                      </a:r>
                      <a:endParaRPr kumimoji="0" lang="de-DE" sz="1200" b="0" i="0" u="none" strike="noStrike" cap="none" normalizeH="0" baseline="0">
                        <a:ln>
                          <a:noFill/>
                        </a:ln>
                        <a:solidFill>
                          <a:srgbClr val="000000"/>
                        </a:solidFill>
                        <a:effectLst/>
                        <a:latin typeface="IBM Plex Sans Light" panose="020B0403050203000203" pitchFamily="34" charset="0"/>
                        <a:cs typeface="Arial"/>
                      </a:endParaRPr>
                    </a:p>
                  </a:txBody>
                  <a:tcPr marL="0" marR="72000" marT="54007" marB="54007" horzOverflow="overflow">
                    <a:lnL w="12700" cap="flat" cmpd="sng" algn="ctr">
                      <a:solidFill>
                        <a:schemeClr val="accent5"/>
                      </a:solidFill>
                      <a:prstDash val="solid"/>
                      <a:round/>
                      <a:headEnd type="none" w="med" len="med"/>
                      <a:tailEnd type="none" w="med" len="med"/>
                    </a:lnL>
                    <a:lnB w="12700" cmpd="sng">
                      <a:noFill/>
                    </a:lnB>
                  </a:tcPr>
                </a:tc>
                <a:tc>
                  <a:txBody>
                    <a:bodyPr/>
                    <a:lstStyle/>
                    <a:p>
                      <a:pPr marL="269875" marR="0" lvl="0" indent="-176213" algn="l" defTabSz="914400" rtl="0" eaLnBrk="1" fontAlgn="base" latinLnBrk="0" hangingPunct="1">
                        <a:lnSpc>
                          <a:spcPct val="100000"/>
                        </a:lnSpc>
                        <a:spcBef>
                          <a:spcPct val="40000"/>
                        </a:spcBef>
                        <a:spcAft>
                          <a:spcPct val="0"/>
                        </a:spcAft>
                        <a:buClr>
                          <a:schemeClr val="tx2"/>
                        </a:buClr>
                        <a:buSzTx/>
                        <a:buFont typeface="Arial" charset="0"/>
                        <a:buNone/>
                        <a:tabLst/>
                      </a:pPr>
                      <a:endParaRPr kumimoji="0" lang="de-DE" sz="1200" b="0" i="0" u="none" strike="noStrike" cap="none" normalizeH="0" baseline="0">
                        <a:ln>
                          <a:noFill/>
                        </a:ln>
                        <a:solidFill>
                          <a:srgbClr val="000000"/>
                        </a:solidFill>
                        <a:effectLst/>
                        <a:latin typeface="IBM Plex Sans Light" panose="020B0403050203000203" pitchFamily="34" charset="0"/>
                        <a:cs typeface="Arial" charset="0"/>
                      </a:endParaRPr>
                    </a:p>
                  </a:txBody>
                  <a:tcPr marL="0" marR="72000" marT="54007" marB="54007" horzOverflow="overflow">
                    <a:lnR w="12700" cmpd="sng">
                      <a:noFill/>
                    </a:lnR>
                    <a:lnB w="12700" cmpd="sng">
                      <a:noFill/>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46431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9059B-EE32-2887-48B2-AD1D3B6E31D6}"/>
            </a:ext>
          </a:extLst>
        </p:cNvPr>
        <p:cNvGrpSpPr/>
        <p:nvPr/>
      </p:nvGrpSpPr>
      <p:grpSpPr>
        <a:xfrm>
          <a:off x="0" y="0"/>
          <a:ext cx="0" cy="0"/>
          <a:chOff x="0" y="0"/>
          <a:chExt cx="0" cy="0"/>
        </a:xfrm>
      </p:grpSpPr>
      <p:pic>
        <p:nvPicPr>
          <p:cNvPr id="5" name="Grafik 4" descr="Ein Bild, das Mosaik, Farbigkeit, Kunst enthält.&#10;&#10;KI-generierte Inhalte können fehlerhaft sein.">
            <a:extLst>
              <a:ext uri="{FF2B5EF4-FFF2-40B4-BE49-F238E27FC236}">
                <a16:creationId xmlns:a16="http://schemas.microsoft.com/office/drawing/2014/main" id="{454A4905-FB3F-13EF-47B2-7C38A11A2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45"/>
            <a:ext cx="12192000" cy="6845710"/>
          </a:xfrm>
          <a:prstGeom prst="rect">
            <a:avLst/>
          </a:prstGeom>
        </p:spPr>
      </p:pic>
      <p:sp>
        <p:nvSpPr>
          <p:cNvPr id="8" name="Rechteck 7">
            <a:extLst>
              <a:ext uri="{FF2B5EF4-FFF2-40B4-BE49-F238E27FC236}">
                <a16:creationId xmlns:a16="http://schemas.microsoft.com/office/drawing/2014/main" id="{1AE41F05-0070-30BB-5B0B-EBB9231E297B}"/>
              </a:ext>
            </a:extLst>
          </p:cNvPr>
          <p:cNvSpPr/>
          <p:nvPr/>
        </p:nvSpPr>
        <p:spPr>
          <a:xfrm>
            <a:off x="0" y="717819"/>
            <a:ext cx="7300686" cy="10829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Picture 6">
            <a:extLst>
              <a:ext uri="{FF2B5EF4-FFF2-40B4-BE49-F238E27FC236}">
                <a16:creationId xmlns:a16="http://schemas.microsoft.com/office/drawing/2014/main" id="{019EF2DF-B599-965A-B5AE-BAB3CB1BBD44}"/>
              </a:ext>
            </a:extLst>
          </p:cNvPr>
          <p:cNvPicPr>
            <a:picLocks noChangeAspect="1"/>
          </p:cNvPicPr>
          <p:nvPr/>
        </p:nvPicPr>
        <p:blipFill>
          <a:blip r:embed="rId4"/>
          <a:srcRect/>
          <a:stretch/>
        </p:blipFill>
        <p:spPr>
          <a:xfrm>
            <a:off x="208205" y="1022307"/>
            <a:ext cx="4104009" cy="524140"/>
          </a:xfrm>
          <a:prstGeom prst="rect">
            <a:avLst/>
          </a:prstGeom>
        </p:spPr>
      </p:pic>
      <p:pic>
        <p:nvPicPr>
          <p:cNvPr id="10" name="Picture 5" descr="A green logo on a black background&#10;&#10;AI-generated content may be incorrect.">
            <a:extLst>
              <a:ext uri="{FF2B5EF4-FFF2-40B4-BE49-F238E27FC236}">
                <a16:creationId xmlns:a16="http://schemas.microsoft.com/office/drawing/2014/main" id="{DD208001-A1AA-DE67-5A02-379A755C20FE}"/>
              </a:ext>
            </a:extLst>
          </p:cNvPr>
          <p:cNvPicPr>
            <a:picLocks noChangeAspect="1"/>
          </p:cNvPicPr>
          <p:nvPr/>
        </p:nvPicPr>
        <p:blipFill>
          <a:blip r:embed="rId5"/>
          <a:stretch>
            <a:fillRect/>
          </a:stretch>
        </p:blipFill>
        <p:spPr>
          <a:xfrm>
            <a:off x="4622020" y="609600"/>
            <a:ext cx="2678666" cy="1260659"/>
          </a:xfrm>
          <a:prstGeom prst="rect">
            <a:avLst/>
          </a:prstGeom>
        </p:spPr>
      </p:pic>
      <p:sp>
        <p:nvSpPr>
          <p:cNvPr id="11" name="Rechteck 10">
            <a:extLst>
              <a:ext uri="{FF2B5EF4-FFF2-40B4-BE49-F238E27FC236}">
                <a16:creationId xmlns:a16="http://schemas.microsoft.com/office/drawing/2014/main" id="{BC9DBC87-9294-25E4-06AC-2DE255A3C084}"/>
              </a:ext>
            </a:extLst>
          </p:cNvPr>
          <p:cNvSpPr/>
          <p:nvPr/>
        </p:nvSpPr>
        <p:spPr>
          <a:xfrm>
            <a:off x="688258" y="2890511"/>
            <a:ext cx="11503743" cy="73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de-DE" sz="2800">
                <a:latin typeface="IBM Plex Sans"/>
              </a:rPr>
              <a:t>„</a:t>
            </a:r>
            <a:r>
              <a:rPr lang="de-DE" sz="2800">
                <a:solidFill>
                  <a:prstClr val="black"/>
                </a:solidFill>
                <a:latin typeface="IBM Plex Sans"/>
              </a:rPr>
              <a:t>1.000-Köpfe-Plus-Programm / Global Minds Initiative Deutschland</a:t>
            </a:r>
            <a:r>
              <a:rPr lang="de-DE" sz="2800">
                <a:latin typeface="IBM Plex Sans"/>
              </a:rPr>
              <a:t>/</a:t>
            </a:r>
            <a:endParaRPr lang="de-DE" sz="2800">
              <a:solidFill>
                <a:srgbClr val="000000"/>
              </a:solidFill>
              <a:latin typeface="IBM Plex Sans"/>
            </a:endParaRPr>
          </a:p>
        </p:txBody>
      </p:sp>
      <p:sp>
        <p:nvSpPr>
          <p:cNvPr id="12" name="Rechteck 11">
            <a:extLst>
              <a:ext uri="{FF2B5EF4-FFF2-40B4-BE49-F238E27FC236}">
                <a16:creationId xmlns:a16="http://schemas.microsoft.com/office/drawing/2014/main" id="{CF068348-2A2C-3E8D-8685-F15E427890DE}"/>
              </a:ext>
            </a:extLst>
          </p:cNvPr>
          <p:cNvSpPr/>
          <p:nvPr/>
        </p:nvSpPr>
        <p:spPr>
          <a:xfrm>
            <a:off x="6720840" y="5766318"/>
            <a:ext cx="5471159" cy="1091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Grafik 12">
            <a:extLst>
              <a:ext uri="{FF2B5EF4-FFF2-40B4-BE49-F238E27FC236}">
                <a16:creationId xmlns:a16="http://schemas.microsoft.com/office/drawing/2014/main" id="{FBF6F4EF-F3F1-1B4D-832E-4CFD75484B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24956" y="5864459"/>
            <a:ext cx="2377083" cy="933060"/>
          </a:xfrm>
          <a:prstGeom prst="rect">
            <a:avLst/>
          </a:prstGeom>
        </p:spPr>
      </p:pic>
      <p:pic>
        <p:nvPicPr>
          <p:cNvPr id="6" name="Grafik 12">
            <a:extLst>
              <a:ext uri="{FF2B5EF4-FFF2-40B4-BE49-F238E27FC236}">
                <a16:creationId xmlns:a16="http://schemas.microsoft.com/office/drawing/2014/main" id="{FB8D7415-2F9E-99AB-5131-430359762266}"/>
              </a:ext>
            </a:extLst>
          </p:cNvPr>
          <p:cNvPicPr>
            <a:picLocks noChangeAspect="1"/>
          </p:cNvPicPr>
          <p:nvPr/>
        </p:nvPicPr>
        <p:blipFill>
          <a:blip r:embed="rId7"/>
          <a:srcRect t="16829" b="16827"/>
          <a:stretch>
            <a:fillRect/>
          </a:stretch>
        </p:blipFill>
        <p:spPr>
          <a:xfrm>
            <a:off x="6800240" y="5766317"/>
            <a:ext cx="2635091" cy="1085537"/>
          </a:xfrm>
          <a:prstGeom prst="rect">
            <a:avLst/>
          </a:prstGeom>
        </p:spPr>
      </p:pic>
    </p:spTree>
    <p:extLst>
      <p:ext uri="{BB962C8B-B14F-4D97-AF65-F5344CB8AC3E}">
        <p14:creationId xmlns:p14="http://schemas.microsoft.com/office/powerpoint/2010/main" val="2592870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D6558-B3A0-926E-7836-AD81DC05191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24436B7-473E-0A67-595B-2DA649BC9C5F}"/>
              </a:ext>
            </a:extLst>
          </p:cNvPr>
          <p:cNvSpPr>
            <a:spLocks noGrp="1"/>
          </p:cNvSpPr>
          <p:nvPr>
            <p:ph type="title"/>
          </p:nvPr>
        </p:nvSpPr>
        <p:spPr>
          <a:xfrm>
            <a:off x="836612" y="452707"/>
            <a:ext cx="9291040" cy="1069975"/>
          </a:xfrm>
        </p:spPr>
        <p:txBody>
          <a:bodyPr>
            <a:noAutofit/>
          </a:bodyPr>
          <a:lstStyle/>
          <a:p>
            <a:r>
              <a:rPr lang="de-DE">
                <a:solidFill>
                  <a:srgbClr val="75EB9E"/>
                </a:solidFill>
                <a:latin typeface="IBM Plex Sans"/>
              </a:rPr>
              <a:t>1.000-KÖPFE-PLUS-PROGRAMM </a:t>
            </a:r>
            <a:endParaRPr lang="en-US"/>
          </a:p>
        </p:txBody>
      </p:sp>
      <p:grpSp>
        <p:nvGrpSpPr>
          <p:cNvPr id="41" name="Gruppieren 40">
            <a:extLst>
              <a:ext uri="{FF2B5EF4-FFF2-40B4-BE49-F238E27FC236}">
                <a16:creationId xmlns:a16="http://schemas.microsoft.com/office/drawing/2014/main" id="{07B9FF87-63E7-FB99-5308-DEF503BFB7A0}"/>
              </a:ext>
            </a:extLst>
          </p:cNvPr>
          <p:cNvGrpSpPr/>
          <p:nvPr/>
        </p:nvGrpSpPr>
        <p:grpSpPr>
          <a:xfrm>
            <a:off x="948372" y="1220518"/>
            <a:ext cx="3207068" cy="2315162"/>
            <a:chOff x="948372" y="1220518"/>
            <a:chExt cx="3207068" cy="2315162"/>
          </a:xfrm>
        </p:grpSpPr>
        <p:pic>
          <p:nvPicPr>
            <p:cNvPr id="3" name="Grafik 2" descr="Gruppenbrainstorming mit einfarbiger Füllung">
              <a:extLst>
                <a:ext uri="{FF2B5EF4-FFF2-40B4-BE49-F238E27FC236}">
                  <a16:creationId xmlns:a16="http://schemas.microsoft.com/office/drawing/2014/main" id="{7E32AA23-2B90-2659-0882-94301A840B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34608" y="1328621"/>
              <a:ext cx="756516" cy="756516"/>
            </a:xfrm>
            <a:prstGeom prst="rect">
              <a:avLst/>
            </a:prstGeom>
          </p:spPr>
        </p:pic>
        <p:sp>
          <p:nvSpPr>
            <p:cNvPr id="4" name="Rechteck 3">
              <a:extLst>
                <a:ext uri="{FF2B5EF4-FFF2-40B4-BE49-F238E27FC236}">
                  <a16:creationId xmlns:a16="http://schemas.microsoft.com/office/drawing/2014/main" id="{A2758D58-96FA-B1DC-3640-D3E738F18B0B}"/>
                </a:ext>
              </a:extLst>
            </p:cNvPr>
            <p:cNvSpPr/>
            <p:nvPr/>
          </p:nvSpPr>
          <p:spPr>
            <a:xfrm>
              <a:off x="94837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a:extLst>
                <a:ext uri="{FF2B5EF4-FFF2-40B4-BE49-F238E27FC236}">
                  <a16:creationId xmlns:a16="http://schemas.microsoft.com/office/drawing/2014/main" id="{8F32F2A8-7C36-082E-A415-C45E257C0537}"/>
                </a:ext>
              </a:extLst>
            </p:cNvPr>
            <p:cNvSpPr txBox="1"/>
            <p:nvPr/>
          </p:nvSpPr>
          <p:spPr>
            <a:xfrm>
              <a:off x="1119346" y="2101437"/>
              <a:ext cx="2865120" cy="1365951"/>
            </a:xfrm>
            <a:prstGeom prst="rect">
              <a:avLst/>
            </a:prstGeom>
            <a:noFill/>
          </p:spPr>
          <p:txBody>
            <a:bodyPr wrap="square" lIns="91440" tIns="45720" rIns="91440" bIns="45720" anchor="t">
              <a:spAutoFit/>
            </a:bodyPr>
            <a:lstStyle/>
            <a:p>
              <a:pPr marL="0" lvl="2" algn="ctr">
                <a:lnSpc>
                  <a:spcPct val="120000"/>
                </a:lnSpc>
                <a:spcBef>
                  <a:spcPts val="1000"/>
                </a:spcBef>
              </a:pPr>
              <a:r>
                <a:rPr lang="en-GB" sz="1400">
                  <a:latin typeface="IBM Plex Sans Light"/>
                </a:rPr>
                <a:t>Das 1.000-Köpfe-Plus-Programm </a:t>
              </a:r>
              <a:r>
                <a:rPr lang="de-DE" sz="1400">
                  <a:latin typeface="IBM Plex Sans Light"/>
                </a:rPr>
                <a:t>bietet internationalen Forscher*innen </a:t>
              </a:r>
              <a:r>
                <a:rPr lang="de-DE" sz="1400">
                  <a:latin typeface="IBM Plex Sans SemiBold"/>
                </a:rPr>
                <a:t>gute Karrierechancen im deutschen Wissenschaftssystem.</a:t>
              </a:r>
              <a:endParaRPr lang="en-US" sz="1400">
                <a:latin typeface="IBM Plex Sans SemiBold"/>
              </a:endParaRPr>
            </a:p>
          </p:txBody>
        </p:sp>
      </p:grpSp>
      <p:grpSp>
        <p:nvGrpSpPr>
          <p:cNvPr id="42" name="Gruppieren 41">
            <a:extLst>
              <a:ext uri="{FF2B5EF4-FFF2-40B4-BE49-F238E27FC236}">
                <a16:creationId xmlns:a16="http://schemas.microsoft.com/office/drawing/2014/main" id="{7527C226-24B8-511B-D4EF-5AC5FF415C37}"/>
              </a:ext>
            </a:extLst>
          </p:cNvPr>
          <p:cNvGrpSpPr/>
          <p:nvPr/>
        </p:nvGrpSpPr>
        <p:grpSpPr>
          <a:xfrm>
            <a:off x="4412932" y="1220518"/>
            <a:ext cx="3207068" cy="2629122"/>
            <a:chOff x="4412932" y="1220518"/>
            <a:chExt cx="3207068" cy="2629122"/>
          </a:xfrm>
        </p:grpSpPr>
        <p:sp>
          <p:nvSpPr>
            <p:cNvPr id="23" name="Rechteck 22">
              <a:extLst>
                <a:ext uri="{FF2B5EF4-FFF2-40B4-BE49-F238E27FC236}">
                  <a16:creationId xmlns:a16="http://schemas.microsoft.com/office/drawing/2014/main" id="{71AA64FA-3BB3-3F5B-61F0-283FB5D9AE2B}"/>
                </a:ext>
              </a:extLst>
            </p:cNvPr>
            <p:cNvSpPr/>
            <p:nvPr/>
          </p:nvSpPr>
          <p:spPr>
            <a:xfrm>
              <a:off x="441293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Textfeld 32">
              <a:extLst>
                <a:ext uri="{FF2B5EF4-FFF2-40B4-BE49-F238E27FC236}">
                  <a16:creationId xmlns:a16="http://schemas.microsoft.com/office/drawing/2014/main" id="{BE4179B6-ED42-7E4D-B823-0C6C650683D0}"/>
                </a:ext>
              </a:extLst>
            </p:cNvPr>
            <p:cNvSpPr txBox="1"/>
            <p:nvPr/>
          </p:nvSpPr>
          <p:spPr>
            <a:xfrm>
              <a:off x="4412932" y="2096916"/>
              <a:ext cx="3207068" cy="1752724"/>
            </a:xfrm>
            <a:prstGeom prst="rect">
              <a:avLst/>
            </a:prstGeom>
            <a:noFill/>
          </p:spPr>
          <p:txBody>
            <a:bodyPr wrap="square">
              <a:spAutoFit/>
            </a:bodyPr>
            <a:lstStyle/>
            <a:p>
              <a:pPr marL="0" lvl="2" algn="ctr">
                <a:lnSpc>
                  <a:spcPct val="120000"/>
                </a:lnSpc>
                <a:spcBef>
                  <a:spcPts val="1000"/>
                </a:spcBef>
              </a:pPr>
              <a:r>
                <a:rPr lang="en-GB" sz="1400" err="1">
                  <a:latin typeface="IBM Plex Sans Light" panose="020B0403050203000203" pitchFamily="34" charset="0"/>
                </a:rPr>
                <a:t>Möglichkeit</a:t>
              </a:r>
              <a:r>
                <a:rPr lang="en-GB" sz="1400">
                  <a:latin typeface="IBM Plex Sans Light" panose="020B0403050203000203" pitchFamily="34" charset="0"/>
                </a:rPr>
                <a:t> für </a:t>
              </a:r>
              <a:r>
                <a:rPr lang="en-GB" sz="1400" err="1">
                  <a:latin typeface="IBM Plex Sans Light" panose="020B0403050203000203" pitchFamily="34" charset="0"/>
                </a:rPr>
                <a:t>AvH</a:t>
              </a:r>
              <a:r>
                <a:rPr lang="en-GB" sz="1400">
                  <a:latin typeface="IBM Plex Sans Light" panose="020B0403050203000203" pitchFamily="34" charset="0"/>
                </a:rPr>
                <a:t> und DFG, </a:t>
              </a:r>
              <a:r>
                <a:rPr lang="en-GB" sz="1400" err="1">
                  <a:latin typeface="IBM Plex Sans Light" panose="020B0403050203000203" pitchFamily="34" charset="0"/>
                </a:rPr>
                <a:t>im</a:t>
              </a:r>
              <a:r>
                <a:rPr lang="en-GB" sz="1400">
                  <a:latin typeface="IBM Plex Sans Light" panose="020B0403050203000203" pitchFamily="34" charset="0"/>
                </a:rPr>
                <a:t> Rahmen </a:t>
              </a:r>
              <a:r>
                <a:rPr lang="en-GB" sz="1400" err="1">
                  <a:latin typeface="IBM Plex Sans Light" panose="020B0403050203000203" pitchFamily="34" charset="0"/>
                </a:rPr>
                <a:t>bestehender</a:t>
              </a:r>
              <a:r>
                <a:rPr lang="en-GB" sz="1400">
                  <a:latin typeface="IBM Plex Sans Light" panose="020B0403050203000203" pitchFamily="34" charset="0"/>
                </a:rPr>
                <a:t> Programme </a:t>
              </a:r>
              <a:r>
                <a:rPr lang="en-GB" sz="1400" err="1">
                  <a:latin typeface="IBM Plex Sans SemiBold" panose="020B0703050203000203" pitchFamily="34" charset="0"/>
                </a:rPr>
                <a:t>zusätzliche</a:t>
              </a:r>
              <a:r>
                <a:rPr lang="en-GB" sz="1400">
                  <a:latin typeface="IBM Plex Sans SemiBold" panose="020B0703050203000203" pitchFamily="34" charset="0"/>
                </a:rPr>
                <a:t> </a:t>
              </a:r>
              <a:r>
                <a:rPr lang="en-GB" sz="1400" err="1">
                  <a:latin typeface="IBM Plex Sans SemiBold" panose="020B0703050203000203" pitchFamily="34" charset="0"/>
                </a:rPr>
                <a:t>Stipendien</a:t>
              </a:r>
              <a:r>
                <a:rPr lang="en-GB" sz="1400">
                  <a:latin typeface="IBM Plex Sans SemiBold" panose="020B0703050203000203" pitchFamily="34" charset="0"/>
                </a:rPr>
                <a:t> </a:t>
              </a:r>
              <a:r>
                <a:rPr lang="en-GB" sz="1400" b="1" err="1">
                  <a:latin typeface="IBM Plex Sans SemiBold" panose="020B0703050203000203" pitchFamily="34" charset="0"/>
                </a:rPr>
                <a:t>anzubieten</a:t>
              </a:r>
              <a:r>
                <a:rPr lang="en-GB" sz="1400">
                  <a:latin typeface="IBM Plex Sans SemiBold" panose="020B0703050203000203" pitchFamily="34" charset="0"/>
                </a:rPr>
                <a:t> und </a:t>
              </a:r>
              <a:r>
                <a:rPr lang="en-GB" sz="1400" err="1">
                  <a:latin typeface="IBM Plex Sans SemiBold" panose="020B0703050203000203" pitchFamily="34" charset="0"/>
                </a:rPr>
                <a:t>Spitzenforscher</a:t>
              </a:r>
              <a:r>
                <a:rPr lang="en-GB" sz="1400">
                  <a:latin typeface="IBM Plex Sans SemiBold" panose="020B0703050203000203" pitchFamily="34" charset="0"/>
                </a:rPr>
                <a:t>*</a:t>
              </a:r>
              <a:r>
                <a:rPr lang="en-GB" sz="1400" err="1">
                  <a:latin typeface="IBM Plex Sans SemiBold" panose="020B0703050203000203" pitchFamily="34" charset="0"/>
                </a:rPr>
                <a:t>innen</a:t>
              </a:r>
              <a:r>
                <a:rPr lang="en-GB" sz="1400">
                  <a:latin typeface="IBM Plex Sans SemiBold" panose="020B0703050203000203" pitchFamily="34" charset="0"/>
                </a:rPr>
                <a:t> </a:t>
              </a:r>
              <a:r>
                <a:rPr lang="en-GB" sz="1400" err="1">
                  <a:latin typeface="IBM Plex Sans SemiBold" panose="020B0703050203000203" pitchFamily="34" charset="0"/>
                </a:rPr>
                <a:t>nach</a:t>
              </a:r>
              <a:r>
                <a:rPr lang="en-GB" sz="1400">
                  <a:latin typeface="IBM Plex Sans SemiBold" panose="020B0703050203000203" pitchFamily="34" charset="0"/>
                </a:rPr>
                <a:t> Deutschland </a:t>
              </a:r>
              <a:r>
                <a:rPr lang="en-GB" sz="1400" err="1">
                  <a:latin typeface="IBM Plex Sans SemiBold" panose="020B0703050203000203" pitchFamily="34" charset="0"/>
                </a:rPr>
                <a:t>zu</a:t>
              </a:r>
              <a:r>
                <a:rPr lang="en-GB" sz="1400">
                  <a:latin typeface="IBM Plex Sans SemiBold" panose="020B0703050203000203" pitchFamily="34" charset="0"/>
                </a:rPr>
                <a:t> </a:t>
              </a:r>
              <a:r>
                <a:rPr lang="en-GB" sz="1400" err="1">
                  <a:latin typeface="IBM Plex Sans SemiBold" panose="020B0703050203000203" pitchFamily="34" charset="0"/>
                </a:rPr>
                <a:t>holen</a:t>
              </a:r>
              <a:r>
                <a:rPr lang="en-GB" sz="1400">
                  <a:latin typeface="IBM Plex Sans SemiBold" panose="020B0703050203000203" pitchFamily="34" charset="0"/>
                </a:rPr>
                <a:t>.</a:t>
              </a:r>
            </a:p>
            <a:p>
              <a:pPr marL="0" lvl="2" algn="ctr">
                <a:lnSpc>
                  <a:spcPct val="120000"/>
                </a:lnSpc>
                <a:spcBef>
                  <a:spcPts val="1000"/>
                </a:spcBef>
              </a:pPr>
              <a:endParaRPr lang="en-US" sz="1400">
                <a:latin typeface="IBM Plex Sans Light" panose="020B0403050203000203" pitchFamily="34" charset="0"/>
              </a:endParaRPr>
            </a:p>
          </p:txBody>
        </p:sp>
        <p:pic>
          <p:nvPicPr>
            <p:cNvPr id="37" name="Grafik 36" descr="Marke folgen mit einfarbiger Füllung">
              <a:extLst>
                <a:ext uri="{FF2B5EF4-FFF2-40B4-BE49-F238E27FC236}">
                  <a16:creationId xmlns:a16="http://schemas.microsoft.com/office/drawing/2014/main" id="{8C069E0C-E73B-5594-7EEF-0E226707AF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0891" y="1391900"/>
              <a:ext cx="671149" cy="671149"/>
            </a:xfrm>
            <a:prstGeom prst="rect">
              <a:avLst/>
            </a:prstGeom>
          </p:spPr>
        </p:pic>
      </p:grpSp>
      <p:grpSp>
        <p:nvGrpSpPr>
          <p:cNvPr id="43" name="Gruppieren 42">
            <a:extLst>
              <a:ext uri="{FF2B5EF4-FFF2-40B4-BE49-F238E27FC236}">
                <a16:creationId xmlns:a16="http://schemas.microsoft.com/office/drawing/2014/main" id="{D44DC2CB-7B28-0016-0C91-236A8FCF48FB}"/>
              </a:ext>
            </a:extLst>
          </p:cNvPr>
          <p:cNvGrpSpPr/>
          <p:nvPr/>
        </p:nvGrpSpPr>
        <p:grpSpPr>
          <a:xfrm>
            <a:off x="7877492" y="1220518"/>
            <a:ext cx="3207068" cy="2315162"/>
            <a:chOff x="7877492" y="1220518"/>
            <a:chExt cx="3207068" cy="2315162"/>
          </a:xfrm>
        </p:grpSpPr>
        <p:sp>
          <p:nvSpPr>
            <p:cNvPr id="25" name="Rechteck 24">
              <a:extLst>
                <a:ext uri="{FF2B5EF4-FFF2-40B4-BE49-F238E27FC236}">
                  <a16:creationId xmlns:a16="http://schemas.microsoft.com/office/drawing/2014/main" id="{B83FBAC9-5999-7511-4BE7-20D0263BD7B8}"/>
                </a:ext>
              </a:extLst>
            </p:cNvPr>
            <p:cNvSpPr/>
            <p:nvPr/>
          </p:nvSpPr>
          <p:spPr>
            <a:xfrm>
              <a:off x="7877492" y="122051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Textfeld 33">
              <a:extLst>
                <a:ext uri="{FF2B5EF4-FFF2-40B4-BE49-F238E27FC236}">
                  <a16:creationId xmlns:a16="http://schemas.microsoft.com/office/drawing/2014/main" id="{B4D3C4D2-E82A-E7F4-66B3-046933901E8F}"/>
                </a:ext>
              </a:extLst>
            </p:cNvPr>
            <p:cNvSpPr txBox="1"/>
            <p:nvPr/>
          </p:nvSpPr>
          <p:spPr>
            <a:xfrm>
              <a:off x="8002234" y="2096916"/>
              <a:ext cx="2957584" cy="1365951"/>
            </a:xfrm>
            <a:prstGeom prst="rect">
              <a:avLst/>
            </a:prstGeom>
            <a:noFill/>
          </p:spPr>
          <p:txBody>
            <a:bodyPr wrap="square">
              <a:spAutoFit/>
            </a:bodyPr>
            <a:lstStyle/>
            <a:p>
              <a:pPr marL="0" lvl="2" algn="ctr">
                <a:lnSpc>
                  <a:spcPct val="120000"/>
                </a:lnSpc>
                <a:spcBef>
                  <a:spcPts val="1000"/>
                </a:spcBef>
              </a:pPr>
              <a:r>
                <a:rPr lang="de-DE" sz="1400">
                  <a:latin typeface="IBM Plex Sans Light" panose="020B0403050203000203" pitchFamily="34" charset="0"/>
                </a:rPr>
                <a:t>Wir fördern Personen und keine Projekte. Die differenzierten Programme </a:t>
              </a:r>
              <a:r>
                <a:rPr lang="de-DE" sz="1400" b="1">
                  <a:latin typeface="IBM Plex Sans SemiBold" panose="020B0703050203000203" pitchFamily="34" charset="0"/>
                </a:rPr>
                <a:t>fördern Personen in allen Phasen der wissenschaftlichen Karriere.</a:t>
              </a:r>
              <a:endParaRPr lang="en-US" sz="1400" b="1">
                <a:latin typeface="IBM Plex Sans SemiBold" panose="020B0703050203000203" pitchFamily="34" charset="0"/>
              </a:endParaRPr>
            </a:p>
          </p:txBody>
        </p:sp>
        <p:pic>
          <p:nvPicPr>
            <p:cNvPr id="38" name="Grafik 37" descr="Geschäftswachstum mit einfarbiger Füllung">
              <a:extLst>
                <a:ext uri="{FF2B5EF4-FFF2-40B4-BE49-F238E27FC236}">
                  <a16:creationId xmlns:a16="http://schemas.microsoft.com/office/drawing/2014/main" id="{CF5B2964-3B20-BD4F-B1A2-45CC582F35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79692" y="1368572"/>
              <a:ext cx="717804" cy="717804"/>
            </a:xfrm>
            <a:prstGeom prst="rect">
              <a:avLst/>
            </a:prstGeom>
          </p:spPr>
        </p:pic>
      </p:grpSp>
      <p:grpSp>
        <p:nvGrpSpPr>
          <p:cNvPr id="45" name="Gruppieren 44">
            <a:extLst>
              <a:ext uri="{FF2B5EF4-FFF2-40B4-BE49-F238E27FC236}">
                <a16:creationId xmlns:a16="http://schemas.microsoft.com/office/drawing/2014/main" id="{FB974AB1-D34C-49D6-BC6E-B80B0D45EBC0}"/>
              </a:ext>
            </a:extLst>
          </p:cNvPr>
          <p:cNvGrpSpPr/>
          <p:nvPr/>
        </p:nvGrpSpPr>
        <p:grpSpPr>
          <a:xfrm>
            <a:off x="2612866" y="3719878"/>
            <a:ext cx="3207068" cy="2315162"/>
            <a:chOff x="2612866" y="3719878"/>
            <a:chExt cx="3207068" cy="2315162"/>
          </a:xfrm>
        </p:grpSpPr>
        <p:sp>
          <p:nvSpPr>
            <p:cNvPr id="31" name="Rechteck 30">
              <a:extLst>
                <a:ext uri="{FF2B5EF4-FFF2-40B4-BE49-F238E27FC236}">
                  <a16:creationId xmlns:a16="http://schemas.microsoft.com/office/drawing/2014/main" id="{B1FB0C9F-8B6D-E0DE-F401-7E71A2E2EA10}"/>
                </a:ext>
              </a:extLst>
            </p:cNvPr>
            <p:cNvSpPr/>
            <p:nvPr/>
          </p:nvSpPr>
          <p:spPr>
            <a:xfrm>
              <a:off x="2612866" y="3719878"/>
              <a:ext cx="3207068" cy="2315162"/>
            </a:xfrm>
            <a:prstGeom prst="rect">
              <a:avLst/>
            </a:prstGeom>
            <a:no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IBM Plex Sans Light" panose="020B0403050203000203" pitchFamily="34" charset="0"/>
                </a:rPr>
                <a:t>and the DFG to </a:t>
              </a:r>
              <a:r>
                <a:rPr lang="en-US">
                  <a:latin typeface="IBM Plex Sans SemiBold" panose="020B0703050203000203" pitchFamily="34" charset="0"/>
                </a:rPr>
                <a:t>offer additional fellowships and invite top researchers to Germany </a:t>
              </a:r>
              <a:r>
                <a:rPr lang="en-US">
                  <a:latin typeface="IBM Plex Sans Light" panose="020B0403050203000203" pitchFamily="34" charset="0"/>
                </a:rPr>
                <a:t>in the context of existing funding.</a:t>
              </a:r>
              <a:endParaRPr lang="de-DE"/>
            </a:p>
          </p:txBody>
        </p:sp>
        <p:pic>
          <p:nvPicPr>
            <p:cNvPr id="39" name="Grafik 38" descr="Ambition mit einfarbiger Füllung">
              <a:extLst>
                <a:ext uri="{FF2B5EF4-FFF2-40B4-BE49-F238E27FC236}">
                  <a16:creationId xmlns:a16="http://schemas.microsoft.com/office/drawing/2014/main" id="{18E8540B-D547-2FDB-ED18-DC6B453B708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79178" y="3871684"/>
              <a:ext cx="668750" cy="668750"/>
            </a:xfrm>
            <a:prstGeom prst="rect">
              <a:avLst/>
            </a:prstGeom>
          </p:spPr>
        </p:pic>
      </p:grpSp>
      <p:grpSp>
        <p:nvGrpSpPr>
          <p:cNvPr id="44" name="Gruppieren 43">
            <a:extLst>
              <a:ext uri="{FF2B5EF4-FFF2-40B4-BE49-F238E27FC236}">
                <a16:creationId xmlns:a16="http://schemas.microsoft.com/office/drawing/2014/main" id="{931B9A69-FB89-6BC5-4A26-8C8994A62F85}"/>
              </a:ext>
            </a:extLst>
          </p:cNvPr>
          <p:cNvGrpSpPr/>
          <p:nvPr/>
        </p:nvGrpSpPr>
        <p:grpSpPr>
          <a:xfrm>
            <a:off x="6065520" y="3719878"/>
            <a:ext cx="3207068" cy="2327975"/>
            <a:chOff x="6065520" y="3719878"/>
            <a:chExt cx="3207068" cy="2327975"/>
          </a:xfrm>
        </p:grpSpPr>
        <p:sp>
          <p:nvSpPr>
            <p:cNvPr id="26" name="Rechteck 25">
              <a:extLst>
                <a:ext uri="{FF2B5EF4-FFF2-40B4-BE49-F238E27FC236}">
                  <a16:creationId xmlns:a16="http://schemas.microsoft.com/office/drawing/2014/main" id="{F1813AE2-9D14-85B4-BB04-A6BD5037AFF8}"/>
                </a:ext>
              </a:extLst>
            </p:cNvPr>
            <p:cNvSpPr/>
            <p:nvPr/>
          </p:nvSpPr>
          <p:spPr>
            <a:xfrm>
              <a:off x="6065520" y="3719878"/>
              <a:ext cx="3207068" cy="2315162"/>
            </a:xfrm>
            <a:prstGeom prst="rect">
              <a:avLst/>
            </a:prstGeom>
            <a:solidFill>
              <a:schemeClr val="bg1"/>
            </a:solidFill>
            <a:ln w="19050">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Textfeld 35">
              <a:extLst>
                <a:ext uri="{FF2B5EF4-FFF2-40B4-BE49-F238E27FC236}">
                  <a16:creationId xmlns:a16="http://schemas.microsoft.com/office/drawing/2014/main" id="{9C8BA929-F2C3-6D25-9F50-3FDB1B53290E}"/>
                </a:ext>
              </a:extLst>
            </p:cNvPr>
            <p:cNvSpPr txBox="1"/>
            <p:nvPr/>
          </p:nvSpPr>
          <p:spPr>
            <a:xfrm>
              <a:off x="6096000" y="4681902"/>
              <a:ext cx="3176588" cy="1365951"/>
            </a:xfrm>
            <a:prstGeom prst="rect">
              <a:avLst/>
            </a:prstGeom>
            <a:noFill/>
          </p:spPr>
          <p:txBody>
            <a:bodyPr wrap="square">
              <a:spAutoFit/>
            </a:bodyPr>
            <a:lstStyle/>
            <a:p>
              <a:pPr marL="0" lvl="2" algn="ctr">
                <a:lnSpc>
                  <a:spcPct val="120000"/>
                </a:lnSpc>
                <a:spcBef>
                  <a:spcPts val="1000"/>
                </a:spcBef>
              </a:pPr>
              <a:r>
                <a:rPr lang="de-DE" sz="1400">
                  <a:latin typeface="IBM Plex Sans SemiBold" panose="020B0703050203000203" pitchFamily="34" charset="0"/>
                </a:rPr>
                <a:t>Keine Quoten, </a:t>
              </a:r>
              <a:r>
                <a:rPr lang="de-DE" sz="1400">
                  <a:latin typeface="IBM Plex Sans Light" panose="020B0403050203000203" pitchFamily="34" charset="0"/>
                </a:rPr>
                <a:t>weder für einzelne Länder noch für einzelne akademische Disziplinen. Das einzige Kriterium ist die wissenschaftliche Qualität der Bewerber*innen.</a:t>
              </a:r>
              <a:endParaRPr lang="en-US" sz="1400">
                <a:latin typeface="IBM Plex Sans Light" panose="020B0403050203000203" pitchFamily="34" charset="0"/>
              </a:endParaRPr>
            </a:p>
          </p:txBody>
        </p:sp>
        <p:pic>
          <p:nvPicPr>
            <p:cNvPr id="40" name="Grafik 39" descr="Ordnersuche mit einfarbiger Füllung">
              <a:extLst>
                <a:ext uri="{FF2B5EF4-FFF2-40B4-BE49-F238E27FC236}">
                  <a16:creationId xmlns:a16="http://schemas.microsoft.com/office/drawing/2014/main" id="{955B4B1C-5B29-57B1-0AA7-16DABD0B9E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65123" y="3871684"/>
              <a:ext cx="799694" cy="799694"/>
            </a:xfrm>
            <a:prstGeom prst="rect">
              <a:avLst/>
            </a:prstGeom>
          </p:spPr>
        </p:pic>
      </p:grpSp>
      <p:pic>
        <p:nvPicPr>
          <p:cNvPr id="7" name="Grafik 12">
            <a:extLst>
              <a:ext uri="{FF2B5EF4-FFF2-40B4-BE49-F238E27FC236}">
                <a16:creationId xmlns:a16="http://schemas.microsoft.com/office/drawing/2014/main" id="{AF25C8FD-1B08-DCA9-1CD6-30177A65D96D}"/>
              </a:ext>
            </a:extLst>
          </p:cNvPr>
          <p:cNvPicPr>
            <a:picLocks noChangeAspect="1"/>
          </p:cNvPicPr>
          <p:nvPr/>
        </p:nvPicPr>
        <p:blipFill>
          <a:blip r:embed="rId8"/>
          <a:srcRect l="10575" t="16829" r="10011" b="7490"/>
          <a:stretch>
            <a:fillRect/>
          </a:stretch>
        </p:blipFill>
        <p:spPr>
          <a:xfrm>
            <a:off x="10535870" y="6348674"/>
            <a:ext cx="766971" cy="453859"/>
          </a:xfrm>
          <a:prstGeom prst="rect">
            <a:avLst/>
          </a:prstGeom>
        </p:spPr>
      </p:pic>
      <p:sp>
        <p:nvSpPr>
          <p:cNvPr id="22" name="Textfeld 34">
            <a:extLst>
              <a:ext uri="{FF2B5EF4-FFF2-40B4-BE49-F238E27FC236}">
                <a16:creationId xmlns:a16="http://schemas.microsoft.com/office/drawing/2014/main" id="{1B4A1EC1-58A4-3E6C-CA5A-9BACE5597F47}"/>
              </a:ext>
            </a:extLst>
          </p:cNvPr>
          <p:cNvSpPr txBox="1"/>
          <p:nvPr/>
        </p:nvSpPr>
        <p:spPr>
          <a:xfrm>
            <a:off x="2612866" y="4681902"/>
            <a:ext cx="3207068" cy="1752724"/>
          </a:xfrm>
          <a:prstGeom prst="rect">
            <a:avLst/>
          </a:prstGeom>
          <a:noFill/>
        </p:spPr>
        <p:txBody>
          <a:bodyPr wrap="square">
            <a:spAutoFit/>
          </a:bodyPr>
          <a:lstStyle/>
          <a:p>
            <a:pPr marL="0" lvl="2" algn="ctr">
              <a:lnSpc>
                <a:spcPct val="120000"/>
              </a:lnSpc>
              <a:spcBef>
                <a:spcPts val="1000"/>
              </a:spcBef>
            </a:pPr>
            <a:r>
              <a:rPr lang="de-DE" sz="1400">
                <a:latin typeface="IBM Plex Sans Light" panose="020B0403050203000203" pitchFamily="34" charset="0"/>
              </a:rPr>
              <a:t>Die international renommierten Förderprogramme beider Organisationen ermöglichen einen </a:t>
            </a:r>
            <a:r>
              <a:rPr lang="de-DE" sz="1400">
                <a:latin typeface="IBM Plex Sans SemiBold" panose="020B0703050203000203" pitchFamily="34" charset="0"/>
              </a:rPr>
              <a:t>schnellen Start </a:t>
            </a:r>
            <a:r>
              <a:rPr lang="de-DE" sz="1400">
                <a:latin typeface="IBM Plex Sans Light" panose="020B0403050203000203" pitchFamily="34" charset="0"/>
              </a:rPr>
              <a:t>in eine Karriere in Deutschland.</a:t>
            </a:r>
            <a:endParaRPr lang="en-GB" sz="1400">
              <a:latin typeface="IBM Plex Sans Light" panose="020B0403050203000203" pitchFamily="34" charset="0"/>
            </a:endParaRPr>
          </a:p>
          <a:p>
            <a:pPr marL="0" lvl="2" algn="ctr">
              <a:lnSpc>
                <a:spcPct val="120000"/>
              </a:lnSpc>
              <a:spcBef>
                <a:spcPts val="1000"/>
              </a:spcBef>
            </a:pPr>
            <a:endParaRPr lang="en-US" sz="1400">
              <a:latin typeface="IBM Plex Sans Light" panose="020B0403050203000203" pitchFamily="34" charset="0"/>
            </a:endParaRPr>
          </a:p>
        </p:txBody>
      </p:sp>
    </p:spTree>
    <p:extLst>
      <p:ext uri="{BB962C8B-B14F-4D97-AF65-F5344CB8AC3E}">
        <p14:creationId xmlns:p14="http://schemas.microsoft.com/office/powerpoint/2010/main" val="3971141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EAC68-3D6B-7D9C-303B-12F7F35A7682}"/>
            </a:ext>
          </a:extLst>
        </p:cNvPr>
        <p:cNvGrpSpPr/>
        <p:nvPr/>
      </p:nvGrpSpPr>
      <p:grpSpPr>
        <a:xfrm>
          <a:off x="0" y="0"/>
          <a:ext cx="0" cy="0"/>
          <a:chOff x="0" y="0"/>
          <a:chExt cx="0" cy="0"/>
        </a:xfrm>
      </p:grpSpPr>
      <p:pic>
        <p:nvPicPr>
          <p:cNvPr id="72" name="Grafik 12">
            <a:extLst>
              <a:ext uri="{FF2B5EF4-FFF2-40B4-BE49-F238E27FC236}">
                <a16:creationId xmlns:a16="http://schemas.microsoft.com/office/drawing/2014/main" id="{14FECAF0-F360-9A28-1533-C5A7419DDE44}"/>
              </a:ext>
            </a:extLst>
          </p:cNvPr>
          <p:cNvPicPr>
            <a:picLocks noChangeAspect="1"/>
          </p:cNvPicPr>
          <p:nvPr/>
        </p:nvPicPr>
        <p:blipFill>
          <a:blip r:embed="rId2"/>
          <a:srcRect l="10575" t="16829" r="10011" b="7490"/>
          <a:stretch>
            <a:fillRect/>
          </a:stretch>
        </p:blipFill>
        <p:spPr>
          <a:xfrm>
            <a:off x="10535870" y="6348674"/>
            <a:ext cx="766971" cy="453859"/>
          </a:xfrm>
          <a:prstGeom prst="rect">
            <a:avLst/>
          </a:prstGeom>
        </p:spPr>
      </p:pic>
      <p:sp>
        <p:nvSpPr>
          <p:cNvPr id="7" name="Textfeld 6">
            <a:extLst>
              <a:ext uri="{FF2B5EF4-FFF2-40B4-BE49-F238E27FC236}">
                <a16:creationId xmlns:a16="http://schemas.microsoft.com/office/drawing/2014/main" id="{FBFAE1B9-DB80-2924-2B63-A9364C3E2B18}"/>
              </a:ext>
            </a:extLst>
          </p:cNvPr>
          <p:cNvSpPr txBox="1"/>
          <p:nvPr/>
        </p:nvSpPr>
        <p:spPr>
          <a:xfrm>
            <a:off x="553806" y="472688"/>
            <a:ext cx="11274936" cy="102797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0" normalizeH="0" baseline="0" noProof="0">
                <a:ln>
                  <a:noFill/>
                </a:ln>
                <a:solidFill>
                  <a:srgbClr val="75EB9E"/>
                </a:solidFill>
                <a:effectLst/>
                <a:uLnTx/>
                <a:uFillTx/>
                <a:latin typeface="IBM Plex Sans" panose="020B0503050203000203" pitchFamily="34" charset="0"/>
                <a:ea typeface="+mn-ea"/>
                <a:cs typeface="+mn-cs"/>
              </a:rPr>
              <a:t>FÖRDERPROGRAMME (AVH) IM RAHMEN DES </a:t>
            </a:r>
          </a:p>
          <a:p>
            <a:pPr>
              <a:defRPr/>
            </a:pPr>
            <a:r>
              <a:rPr lang="de-DE" sz="3200" b="1">
                <a:solidFill>
                  <a:srgbClr val="75EB9E"/>
                </a:solidFill>
                <a:latin typeface="IBM Plex Sans"/>
              </a:rPr>
              <a:t>1.000-KÖPFE-PLUS-PROGRAMM</a:t>
            </a:r>
            <a:endParaRPr lang="de-DE" sz="3200">
              <a:solidFill>
                <a:srgbClr val="000000"/>
              </a:solidFill>
              <a:latin typeface="IBM Plex Sans"/>
            </a:endParaRPr>
          </a:p>
        </p:txBody>
      </p:sp>
      <p:grpSp>
        <p:nvGrpSpPr>
          <p:cNvPr id="73" name="Gruppieren 72">
            <a:extLst>
              <a:ext uri="{FF2B5EF4-FFF2-40B4-BE49-F238E27FC236}">
                <a16:creationId xmlns:a16="http://schemas.microsoft.com/office/drawing/2014/main" id="{B7FBBC66-6041-0BDD-8EAD-F99C57E913F8}"/>
              </a:ext>
            </a:extLst>
          </p:cNvPr>
          <p:cNvGrpSpPr/>
          <p:nvPr/>
        </p:nvGrpSpPr>
        <p:grpSpPr>
          <a:xfrm>
            <a:off x="522968" y="1781856"/>
            <a:ext cx="11146064" cy="4566818"/>
            <a:chOff x="498379" y="1627918"/>
            <a:chExt cx="11146064" cy="4566818"/>
          </a:xfrm>
        </p:grpSpPr>
        <p:grpSp>
          <p:nvGrpSpPr>
            <p:cNvPr id="2" name="Gruppieren 1">
              <a:extLst>
                <a:ext uri="{FF2B5EF4-FFF2-40B4-BE49-F238E27FC236}">
                  <a16:creationId xmlns:a16="http://schemas.microsoft.com/office/drawing/2014/main" id="{CEA67B4E-CCAF-75D8-8668-443DEBCA944E}"/>
                </a:ext>
              </a:extLst>
            </p:cNvPr>
            <p:cNvGrpSpPr/>
            <p:nvPr/>
          </p:nvGrpSpPr>
          <p:grpSpPr>
            <a:xfrm>
              <a:off x="2305221" y="1627918"/>
              <a:ext cx="2292909" cy="1153590"/>
              <a:chOff x="2895599" y="1626623"/>
              <a:chExt cx="2777396" cy="1153590"/>
            </a:xfrm>
          </p:grpSpPr>
          <p:sp>
            <p:nvSpPr>
              <p:cNvPr id="4" name="Rechteck 3">
                <a:extLst>
                  <a:ext uri="{FF2B5EF4-FFF2-40B4-BE49-F238E27FC236}">
                    <a16:creationId xmlns:a16="http://schemas.microsoft.com/office/drawing/2014/main" id="{7D3CD791-4EFC-3475-D1A0-325DC0FABC76}"/>
                  </a:ext>
                </a:extLst>
              </p:cNvPr>
              <p:cNvSpPr/>
              <p:nvPr/>
            </p:nvSpPr>
            <p:spPr>
              <a:xfrm>
                <a:off x="2895599" y="1626623"/>
                <a:ext cx="2775858" cy="1153590"/>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feld 5">
                <a:extLst>
                  <a:ext uri="{FF2B5EF4-FFF2-40B4-BE49-F238E27FC236}">
                    <a16:creationId xmlns:a16="http://schemas.microsoft.com/office/drawing/2014/main" id="{E431A102-8E16-B48A-7CE2-062E92E3F572}"/>
                  </a:ext>
                </a:extLst>
              </p:cNvPr>
              <p:cNvSpPr txBox="1"/>
              <p:nvPr/>
            </p:nvSpPr>
            <p:spPr>
              <a:xfrm>
                <a:off x="2899409" y="1804302"/>
                <a:ext cx="276569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rPr>
                  <a:t>Humboldt-Forschungsstipendien</a:t>
                </a:r>
              </a:p>
            </p:txBody>
          </p:sp>
          <p:sp>
            <p:nvSpPr>
              <p:cNvPr id="8" name="Textfeld 7">
                <a:extLst>
                  <a:ext uri="{FF2B5EF4-FFF2-40B4-BE49-F238E27FC236}">
                    <a16:creationId xmlns:a16="http://schemas.microsoft.com/office/drawing/2014/main" id="{CAB47B12-462F-C8DF-6FFD-293EA9B78798}"/>
                  </a:ext>
                </a:extLst>
              </p:cNvPr>
              <p:cNvSpPr txBox="1"/>
              <p:nvPr/>
            </p:nvSpPr>
            <p:spPr>
              <a:xfrm>
                <a:off x="2907298" y="2332994"/>
                <a:ext cx="276569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grpSp>
          <p:nvGrpSpPr>
            <p:cNvPr id="9" name="Gruppieren 8">
              <a:extLst>
                <a:ext uri="{FF2B5EF4-FFF2-40B4-BE49-F238E27FC236}">
                  <a16:creationId xmlns:a16="http://schemas.microsoft.com/office/drawing/2014/main" id="{4EA779B3-B9F0-F4AF-9D27-D34A6FFED3B1}"/>
                </a:ext>
              </a:extLst>
            </p:cNvPr>
            <p:cNvGrpSpPr/>
            <p:nvPr/>
          </p:nvGrpSpPr>
          <p:grpSpPr>
            <a:xfrm>
              <a:off x="4630726" y="1627920"/>
              <a:ext cx="2285593" cy="1153588"/>
              <a:chOff x="5692774" y="1626625"/>
              <a:chExt cx="2777401" cy="1153588"/>
            </a:xfrm>
          </p:grpSpPr>
          <p:sp>
            <p:nvSpPr>
              <p:cNvPr id="10" name="Rechteck 9">
                <a:extLst>
                  <a:ext uri="{FF2B5EF4-FFF2-40B4-BE49-F238E27FC236}">
                    <a16:creationId xmlns:a16="http://schemas.microsoft.com/office/drawing/2014/main" id="{7B1A66FE-F7C0-DB20-9CCB-BB9A6F62BAF6}"/>
                  </a:ext>
                </a:extLst>
              </p:cNvPr>
              <p:cNvSpPr/>
              <p:nvPr/>
            </p:nvSpPr>
            <p:spPr>
              <a:xfrm>
                <a:off x="5694317" y="1626625"/>
                <a:ext cx="2775858"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feld 10">
                <a:extLst>
                  <a:ext uri="{FF2B5EF4-FFF2-40B4-BE49-F238E27FC236}">
                    <a16:creationId xmlns:a16="http://schemas.microsoft.com/office/drawing/2014/main" id="{0E369451-71D8-865F-544D-963B7E019F9F}"/>
                  </a:ext>
                </a:extLst>
              </p:cNvPr>
              <p:cNvSpPr txBox="1"/>
              <p:nvPr/>
            </p:nvSpPr>
            <p:spPr>
              <a:xfrm>
                <a:off x="5701936" y="1667265"/>
                <a:ext cx="276569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endParaRPr>
              </a:p>
            </p:txBody>
          </p:sp>
          <p:sp>
            <p:nvSpPr>
              <p:cNvPr id="12" name="Textfeld 11">
                <a:extLst>
                  <a:ext uri="{FF2B5EF4-FFF2-40B4-BE49-F238E27FC236}">
                    <a16:creationId xmlns:a16="http://schemas.microsoft.com/office/drawing/2014/main" id="{B2FA9A48-80CF-7ACE-E48B-9E4F7E952649}"/>
                  </a:ext>
                </a:extLst>
              </p:cNvPr>
              <p:cNvSpPr txBox="1"/>
              <p:nvPr/>
            </p:nvSpPr>
            <p:spPr>
              <a:xfrm>
                <a:off x="5692774" y="2365195"/>
                <a:ext cx="276569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grpSp>
          <p:nvGrpSpPr>
            <p:cNvPr id="13" name="Gruppieren 12">
              <a:extLst>
                <a:ext uri="{FF2B5EF4-FFF2-40B4-BE49-F238E27FC236}">
                  <a16:creationId xmlns:a16="http://schemas.microsoft.com/office/drawing/2014/main" id="{7BEECBA3-C0DE-583D-865B-D48D28F4437C}"/>
                </a:ext>
              </a:extLst>
            </p:cNvPr>
            <p:cNvGrpSpPr/>
            <p:nvPr/>
          </p:nvGrpSpPr>
          <p:grpSpPr>
            <a:xfrm>
              <a:off x="6936891" y="1627918"/>
              <a:ext cx="2284571" cy="1291765"/>
              <a:chOff x="8500655" y="1626623"/>
              <a:chExt cx="2783780" cy="1291765"/>
            </a:xfrm>
          </p:grpSpPr>
          <p:sp>
            <p:nvSpPr>
              <p:cNvPr id="14" name="Rechteck 13">
                <a:extLst>
                  <a:ext uri="{FF2B5EF4-FFF2-40B4-BE49-F238E27FC236}">
                    <a16:creationId xmlns:a16="http://schemas.microsoft.com/office/drawing/2014/main" id="{C8FDF10B-7A8C-C8CB-6024-4B7AE925B433}"/>
                  </a:ext>
                </a:extLst>
              </p:cNvPr>
              <p:cNvSpPr/>
              <p:nvPr/>
            </p:nvSpPr>
            <p:spPr>
              <a:xfrm>
                <a:off x="8500655" y="1626623"/>
                <a:ext cx="2775858"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feld 14">
                <a:extLst>
                  <a:ext uri="{FF2B5EF4-FFF2-40B4-BE49-F238E27FC236}">
                    <a16:creationId xmlns:a16="http://schemas.microsoft.com/office/drawing/2014/main" id="{A66F6EBA-589C-6A36-056A-2EA4D4BEEF82}"/>
                  </a:ext>
                </a:extLst>
              </p:cNvPr>
              <p:cNvSpPr txBox="1"/>
              <p:nvPr/>
            </p:nvSpPr>
            <p:spPr>
              <a:xfrm>
                <a:off x="8507005" y="1805764"/>
                <a:ext cx="2765698" cy="738664"/>
              </a:xfrm>
              <a:prstGeom prst="rect">
                <a:avLst/>
              </a:prstGeom>
              <a:noFill/>
            </p:spPr>
            <p:txBody>
              <a:bodyPr wrap="square" lIns="91440" tIns="45720" rIns="91440" bIns="45720" rtlCol="0" anchor="t">
                <a:spAutoFit/>
              </a:bodyPr>
              <a:lstStyle/>
              <a:p>
                <a:pPr algn="ctr">
                  <a:defRPr/>
                </a:pPr>
                <a:r>
                  <a:rPr lang="de-DE" sz="1400">
                    <a:solidFill>
                      <a:srgbClr val="000000"/>
                    </a:solidFill>
                    <a:latin typeface="IBM Plex Sans SemiBold"/>
                  </a:rPr>
                  <a:t>Humboldt Research </a:t>
                </a:r>
                <a:r>
                  <a:rPr lang="de-DE" sz="1400" err="1">
                    <a:solidFill>
                      <a:srgbClr val="000000"/>
                    </a:solidFill>
                    <a:latin typeface="IBM Plex Sans SemiBold"/>
                  </a:rPr>
                  <a:t>Professorship</a:t>
                </a:r>
              </a:p>
              <a:p>
                <a:pPr marL="0" marR="0" lvl="0" indent="0" algn="ctr" defTabSz="914400">
                  <a:lnSpc>
                    <a:spcPct val="100000"/>
                  </a:lnSpc>
                  <a:spcBef>
                    <a:spcPts val="0"/>
                  </a:spcBef>
                  <a:spcAft>
                    <a:spcPts val="0"/>
                  </a:spcAft>
                  <a:buClrTx/>
                  <a:buSzTx/>
                  <a:buFontTx/>
                  <a:buNone/>
                  <a:tabLst/>
                  <a:defRPr/>
                </a:pPr>
                <a:endParaRPr lang="de-DE" sz="1400" b="0" i="0" u="none" strike="noStrike" kern="1200" cap="none" spc="0" normalizeH="0" baseline="0" noProof="0">
                  <a:ln>
                    <a:noFill/>
                  </a:ln>
                  <a:solidFill>
                    <a:srgbClr val="000000"/>
                  </a:solidFill>
                  <a:effectLst/>
                  <a:uLnTx/>
                  <a:uFillTx/>
                  <a:latin typeface="IBM Plex Sans SemiBold" panose="020B0703050203000203" pitchFamily="34" charset="0"/>
                </a:endParaRPr>
              </a:p>
            </p:txBody>
          </p:sp>
          <p:sp>
            <p:nvSpPr>
              <p:cNvPr id="16" name="Textfeld 15">
                <a:extLst>
                  <a:ext uri="{FF2B5EF4-FFF2-40B4-BE49-F238E27FC236}">
                    <a16:creationId xmlns:a16="http://schemas.microsoft.com/office/drawing/2014/main" id="{1805A70E-6331-942A-7F6C-E82D1C60D2FB}"/>
                  </a:ext>
                </a:extLst>
              </p:cNvPr>
              <p:cNvSpPr txBox="1"/>
              <p:nvPr/>
            </p:nvSpPr>
            <p:spPr>
              <a:xfrm>
                <a:off x="8518738" y="2318224"/>
                <a:ext cx="2765697" cy="600164"/>
              </a:xfrm>
              <a:prstGeom prst="rect">
                <a:avLst/>
              </a:prstGeom>
              <a:noFill/>
            </p:spPr>
            <p:txBody>
              <a:bodyPr wrap="square" lIns="91440" tIns="45720" rIns="91440" bIns="45720" rtlCol="0" anchor="t">
                <a:spAutoFit/>
              </a:bodyPr>
              <a:lstStyle/>
              <a:p>
                <a:pPr algn="ctr">
                  <a:defRPr/>
                </a:pPr>
                <a:r>
                  <a:rPr lang="en-US" sz="1100" err="1">
                    <a:solidFill>
                      <a:srgbClr val="000000"/>
                    </a:solidFill>
                    <a:latin typeface="IBM Plex Sans Light"/>
                  </a:rPr>
                  <a:t>Internationale</a:t>
                </a:r>
                <a:r>
                  <a:rPr lang="en-US" sz="1100">
                    <a:solidFill>
                      <a:srgbClr val="000000"/>
                    </a:solidFill>
                    <a:latin typeface="IBM Plex Sans Light"/>
                  </a:rPr>
                  <a:t> </a:t>
                </a:r>
              </a:p>
              <a:p>
                <a:pPr algn="ctr">
                  <a:defRPr/>
                </a:pPr>
                <a:r>
                  <a:rPr kumimoji="0" lang="en-US" sz="1100" b="0" i="0" u="none" strike="noStrike" kern="1200" cap="none" spc="0" normalizeH="0" baseline="0" noProof="0" err="1">
                    <a:ln>
                      <a:noFill/>
                    </a:ln>
                    <a:solidFill>
                      <a:srgbClr val="000000"/>
                    </a:solidFill>
                    <a:effectLst/>
                    <a:uLnTx/>
                    <a:uFillTx/>
                    <a:latin typeface="IBM Plex Sans Light"/>
                  </a:rPr>
                  <a:t>Spitzenforscher</a:t>
                </a:r>
                <a:r>
                  <a:rPr lang="en-US" sz="1100">
                    <a:solidFill>
                      <a:srgbClr val="000000"/>
                    </a:solidFill>
                    <a:latin typeface="IBM Plex Sans Light"/>
                  </a:rPr>
                  <a:t>*</a:t>
                </a:r>
                <a:r>
                  <a:rPr lang="en-US" sz="1100" err="1">
                    <a:solidFill>
                      <a:srgbClr val="000000"/>
                    </a:solidFill>
                    <a:latin typeface="IBM Plex Sans Light"/>
                  </a:rPr>
                  <a:t>innen</a:t>
                </a:r>
              </a:p>
              <a:p>
                <a:pPr marL="0" marR="0" lvl="0" indent="0" algn="ctr" defTabSz="914400">
                  <a:lnSpc>
                    <a:spcPct val="100000"/>
                  </a:lnSpc>
                  <a:spcBef>
                    <a:spcPts val="0"/>
                  </a:spcBef>
                  <a:spcAft>
                    <a:spcPts val="0"/>
                  </a:spcAft>
                  <a:buClrTx/>
                  <a:buSzTx/>
                  <a:buFontTx/>
                  <a:buNone/>
                  <a:tabLst/>
                  <a:defRPr/>
                </a:pPr>
                <a:endParaRPr lang="de-DE" sz="1100" b="0" i="0" u="none" strike="noStrike" kern="1200" cap="none" spc="0" normalizeH="0" baseline="0" noProof="0">
                  <a:ln>
                    <a:noFill/>
                  </a:ln>
                  <a:solidFill>
                    <a:srgbClr val="000000"/>
                  </a:solidFill>
                  <a:effectLst/>
                  <a:uLnTx/>
                  <a:uFillTx/>
                  <a:latin typeface="IBM Plex Sans Light" panose="020B0403050203000203" pitchFamily="34" charset="0"/>
                </a:endParaRPr>
              </a:p>
            </p:txBody>
          </p:sp>
        </p:grpSp>
        <p:grpSp>
          <p:nvGrpSpPr>
            <p:cNvPr id="17" name="Gruppieren 16">
              <a:extLst>
                <a:ext uri="{FF2B5EF4-FFF2-40B4-BE49-F238E27FC236}">
                  <a16:creationId xmlns:a16="http://schemas.microsoft.com/office/drawing/2014/main" id="{F568A01C-5D94-7419-9A33-3B14CAC78C38}"/>
                </a:ext>
              </a:extLst>
            </p:cNvPr>
            <p:cNvGrpSpPr/>
            <p:nvPr/>
          </p:nvGrpSpPr>
          <p:grpSpPr>
            <a:xfrm>
              <a:off x="9196016" y="1627918"/>
              <a:ext cx="2325009" cy="1153588"/>
              <a:chOff x="8443461" y="1626623"/>
              <a:chExt cx="2833055" cy="1153588"/>
            </a:xfrm>
          </p:grpSpPr>
          <p:sp>
            <p:nvSpPr>
              <p:cNvPr id="18" name="Rechteck 17">
                <a:extLst>
                  <a:ext uri="{FF2B5EF4-FFF2-40B4-BE49-F238E27FC236}">
                    <a16:creationId xmlns:a16="http://schemas.microsoft.com/office/drawing/2014/main" id="{67F3DE07-6A4F-7FBA-4242-2FE9111DF5AC}"/>
                  </a:ext>
                </a:extLst>
              </p:cNvPr>
              <p:cNvSpPr/>
              <p:nvPr/>
            </p:nvSpPr>
            <p:spPr>
              <a:xfrm>
                <a:off x="8500656" y="1626623"/>
                <a:ext cx="2775860" cy="1153588"/>
              </a:xfrm>
              <a:prstGeom prst="rect">
                <a:avLst/>
              </a:prstGeom>
              <a:solidFill>
                <a:srgbClr val="75EB9E">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Textfeld 18">
                <a:extLst>
                  <a:ext uri="{FF2B5EF4-FFF2-40B4-BE49-F238E27FC236}">
                    <a16:creationId xmlns:a16="http://schemas.microsoft.com/office/drawing/2014/main" id="{B2AFADAF-A4A2-F199-D3BC-68866FD62AB2}"/>
                  </a:ext>
                </a:extLst>
              </p:cNvPr>
              <p:cNvSpPr txBox="1"/>
              <p:nvPr/>
            </p:nvSpPr>
            <p:spPr>
              <a:xfrm>
                <a:off x="8443461" y="1794330"/>
                <a:ext cx="2765697" cy="738664"/>
              </a:xfrm>
              <a:prstGeom prst="rect">
                <a:avLst/>
              </a:prstGeom>
              <a:noFill/>
            </p:spPr>
            <p:txBody>
              <a:bodyPr wrap="square" lIns="91440" tIns="45720" rIns="91440" bIns="45720" rtlCol="0" anchor="t">
                <a:spAutoFit/>
              </a:bodyPr>
              <a:lstStyle/>
              <a:p>
                <a:pPr algn="ctr">
                  <a:defRPr/>
                </a:pPr>
                <a:r>
                  <a:rPr lang="de-DE" sz="1400">
                    <a:solidFill>
                      <a:srgbClr val="000000"/>
                    </a:solidFill>
                    <a:latin typeface="IBM Plex Sans SemiBold"/>
                  </a:rPr>
                  <a:t>Alexander von Humboldt-Professur</a:t>
                </a:r>
              </a:p>
              <a:p>
                <a:pPr marL="0" marR="0" lvl="0" indent="0" algn="ctr" defTabSz="914400">
                  <a:lnSpc>
                    <a:spcPct val="100000"/>
                  </a:lnSpc>
                  <a:spcBef>
                    <a:spcPts val="0"/>
                  </a:spcBef>
                  <a:spcAft>
                    <a:spcPts val="0"/>
                  </a:spcAft>
                  <a:buClrTx/>
                  <a:buSzTx/>
                  <a:buFontTx/>
                  <a:buNone/>
                  <a:tabLst/>
                  <a:defRPr/>
                </a:pPr>
                <a:endParaRPr lang="de-DE" sz="1400" b="0" i="0" u="none" strike="noStrike" kern="1200" cap="none" spc="0" normalizeH="0" baseline="0" noProof="0">
                  <a:ln>
                    <a:noFill/>
                  </a:ln>
                  <a:solidFill>
                    <a:srgbClr val="000000"/>
                  </a:solidFill>
                  <a:effectLst/>
                  <a:uLnTx/>
                  <a:uFillTx/>
                  <a:latin typeface="IBM Plex Sans SemiBold" panose="020B0703050203000203" pitchFamily="34" charset="0"/>
                </a:endParaRPr>
              </a:p>
            </p:txBody>
          </p:sp>
          <p:sp>
            <p:nvSpPr>
              <p:cNvPr id="20" name="Textfeld 19">
                <a:extLst>
                  <a:ext uri="{FF2B5EF4-FFF2-40B4-BE49-F238E27FC236}">
                    <a16:creationId xmlns:a16="http://schemas.microsoft.com/office/drawing/2014/main" id="{CEA3768D-4F21-9FE5-83A8-4165A5863AD7}"/>
                  </a:ext>
                </a:extLst>
              </p:cNvPr>
              <p:cNvSpPr txBox="1"/>
              <p:nvPr/>
            </p:nvSpPr>
            <p:spPr>
              <a:xfrm>
                <a:off x="8482544" y="2337890"/>
                <a:ext cx="2765697" cy="430887"/>
              </a:xfrm>
              <a:prstGeom prst="rect">
                <a:avLst/>
              </a:prstGeom>
              <a:noFill/>
            </p:spPr>
            <p:txBody>
              <a:bodyPr wrap="square" lIns="91440" tIns="45720" rIns="91440" bIns="45720" rtlCol="0" anchor="t">
                <a:spAutoFit/>
              </a:bodyPr>
              <a:lstStyle/>
              <a:p>
                <a:pPr algn="ctr">
                  <a:defRPr/>
                </a:pPr>
                <a:r>
                  <a:rPr lang="de-DE" sz="1100">
                    <a:solidFill>
                      <a:srgbClr val="000000"/>
                    </a:solidFill>
                    <a:latin typeface="IBM Plex Sans Light"/>
                  </a:rPr>
                  <a:t>Weltweit führende </a:t>
                </a:r>
                <a:r>
                  <a:rPr kumimoji="0" lang="de-DE" sz="1100" b="0" i="0" u="none" strike="noStrike" kern="1200" cap="none" spc="0" normalizeH="0" baseline="0" noProof="0">
                    <a:ln>
                      <a:noFill/>
                    </a:ln>
                    <a:solidFill>
                      <a:srgbClr val="000000"/>
                    </a:solidFill>
                    <a:effectLst/>
                    <a:uLnTx/>
                    <a:uFillTx/>
                    <a:latin typeface="IBM Plex Sans Light"/>
                  </a:rPr>
                  <a:t>Spitzenforscher</a:t>
                </a:r>
                <a:r>
                  <a:rPr lang="de-DE" sz="1100">
                    <a:solidFill>
                      <a:srgbClr val="000000"/>
                    </a:solidFill>
                    <a:latin typeface="IBM Plex Sans Light"/>
                  </a:rPr>
                  <a:t>*innen</a:t>
                </a:r>
                <a:endParaRPr lang="de-DE">
                  <a:latin typeface="IBM Plex Sans Light"/>
                </a:endParaRPr>
              </a:p>
            </p:txBody>
          </p:sp>
        </p:grpSp>
        <p:sp>
          <p:nvSpPr>
            <p:cNvPr id="21" name="Textfeld 20">
              <a:extLst>
                <a:ext uri="{FF2B5EF4-FFF2-40B4-BE49-F238E27FC236}">
                  <a16:creationId xmlns:a16="http://schemas.microsoft.com/office/drawing/2014/main" id="{1044640F-7510-B469-1312-53CAE5CB84B8}"/>
                </a:ext>
              </a:extLst>
            </p:cNvPr>
            <p:cNvSpPr txBox="1"/>
            <p:nvPr/>
          </p:nvSpPr>
          <p:spPr>
            <a:xfrm>
              <a:off x="4498970" y="1732102"/>
              <a:ext cx="2535811" cy="158504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prstClr val="black"/>
                  </a:solidFill>
                  <a:effectLst/>
                  <a:uLnTx/>
                  <a:uFillTx/>
                  <a:latin typeface="IBM Plex Sans SemiBold" panose="020B0703050203000203" pitchFamily="34" charset="0"/>
                  <a:ea typeface="+mn-ea"/>
                  <a:cs typeface="+mn-cs"/>
                </a:rPr>
                <a:t>Humboldt- / Friedrich Wilhelm Bessel- Forschungspreise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   </a:t>
              </a:r>
              <a:r>
                <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International anerkannte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IBM Plex Sans Light"/>
                </a:rPr>
                <a:t>Forscher</a:t>
              </a:r>
              <a:r>
                <a:rPr lang="de-DE" sz="1100">
                  <a:solidFill>
                    <a:srgbClr val="000000"/>
                  </a:solidFill>
                  <a:latin typeface="IBM Plex Sans Light"/>
                </a:rPr>
                <a:t>*innen</a:t>
              </a:r>
              <a:endParaRPr lang="de-DE" sz="1100" b="0" i="0" u="none" strike="noStrike" kern="1200" cap="none" spc="0" normalizeH="0" baseline="0" noProof="0">
                <a:ln>
                  <a:noFill/>
                </a:ln>
                <a:solidFill>
                  <a:srgbClr val="000000"/>
                </a:solidFill>
                <a:effectLst/>
                <a:uLnTx/>
                <a:uFillTx/>
                <a:latin typeface="IBM Plex Sans Light" panose="020B040305020300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b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nvGrpSpPr>
            <p:cNvPr id="22" name="Gruppieren 21">
              <a:extLst>
                <a:ext uri="{FF2B5EF4-FFF2-40B4-BE49-F238E27FC236}">
                  <a16:creationId xmlns:a16="http://schemas.microsoft.com/office/drawing/2014/main" id="{B239FA6A-D9E9-010B-B218-D8421A8C8EDA}"/>
                </a:ext>
              </a:extLst>
            </p:cNvPr>
            <p:cNvGrpSpPr/>
            <p:nvPr/>
          </p:nvGrpSpPr>
          <p:grpSpPr>
            <a:xfrm>
              <a:off x="529217" y="2808176"/>
              <a:ext cx="1741714" cy="1188714"/>
              <a:chOff x="1119595" y="2806881"/>
              <a:chExt cx="1741714" cy="1188714"/>
            </a:xfrm>
          </p:grpSpPr>
          <p:sp>
            <p:nvSpPr>
              <p:cNvPr id="23" name="Rechteck 22">
                <a:extLst>
                  <a:ext uri="{FF2B5EF4-FFF2-40B4-BE49-F238E27FC236}">
                    <a16:creationId xmlns:a16="http://schemas.microsoft.com/office/drawing/2014/main" id="{6D1B7518-8E85-4FF3-8144-622B72F421BC}"/>
                  </a:ext>
                </a:extLst>
              </p:cNvPr>
              <p:cNvSpPr/>
              <p:nvPr/>
            </p:nvSpPr>
            <p:spPr>
              <a:xfrm>
                <a:off x="1119595" y="2806881"/>
                <a:ext cx="1741714" cy="1188714"/>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feld 23">
                <a:extLst>
                  <a:ext uri="{FF2B5EF4-FFF2-40B4-BE49-F238E27FC236}">
                    <a16:creationId xmlns:a16="http://schemas.microsoft.com/office/drawing/2014/main" id="{B59491A4-B6F2-280C-AEF0-D0E35B7AC187}"/>
                  </a:ext>
                </a:extLst>
              </p:cNvPr>
              <p:cNvSpPr txBox="1"/>
              <p:nvPr/>
            </p:nvSpPr>
            <p:spPr>
              <a:xfrm>
                <a:off x="1119595" y="3154252"/>
                <a:ext cx="174171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rPr>
                  <a:t>Zweck</a:t>
                </a:r>
              </a:p>
            </p:txBody>
          </p:sp>
        </p:grpSp>
        <p:grpSp>
          <p:nvGrpSpPr>
            <p:cNvPr id="25" name="Gruppieren 24">
              <a:extLst>
                <a:ext uri="{FF2B5EF4-FFF2-40B4-BE49-F238E27FC236}">
                  <a16:creationId xmlns:a16="http://schemas.microsoft.com/office/drawing/2014/main" id="{AA37976F-0B5D-422E-23AF-6F97530C868A}"/>
                </a:ext>
              </a:extLst>
            </p:cNvPr>
            <p:cNvGrpSpPr/>
            <p:nvPr/>
          </p:nvGrpSpPr>
          <p:grpSpPr>
            <a:xfrm>
              <a:off x="498379" y="4032626"/>
              <a:ext cx="1832589" cy="1059931"/>
              <a:chOff x="1088757" y="4031331"/>
              <a:chExt cx="1832589" cy="1059931"/>
            </a:xfrm>
          </p:grpSpPr>
          <p:sp>
            <p:nvSpPr>
              <p:cNvPr id="26" name="Rechteck 25">
                <a:extLst>
                  <a:ext uri="{FF2B5EF4-FFF2-40B4-BE49-F238E27FC236}">
                    <a16:creationId xmlns:a16="http://schemas.microsoft.com/office/drawing/2014/main" id="{F8852991-DA1A-007C-3407-9E7EC1D45BB6}"/>
                  </a:ext>
                </a:extLst>
              </p:cNvPr>
              <p:cNvSpPr/>
              <p:nvPr/>
            </p:nvSpPr>
            <p:spPr>
              <a:xfrm>
                <a:off x="1128892" y="4031331"/>
                <a:ext cx="1741714" cy="1059931"/>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Textfeld 26">
                <a:extLst>
                  <a:ext uri="{FF2B5EF4-FFF2-40B4-BE49-F238E27FC236}">
                    <a16:creationId xmlns:a16="http://schemas.microsoft.com/office/drawing/2014/main" id="{C949F74C-305D-0C9D-C131-7283BF458703}"/>
                  </a:ext>
                </a:extLst>
              </p:cNvPr>
              <p:cNvSpPr txBox="1"/>
              <p:nvPr/>
            </p:nvSpPr>
            <p:spPr>
              <a:xfrm>
                <a:off x="1088757" y="4361033"/>
                <a:ext cx="183258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rPr>
                  <a:t>Voraussetzungen</a:t>
                </a:r>
              </a:p>
            </p:txBody>
          </p:sp>
        </p:grpSp>
        <p:grpSp>
          <p:nvGrpSpPr>
            <p:cNvPr id="28" name="Gruppieren 27">
              <a:extLst>
                <a:ext uri="{FF2B5EF4-FFF2-40B4-BE49-F238E27FC236}">
                  <a16:creationId xmlns:a16="http://schemas.microsoft.com/office/drawing/2014/main" id="{2E8AE745-6B64-F338-72C6-DC2777A59EA0}"/>
                </a:ext>
              </a:extLst>
            </p:cNvPr>
            <p:cNvGrpSpPr/>
            <p:nvPr/>
          </p:nvGrpSpPr>
          <p:grpSpPr>
            <a:xfrm>
              <a:off x="538514" y="5130657"/>
              <a:ext cx="1741714" cy="1064079"/>
              <a:chOff x="1128892" y="5129362"/>
              <a:chExt cx="1741714" cy="1064079"/>
            </a:xfrm>
          </p:grpSpPr>
          <p:sp>
            <p:nvSpPr>
              <p:cNvPr id="29" name="Rechteck 28">
                <a:extLst>
                  <a:ext uri="{FF2B5EF4-FFF2-40B4-BE49-F238E27FC236}">
                    <a16:creationId xmlns:a16="http://schemas.microsoft.com/office/drawing/2014/main" id="{56687577-0935-A0D2-EE6B-E0B62A1B1648}"/>
                  </a:ext>
                </a:extLst>
              </p:cNvPr>
              <p:cNvSpPr/>
              <p:nvPr/>
            </p:nvSpPr>
            <p:spPr>
              <a:xfrm>
                <a:off x="1128892" y="5129362"/>
                <a:ext cx="1741714"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feld 29">
                <a:extLst>
                  <a:ext uri="{FF2B5EF4-FFF2-40B4-BE49-F238E27FC236}">
                    <a16:creationId xmlns:a16="http://schemas.microsoft.com/office/drawing/2014/main" id="{62B36947-E497-30E0-65A5-84ADC8BA7D1F}"/>
                  </a:ext>
                </a:extLst>
              </p:cNvPr>
              <p:cNvSpPr txBox="1"/>
              <p:nvPr/>
            </p:nvSpPr>
            <p:spPr>
              <a:xfrm>
                <a:off x="1128892" y="5338235"/>
                <a:ext cx="174171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a:ln>
                      <a:noFill/>
                    </a:ln>
                    <a:solidFill>
                      <a:srgbClr val="000000"/>
                    </a:solidFill>
                    <a:effectLst/>
                    <a:uLnTx/>
                    <a:uFillTx/>
                    <a:latin typeface="IBM Plex Sans SemiBold" panose="020B0703050203000203" pitchFamily="34" charset="0"/>
                    <a:ea typeface="+mn-ea"/>
                    <a:cs typeface="+mn-cs"/>
                  </a:rPr>
                  <a:t>Finanzierung und Laufzeit</a:t>
                </a:r>
              </a:p>
            </p:txBody>
          </p:sp>
        </p:grpSp>
        <p:grpSp>
          <p:nvGrpSpPr>
            <p:cNvPr id="31" name="Gruppieren 30">
              <a:extLst>
                <a:ext uri="{FF2B5EF4-FFF2-40B4-BE49-F238E27FC236}">
                  <a16:creationId xmlns:a16="http://schemas.microsoft.com/office/drawing/2014/main" id="{A41F46A0-147C-3B2D-D8A3-0079841905DF}"/>
                </a:ext>
              </a:extLst>
            </p:cNvPr>
            <p:cNvGrpSpPr/>
            <p:nvPr/>
          </p:nvGrpSpPr>
          <p:grpSpPr>
            <a:xfrm>
              <a:off x="2307761" y="2808176"/>
              <a:ext cx="2290369" cy="1188716"/>
              <a:chOff x="2898139" y="2806881"/>
              <a:chExt cx="2773318" cy="1188716"/>
            </a:xfrm>
          </p:grpSpPr>
          <p:sp>
            <p:nvSpPr>
              <p:cNvPr id="32" name="Rechteck 31">
                <a:extLst>
                  <a:ext uri="{FF2B5EF4-FFF2-40B4-BE49-F238E27FC236}">
                    <a16:creationId xmlns:a16="http://schemas.microsoft.com/office/drawing/2014/main" id="{057FCC9C-C43A-D12E-8529-26F162033F26}"/>
                  </a:ext>
                </a:extLst>
              </p:cNvPr>
              <p:cNvSpPr/>
              <p:nvPr/>
            </p:nvSpPr>
            <p:spPr>
              <a:xfrm>
                <a:off x="2898139" y="2806881"/>
                <a:ext cx="2773318" cy="1188716"/>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feld 32">
                <a:extLst>
                  <a:ext uri="{FF2B5EF4-FFF2-40B4-BE49-F238E27FC236}">
                    <a16:creationId xmlns:a16="http://schemas.microsoft.com/office/drawing/2014/main" id="{CA887151-82C4-2BD0-1787-6C524D20AC0E}"/>
                  </a:ext>
                </a:extLst>
              </p:cNvPr>
              <p:cNvSpPr txBox="1"/>
              <p:nvPr/>
            </p:nvSpPr>
            <p:spPr>
              <a:xfrm>
                <a:off x="2963997" y="2830191"/>
                <a:ext cx="2636521"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34" name="Textfeld 33">
              <a:extLst>
                <a:ext uri="{FF2B5EF4-FFF2-40B4-BE49-F238E27FC236}">
                  <a16:creationId xmlns:a16="http://schemas.microsoft.com/office/drawing/2014/main" id="{E3B5B878-E393-1E1D-3CB7-7EA66812F05E}"/>
                </a:ext>
              </a:extLst>
            </p:cNvPr>
            <p:cNvSpPr txBox="1"/>
            <p:nvPr/>
          </p:nvSpPr>
          <p:spPr>
            <a:xfrm>
              <a:off x="2321672" y="2838990"/>
              <a:ext cx="2306697" cy="110799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IBM Plex Sans Light"/>
                </a:rPr>
                <a:t>Forschungsstipendium für außergewöhnlich qualifizierte Forscher</a:t>
              </a:r>
              <a:r>
                <a:rPr lang="de-DE" sz="1100">
                  <a:solidFill>
                    <a:srgbClr val="000000"/>
                  </a:solidFill>
                  <a:latin typeface="IBM Plex Sans Light"/>
                </a:rPr>
                <a:t>*innen</a:t>
              </a:r>
              <a:r>
                <a:rPr kumimoji="0" lang="de-DE" sz="1100" b="0" i="0" u="none" strike="noStrike" kern="1200" cap="none" spc="0" normalizeH="0" baseline="0" noProof="0">
                  <a:ln>
                    <a:noFill/>
                  </a:ln>
                  <a:solidFill>
                    <a:srgbClr val="000000"/>
                  </a:solidFill>
                  <a:effectLst/>
                  <a:uLnTx/>
                  <a:uFillTx/>
                  <a:latin typeface="IBM Plex Sans Light"/>
                </a:rPr>
                <a:t>. Verlängerter Forschungsaufenthalt in Zusammenarbeit mit </a:t>
              </a:r>
              <a:r>
                <a:rPr lang="de-DE" sz="1100">
                  <a:solidFill>
                    <a:srgbClr val="000000"/>
                  </a:solidFill>
                  <a:latin typeface="IBM Plex Sans Light"/>
                </a:rPr>
                <a:t>Gastgeber*innen</a:t>
              </a:r>
              <a:r>
                <a:rPr kumimoji="0" lang="de-DE" sz="1100" b="0" i="0" u="none" strike="noStrike" kern="1200" cap="none" spc="0" normalizeH="0" baseline="0" noProof="0">
                  <a:ln>
                    <a:noFill/>
                  </a:ln>
                  <a:solidFill>
                    <a:srgbClr val="000000"/>
                  </a:solidFill>
                  <a:effectLst/>
                  <a:uLnTx/>
                  <a:uFillTx/>
                  <a:latin typeface="IBM Plex Sans Light"/>
                </a:rPr>
                <a:t>.</a:t>
              </a:r>
            </a:p>
          </p:txBody>
        </p:sp>
        <p:grpSp>
          <p:nvGrpSpPr>
            <p:cNvPr id="35" name="Gruppieren 34">
              <a:extLst>
                <a:ext uri="{FF2B5EF4-FFF2-40B4-BE49-F238E27FC236}">
                  <a16:creationId xmlns:a16="http://schemas.microsoft.com/office/drawing/2014/main" id="{1DDADC28-94BA-C823-3AA0-6FE7CEBEEBB7}"/>
                </a:ext>
              </a:extLst>
            </p:cNvPr>
            <p:cNvGrpSpPr/>
            <p:nvPr/>
          </p:nvGrpSpPr>
          <p:grpSpPr>
            <a:xfrm>
              <a:off x="2313837" y="3970062"/>
              <a:ext cx="2293589" cy="1118345"/>
              <a:chOff x="2890468" y="3957337"/>
              <a:chExt cx="2791307" cy="1118345"/>
            </a:xfrm>
          </p:grpSpPr>
          <p:sp>
            <p:nvSpPr>
              <p:cNvPr id="36" name="Rechteck 35">
                <a:extLst>
                  <a:ext uri="{FF2B5EF4-FFF2-40B4-BE49-F238E27FC236}">
                    <a16:creationId xmlns:a16="http://schemas.microsoft.com/office/drawing/2014/main" id="{A3813201-80EB-97CB-DE1B-A52516761C9D}"/>
                  </a:ext>
                </a:extLst>
              </p:cNvPr>
              <p:cNvSpPr/>
              <p:nvPr/>
            </p:nvSpPr>
            <p:spPr>
              <a:xfrm>
                <a:off x="2890468" y="4015753"/>
                <a:ext cx="2791307" cy="105992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Textfeld 36">
                <a:extLst>
                  <a:ext uri="{FF2B5EF4-FFF2-40B4-BE49-F238E27FC236}">
                    <a16:creationId xmlns:a16="http://schemas.microsoft.com/office/drawing/2014/main" id="{B6A23C8E-A483-538A-43EF-ADEA63C2CAD2}"/>
                  </a:ext>
                </a:extLst>
              </p:cNvPr>
              <p:cNvSpPr txBox="1"/>
              <p:nvPr/>
            </p:nvSpPr>
            <p:spPr>
              <a:xfrm>
                <a:off x="2948848" y="3957337"/>
                <a:ext cx="268967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38" name="Textfeld 37">
              <a:extLst>
                <a:ext uri="{FF2B5EF4-FFF2-40B4-BE49-F238E27FC236}">
                  <a16:creationId xmlns:a16="http://schemas.microsoft.com/office/drawing/2014/main" id="{45514999-EF44-D9DA-E2E8-F96C8A04DF4B}"/>
                </a:ext>
              </a:extLst>
            </p:cNvPr>
            <p:cNvSpPr txBox="1"/>
            <p:nvPr/>
          </p:nvSpPr>
          <p:spPr>
            <a:xfrm>
              <a:off x="2330969" y="4032626"/>
              <a:ext cx="2257979" cy="1107996"/>
            </a:xfrm>
            <a:prstGeom prst="rect">
              <a:avLst/>
            </a:prstGeom>
            <a:noFill/>
          </p:spPr>
          <p:txBody>
            <a:bodyPr wrap="square" lIns="91440" tIns="45720" rIns="91440" bIns="45720" anchor="t">
              <a:spAutoFit/>
            </a:bodyPr>
            <a:lstStyle/>
            <a:p>
              <a:pPr>
                <a:defRPr/>
              </a:pPr>
              <a:r>
                <a:rPr kumimoji="0" lang="en-US" sz="1100" b="1" i="0" u="none" strike="noStrike" kern="1200" cap="none" spc="0" normalizeH="0" baseline="0" noProof="0" err="1">
                  <a:ln>
                    <a:noFill/>
                  </a:ln>
                  <a:solidFill>
                    <a:prstClr val="black"/>
                  </a:solidFill>
                  <a:effectLst/>
                  <a:uLnTx/>
                  <a:uFillTx/>
                  <a:latin typeface="IBM Plex Sans Light"/>
                </a:rPr>
                <a:t>Bewerbung</a:t>
              </a:r>
              <a:br>
                <a:rPr lang="en-US" sz="1100" b="1" i="0" u="none" strike="noStrike" kern="1200" cap="none" spc="0" normalizeH="0" baseline="0" noProof="0">
                  <a:ln>
                    <a:noFill/>
                  </a:ln>
                  <a:effectLst/>
                  <a:uLnTx/>
                  <a:uFillTx/>
                  <a:latin typeface="IBM Plex Sans Light" panose="020B0403050203000203" pitchFamily="34" charset="0"/>
                </a:rPr>
              </a:br>
              <a:r>
                <a:rPr kumimoji="0" lang="de-DE" sz="1050" b="0" i="0" u="none" strike="noStrike" kern="1200" cap="none" spc="0" normalizeH="0" baseline="0" noProof="0">
                  <a:ln>
                    <a:noFill/>
                  </a:ln>
                  <a:solidFill>
                    <a:prstClr val="black"/>
                  </a:solidFill>
                  <a:effectLst/>
                  <a:uLnTx/>
                  <a:uFillTx/>
                  <a:latin typeface="IBM Plex Sans Light"/>
                </a:rPr>
                <a:t>Postdocs</a:t>
              </a:r>
              <a:r>
                <a:rPr lang="de-DE" sz="1050">
                  <a:solidFill>
                    <a:prstClr val="black"/>
                  </a:solidFill>
                  <a:latin typeface="IBM Plex Sans Light"/>
                </a:rPr>
                <a:t>:</a:t>
              </a:r>
              <a:endParaRPr lang="en-GB" sz="1050">
                <a:solidFill>
                  <a:prstClr val="black"/>
                </a:solidFill>
                <a:latin typeface="IBM Plex Sans Light"/>
              </a:endParaRPr>
            </a:p>
            <a:p>
              <a:pPr>
                <a:defRPr/>
              </a:pPr>
              <a:r>
                <a:rPr lang="de-DE" sz="1050">
                  <a:solidFill>
                    <a:prstClr val="black"/>
                  </a:solidFill>
                  <a:latin typeface="IBM Plex Sans Light"/>
                </a:rPr>
                <a:t>Bis</a:t>
              </a:r>
              <a:r>
                <a:rPr kumimoji="0" lang="de-DE" sz="1050" b="0" i="0" u="none" strike="noStrike" kern="1200" cap="none" spc="0" normalizeH="0" baseline="0" noProof="0">
                  <a:ln>
                    <a:noFill/>
                  </a:ln>
                  <a:solidFill>
                    <a:prstClr val="black"/>
                  </a:solidFill>
                  <a:effectLst/>
                  <a:uLnTx/>
                  <a:uFillTx/>
                  <a:latin typeface="IBM Plex Sans Light"/>
                </a:rPr>
                <a:t> zu 4 </a:t>
              </a:r>
              <a:r>
                <a:rPr lang="de-DE" sz="1050">
                  <a:solidFill>
                    <a:prstClr val="black"/>
                  </a:solidFill>
                  <a:latin typeface="IBM Plex Sans Light"/>
                </a:rPr>
                <a:t>Jahren</a:t>
              </a:r>
              <a:br>
                <a:rPr lang="de-DE" sz="1050">
                  <a:latin typeface="IBM Plex Sans Light"/>
                </a:rPr>
              </a:br>
              <a:r>
                <a:rPr lang="de-DE" sz="1050">
                  <a:solidFill>
                    <a:prstClr val="black"/>
                  </a:solidFill>
                  <a:latin typeface="IBM Plex Sans Light"/>
                </a:rPr>
                <a:t>Erfahrene</a:t>
              </a:r>
              <a:r>
                <a:rPr kumimoji="0" lang="de-DE" sz="1050" b="0" i="0" u="none" strike="noStrike" kern="1200" cap="none" spc="0" normalizeH="0" baseline="0" noProof="0">
                  <a:ln>
                    <a:noFill/>
                  </a:ln>
                  <a:solidFill>
                    <a:prstClr val="black"/>
                  </a:solidFill>
                  <a:effectLst/>
                  <a:uLnTx/>
                  <a:uFillTx/>
                  <a:latin typeface="IBM Plex Sans Light"/>
                </a:rPr>
                <a:t> Forscher</a:t>
              </a:r>
              <a:r>
                <a:rPr lang="de-DE" sz="1050">
                  <a:solidFill>
                    <a:prstClr val="black"/>
                  </a:solidFill>
                  <a:latin typeface="IBM Plex Sans Light"/>
                </a:rPr>
                <a:t>*innen:</a:t>
              </a:r>
              <a:endParaRPr lang="en-GB" sz="1050">
                <a:solidFill>
                  <a:prstClr val="black"/>
                </a:solidFill>
                <a:latin typeface="IBM Plex Sans Light"/>
              </a:endParaRPr>
            </a:p>
            <a:p>
              <a:pPr>
                <a:defRPr/>
              </a:pPr>
              <a:r>
                <a:rPr lang="de-DE" sz="1050">
                  <a:solidFill>
                    <a:prstClr val="black"/>
                  </a:solidFill>
                  <a:latin typeface="IBM Plex Sans Light"/>
                </a:rPr>
                <a:t>Bis</a:t>
              </a:r>
              <a:r>
                <a:rPr kumimoji="0" lang="de-DE" sz="1050" b="0" i="0" u="none" strike="noStrike" kern="1200" cap="none" spc="0" normalizeH="0" baseline="0" noProof="0">
                  <a:ln>
                    <a:noFill/>
                  </a:ln>
                  <a:solidFill>
                    <a:prstClr val="black"/>
                  </a:solidFill>
                  <a:effectLst/>
                  <a:uLnTx/>
                  <a:uFillTx/>
                  <a:latin typeface="IBM Plex Sans Light"/>
                </a:rPr>
                <a:t> zu 12 Jahren nach Abschluss ihrer Promotion.</a:t>
              </a:r>
              <a:endParaRPr lang="en-GB" sz="1050" b="0" i="0" u="none" strike="noStrike" kern="1200" cap="none" spc="0" normalizeH="0" baseline="0" noProof="0">
                <a:ln>
                  <a:noFill/>
                </a:ln>
                <a:solidFill>
                  <a:prstClr val="black"/>
                </a:solidFill>
                <a:effectLst/>
                <a:uLnTx/>
                <a:uFillTx/>
                <a:latin typeface="IBM Plex Sans Light"/>
              </a:endParaRPr>
            </a:p>
          </p:txBody>
        </p:sp>
        <p:grpSp>
          <p:nvGrpSpPr>
            <p:cNvPr id="39" name="Gruppieren 38">
              <a:extLst>
                <a:ext uri="{FF2B5EF4-FFF2-40B4-BE49-F238E27FC236}">
                  <a16:creationId xmlns:a16="http://schemas.microsoft.com/office/drawing/2014/main" id="{6236BDF7-6377-F0CB-3511-9C1E6D74F098}"/>
                </a:ext>
              </a:extLst>
            </p:cNvPr>
            <p:cNvGrpSpPr/>
            <p:nvPr/>
          </p:nvGrpSpPr>
          <p:grpSpPr>
            <a:xfrm>
              <a:off x="2316588" y="5130655"/>
              <a:ext cx="2303733" cy="1064079"/>
              <a:chOff x="2889116" y="5103106"/>
              <a:chExt cx="2814727" cy="1064079"/>
            </a:xfrm>
          </p:grpSpPr>
          <p:sp>
            <p:nvSpPr>
              <p:cNvPr id="40" name="Rechteck 39">
                <a:extLst>
                  <a:ext uri="{FF2B5EF4-FFF2-40B4-BE49-F238E27FC236}">
                    <a16:creationId xmlns:a16="http://schemas.microsoft.com/office/drawing/2014/main" id="{93D40F99-A55E-094F-A3A2-DF2AAD5D1885}"/>
                  </a:ext>
                </a:extLst>
              </p:cNvPr>
              <p:cNvSpPr/>
              <p:nvPr/>
            </p:nvSpPr>
            <p:spPr>
              <a:xfrm>
                <a:off x="2889116" y="5103106"/>
                <a:ext cx="2798972"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Textfeld 40">
                <a:extLst>
                  <a:ext uri="{FF2B5EF4-FFF2-40B4-BE49-F238E27FC236}">
                    <a16:creationId xmlns:a16="http://schemas.microsoft.com/office/drawing/2014/main" id="{5A4BBD9C-AE61-9386-8E00-882338950564}"/>
                  </a:ext>
                </a:extLst>
              </p:cNvPr>
              <p:cNvSpPr txBox="1"/>
              <p:nvPr/>
            </p:nvSpPr>
            <p:spPr>
              <a:xfrm>
                <a:off x="2930525" y="5189332"/>
                <a:ext cx="2773318"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42" name="Textfeld 41">
              <a:extLst>
                <a:ext uri="{FF2B5EF4-FFF2-40B4-BE49-F238E27FC236}">
                  <a16:creationId xmlns:a16="http://schemas.microsoft.com/office/drawing/2014/main" id="{B1024047-FCB1-E2D7-7EFD-54D84DD87040}"/>
                </a:ext>
              </a:extLst>
            </p:cNvPr>
            <p:cNvSpPr txBox="1"/>
            <p:nvPr/>
          </p:nvSpPr>
          <p:spPr>
            <a:xfrm>
              <a:off x="2331855" y="5165826"/>
              <a:ext cx="2354295" cy="892552"/>
            </a:xfrm>
            <a:prstGeom prst="rect">
              <a:avLst/>
            </a:prstGeom>
            <a:noFill/>
          </p:spPr>
          <p:txBody>
            <a:bodyPr wrap="square" lIns="91440" tIns="45720" rIns="91440" bIns="45720" anchor="t">
              <a:spAutoFit/>
            </a:bodyPr>
            <a:lstStyle/>
            <a:p>
              <a:pPr>
                <a:defRPr/>
              </a:pPr>
              <a:r>
                <a:rPr lang="de-DE" sz="1100">
                  <a:solidFill>
                    <a:prstClr val="black"/>
                  </a:solidFill>
                  <a:latin typeface="IBM Plex Sans Light"/>
                </a:rPr>
                <a:t>Postdocs:</a:t>
              </a:r>
              <a:br>
                <a:rPr lang="de-DE" sz="1100">
                  <a:solidFill>
                    <a:prstClr val="black"/>
                  </a:solidFill>
                  <a:latin typeface="IBM Plex Sans Light"/>
                </a:rPr>
              </a:br>
              <a:r>
                <a:rPr kumimoji="0" lang="de-DE" sz="1100" b="0" i="0" u="none" strike="noStrike" kern="1200" cap="none" spc="0" normalizeH="0" baseline="0" noProof="0">
                  <a:ln>
                    <a:noFill/>
                  </a:ln>
                  <a:solidFill>
                    <a:prstClr val="black"/>
                  </a:solidFill>
                  <a:effectLst/>
                  <a:uLnTx/>
                  <a:uFillTx/>
                  <a:latin typeface="IBM Plex Sans Light"/>
                </a:rPr>
                <a:t>3.000 €* / 6–24 </a:t>
              </a:r>
              <a:r>
                <a:rPr lang="de-DE" sz="1100">
                  <a:solidFill>
                    <a:prstClr val="black"/>
                  </a:solidFill>
                  <a:latin typeface="IBM Plex Sans Light"/>
                </a:rPr>
                <a:t>Monate </a:t>
              </a:r>
              <a:br>
                <a:rPr lang="de-DE" sz="1100">
                  <a:solidFill>
                    <a:prstClr val="black"/>
                  </a:solidFill>
                  <a:latin typeface="IBM Plex Sans Light"/>
                </a:rPr>
              </a:br>
              <a:r>
                <a:rPr lang="de-DE" sz="1100">
                  <a:solidFill>
                    <a:prstClr val="black"/>
                  </a:solidFill>
                  <a:latin typeface="IBM Plex Sans Light"/>
                </a:rPr>
                <a:t>Erfahrene</a:t>
              </a:r>
              <a:r>
                <a:rPr kumimoji="0" lang="de-DE" sz="1100" b="0" i="0" u="none" strike="noStrike" kern="1200" cap="none" spc="0" normalizeH="0" baseline="0" noProof="0">
                  <a:ln>
                    <a:noFill/>
                  </a:ln>
                  <a:solidFill>
                    <a:prstClr val="black"/>
                  </a:solidFill>
                  <a:effectLst/>
                  <a:uLnTx/>
                  <a:uFillTx/>
                  <a:latin typeface="IBM Plex Sans Light"/>
                </a:rPr>
                <a:t> Forscher</a:t>
              </a:r>
              <a:r>
                <a:rPr lang="de-DE" sz="1100">
                  <a:solidFill>
                    <a:prstClr val="black"/>
                  </a:solidFill>
                  <a:latin typeface="IBM Plex Sans Light"/>
                </a:rPr>
                <a:t>*innen:</a:t>
              </a:r>
              <a:br>
                <a:rPr lang="de-DE" sz="1100">
                  <a:solidFill>
                    <a:prstClr val="black"/>
                  </a:solidFill>
                  <a:latin typeface="IBM Plex Sans Light"/>
                </a:rPr>
              </a:br>
              <a:r>
                <a:rPr lang="de-DE" sz="1100">
                  <a:solidFill>
                    <a:prstClr val="black"/>
                  </a:solidFill>
                  <a:latin typeface="IBM Plex Sans Light"/>
                </a:rPr>
                <a:t> </a:t>
              </a:r>
              <a:r>
                <a:rPr kumimoji="0" lang="de-DE" sz="1100" b="0" i="0" u="none" strike="noStrike" kern="1200" cap="none" spc="0" normalizeH="0" baseline="0" noProof="0">
                  <a:ln>
                    <a:noFill/>
                  </a:ln>
                  <a:solidFill>
                    <a:prstClr val="black"/>
                  </a:solidFill>
                  <a:effectLst/>
                  <a:uLnTx/>
                  <a:uFillTx/>
                  <a:latin typeface="IBM Plex Sans Light"/>
                </a:rPr>
                <a:t>3.600 €* / 6–18 Monate</a:t>
              </a:r>
              <a:endParaRPr lang="de-DE" sz="1100" b="0" i="0" u="none" strike="noStrike" kern="1200" cap="none" spc="0" normalizeH="0" baseline="0" noProof="0">
                <a:ln>
                  <a:noFill/>
                </a:ln>
                <a:solidFill>
                  <a:prstClr val="black"/>
                </a:solidFill>
                <a:effectLst/>
                <a:uLnTx/>
                <a:uFillTx/>
                <a:latin typeface="IBM Plex Sans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a:ln>
                    <a:noFill/>
                  </a:ln>
                  <a:solidFill>
                    <a:prstClr val="black"/>
                  </a:solidFill>
                  <a:effectLst/>
                  <a:uLnTx/>
                  <a:uFillTx/>
                  <a:latin typeface="IBM Plex Sans Light"/>
                </a:rPr>
                <a:t>* Monatsgehalt zuzüglich Zusatzleistungen.</a:t>
              </a:r>
              <a:endParaRPr kumimoji="0" lang="de-DE" sz="800" b="0" i="0" u="none" strike="noStrike" kern="1200" cap="none" spc="0" normalizeH="0" baseline="0" noProof="0">
                <a:ln>
                  <a:noFill/>
                </a:ln>
                <a:solidFill>
                  <a:prstClr val="black"/>
                </a:solidFill>
                <a:effectLst/>
                <a:highlight>
                  <a:srgbClr val="FFFF00"/>
                </a:highlight>
                <a:uLnTx/>
                <a:uFillTx/>
                <a:latin typeface="IBM Plex Sans Light"/>
              </a:endParaRPr>
            </a:p>
          </p:txBody>
        </p:sp>
        <p:sp>
          <p:nvSpPr>
            <p:cNvPr id="43" name="Rechteck 42">
              <a:extLst>
                <a:ext uri="{FF2B5EF4-FFF2-40B4-BE49-F238E27FC236}">
                  <a16:creationId xmlns:a16="http://schemas.microsoft.com/office/drawing/2014/main" id="{A967F82D-0DCA-868E-0844-35837EC2C376}"/>
                </a:ext>
              </a:extLst>
            </p:cNvPr>
            <p:cNvSpPr/>
            <p:nvPr/>
          </p:nvSpPr>
          <p:spPr>
            <a:xfrm>
              <a:off x="4634535" y="2808175"/>
              <a:ext cx="2279693" cy="1188716"/>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Textfeld 43">
              <a:extLst>
                <a:ext uri="{FF2B5EF4-FFF2-40B4-BE49-F238E27FC236}">
                  <a16:creationId xmlns:a16="http://schemas.microsoft.com/office/drawing/2014/main" id="{6E5F3F7F-2830-1A50-2EFE-76B13411AD3F}"/>
                </a:ext>
              </a:extLst>
            </p:cNvPr>
            <p:cNvSpPr txBox="1"/>
            <p:nvPr/>
          </p:nvSpPr>
          <p:spPr>
            <a:xfrm>
              <a:off x="4625695" y="2804742"/>
              <a:ext cx="2268613" cy="93871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IBM Plex Sans Light"/>
                </a:rPr>
                <a:t>Forschungspreis für international führende Wissenschaftler</a:t>
              </a:r>
              <a:r>
                <a:rPr lang="de-DE" sz="1100">
                  <a:solidFill>
                    <a:srgbClr val="000000"/>
                  </a:solidFill>
                  <a:latin typeface="IBM Plex Sans Light"/>
                </a:rPr>
                <a:t>*innen</a:t>
              </a:r>
              <a:r>
                <a:rPr kumimoji="0" lang="de-DE" sz="1100" b="0" i="0" u="none" strike="noStrike" kern="1200" cap="none" spc="0" normalizeH="0" baseline="0" noProof="0">
                  <a:ln>
                    <a:noFill/>
                  </a:ln>
                  <a:solidFill>
                    <a:srgbClr val="000000"/>
                  </a:solidFill>
                  <a:effectLst/>
                  <a:uLnTx/>
                  <a:uFillTx/>
                  <a:latin typeface="IBM Plex Sans Light"/>
                </a:rPr>
                <a:t> aus dem Ausland aller Fachrichtungen für ihre bisherigen Gesamtleistungen.</a:t>
              </a:r>
            </a:p>
          </p:txBody>
        </p:sp>
        <p:grpSp>
          <p:nvGrpSpPr>
            <p:cNvPr id="45" name="Gruppieren 44">
              <a:extLst>
                <a:ext uri="{FF2B5EF4-FFF2-40B4-BE49-F238E27FC236}">
                  <a16:creationId xmlns:a16="http://schemas.microsoft.com/office/drawing/2014/main" id="{93645867-9E12-8B8D-0837-FB2D735A67FB}"/>
                </a:ext>
              </a:extLst>
            </p:cNvPr>
            <p:cNvGrpSpPr/>
            <p:nvPr/>
          </p:nvGrpSpPr>
          <p:grpSpPr>
            <a:xfrm>
              <a:off x="4647561" y="4025547"/>
              <a:ext cx="2275962" cy="1066975"/>
              <a:chOff x="5701014" y="4024252"/>
              <a:chExt cx="2777969" cy="1066975"/>
            </a:xfrm>
          </p:grpSpPr>
          <p:sp>
            <p:nvSpPr>
              <p:cNvPr id="46" name="Rechteck 45">
                <a:extLst>
                  <a:ext uri="{FF2B5EF4-FFF2-40B4-BE49-F238E27FC236}">
                    <a16:creationId xmlns:a16="http://schemas.microsoft.com/office/drawing/2014/main" id="{A824EBA9-DA21-8D68-DD16-2DE1F5468D03}"/>
                  </a:ext>
                </a:extLst>
              </p:cNvPr>
              <p:cNvSpPr/>
              <p:nvPr/>
            </p:nvSpPr>
            <p:spPr>
              <a:xfrm>
                <a:off x="5701014" y="4027164"/>
                <a:ext cx="2777969" cy="1064063"/>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 name="Textfeld 46">
                <a:extLst>
                  <a:ext uri="{FF2B5EF4-FFF2-40B4-BE49-F238E27FC236}">
                    <a16:creationId xmlns:a16="http://schemas.microsoft.com/office/drawing/2014/main" id="{531B9B5B-70A2-299E-B0CC-30995B1D5C2E}"/>
                  </a:ext>
                </a:extLst>
              </p:cNvPr>
              <p:cNvSpPr txBox="1"/>
              <p:nvPr/>
            </p:nvSpPr>
            <p:spPr>
              <a:xfrm>
                <a:off x="5738987" y="4024252"/>
                <a:ext cx="2407921" cy="76944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1"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Nominierung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000000"/>
                    </a:solidFill>
                    <a:effectLst/>
                    <a:uLnTx/>
                    <a:uFillTx/>
                    <a:latin typeface="IBM Plex Sans Light"/>
                  </a:rPr>
                  <a:t>Nominierung durch </a:t>
                </a:r>
                <a:r>
                  <a:rPr lang="de-DE" sz="1100">
                    <a:solidFill>
                      <a:srgbClr val="000000"/>
                    </a:solidFill>
                    <a:latin typeface="IBM Plex Sans Light"/>
                  </a:rPr>
                  <a:t>eine*n</a:t>
                </a:r>
                <a:r>
                  <a:rPr kumimoji="0" lang="de-DE" sz="1100" b="0" i="0" u="none" strike="noStrike" kern="1200" cap="none" spc="0" normalizeH="0" baseline="0" noProof="0">
                    <a:ln>
                      <a:noFill/>
                    </a:ln>
                    <a:solidFill>
                      <a:srgbClr val="000000"/>
                    </a:solidFill>
                    <a:effectLst/>
                    <a:uLnTx/>
                    <a:uFillTx/>
                    <a:latin typeface="IBM Plex Sans Light"/>
                  </a:rPr>
                  <a:t> Wissenschaftler</a:t>
                </a:r>
                <a:r>
                  <a:rPr lang="de-DE" sz="1100">
                    <a:solidFill>
                      <a:srgbClr val="000000"/>
                    </a:solidFill>
                    <a:latin typeface="IBM Plex Sans Light"/>
                  </a:rPr>
                  <a:t>*in</a:t>
                </a:r>
                <a:r>
                  <a:rPr kumimoji="0" lang="de-DE" sz="1100" b="0" i="0" u="none" strike="noStrike" kern="1200" cap="none" spc="0" normalizeH="0" baseline="0" noProof="0">
                    <a:ln>
                      <a:noFill/>
                    </a:ln>
                    <a:solidFill>
                      <a:srgbClr val="000000"/>
                    </a:solidFill>
                    <a:effectLst/>
                    <a:uLnTx/>
                    <a:uFillTx/>
                    <a:latin typeface="IBM Plex Sans Light"/>
                  </a:rPr>
                  <a:t> </a:t>
                </a:r>
                <a:r>
                  <a:rPr kumimoji="0" lang="de-DE" sz="1100" b="0" i="0" u="none" strike="noStrike" kern="1200" cap="none" spc="0" normalizeH="0" baseline="0" noProof="0" err="1">
                    <a:ln>
                      <a:noFill/>
                    </a:ln>
                    <a:solidFill>
                      <a:srgbClr val="000000"/>
                    </a:solidFill>
                    <a:effectLst/>
                    <a:uLnTx/>
                    <a:uFillTx/>
                    <a:latin typeface="IBM Plex Sans Light"/>
                  </a:rPr>
                  <a:t>in</a:t>
                </a:r>
                <a:r>
                  <a:rPr kumimoji="0" lang="de-DE" sz="1100" b="0" i="0" u="none" strike="noStrike" kern="1200" cap="none" spc="0" normalizeH="0" baseline="0" noProof="0">
                    <a:ln>
                      <a:noFill/>
                    </a:ln>
                    <a:solidFill>
                      <a:srgbClr val="000000"/>
                    </a:solidFill>
                    <a:effectLst/>
                    <a:uLnTx/>
                    <a:uFillTx/>
                    <a:latin typeface="IBM Plex Sans Light"/>
                  </a:rPr>
                  <a:t> Deutschland.</a:t>
                </a:r>
                <a:endParaRPr lang="de-DE" sz="1100" b="0" i="0" u="none" strike="noStrike" kern="1200" cap="none" spc="0" normalizeH="0" baseline="0" noProof="0">
                  <a:ln>
                    <a:noFill/>
                  </a:ln>
                  <a:solidFill>
                    <a:srgbClr val="000000"/>
                  </a:solidFill>
                  <a:effectLst/>
                  <a:uLnTx/>
                  <a:uFillTx/>
                  <a:latin typeface="IBM Plex Sans Light"/>
                </a:endParaRPr>
              </a:p>
            </p:txBody>
          </p:sp>
        </p:grpSp>
        <p:grpSp>
          <p:nvGrpSpPr>
            <p:cNvPr id="48" name="Gruppieren 47">
              <a:extLst>
                <a:ext uri="{FF2B5EF4-FFF2-40B4-BE49-F238E27FC236}">
                  <a16:creationId xmlns:a16="http://schemas.microsoft.com/office/drawing/2014/main" id="{53104B54-E390-9B50-17BA-B2FB7B50EED8}"/>
                </a:ext>
              </a:extLst>
            </p:cNvPr>
            <p:cNvGrpSpPr/>
            <p:nvPr/>
          </p:nvGrpSpPr>
          <p:grpSpPr>
            <a:xfrm>
              <a:off x="4647563" y="5130656"/>
              <a:ext cx="2275962" cy="1064079"/>
              <a:chOff x="5705646" y="5129361"/>
              <a:chExt cx="2773318" cy="1064079"/>
            </a:xfrm>
          </p:grpSpPr>
          <p:sp>
            <p:nvSpPr>
              <p:cNvPr id="49" name="Rechteck 48">
                <a:extLst>
                  <a:ext uri="{FF2B5EF4-FFF2-40B4-BE49-F238E27FC236}">
                    <a16:creationId xmlns:a16="http://schemas.microsoft.com/office/drawing/2014/main" id="{1B89F0EF-B196-CB8A-0408-76B5DF7395AB}"/>
                  </a:ext>
                </a:extLst>
              </p:cNvPr>
              <p:cNvSpPr/>
              <p:nvPr/>
            </p:nvSpPr>
            <p:spPr>
              <a:xfrm>
                <a:off x="5705646" y="5129361"/>
                <a:ext cx="2773318"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Textfeld 49">
                <a:extLst>
                  <a:ext uri="{FF2B5EF4-FFF2-40B4-BE49-F238E27FC236}">
                    <a16:creationId xmlns:a16="http://schemas.microsoft.com/office/drawing/2014/main" id="{3ACF4207-BB50-17DD-50CC-79ACFBAFE154}"/>
                  </a:ext>
                </a:extLst>
              </p:cNvPr>
              <p:cNvSpPr txBox="1"/>
              <p:nvPr/>
            </p:nvSpPr>
            <p:spPr>
              <a:xfrm>
                <a:off x="5718992" y="5189333"/>
                <a:ext cx="2611118"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51" name="Textfeld 50">
              <a:extLst>
                <a:ext uri="{FF2B5EF4-FFF2-40B4-BE49-F238E27FC236}">
                  <a16:creationId xmlns:a16="http://schemas.microsoft.com/office/drawing/2014/main" id="{4DD8649A-29AA-5AA4-0C0E-3C4BE5901C81}"/>
                </a:ext>
              </a:extLst>
            </p:cNvPr>
            <p:cNvSpPr txBox="1"/>
            <p:nvPr/>
          </p:nvSpPr>
          <p:spPr>
            <a:xfrm>
              <a:off x="4689026" y="5162557"/>
              <a:ext cx="2098829" cy="9387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prstClr val="black"/>
                  </a:solidFill>
                  <a:effectLst/>
                  <a:uLnTx/>
                  <a:uFillTx/>
                  <a:latin typeface="IBM Plex Sans Light" panose="020B0403050203000203" pitchFamily="34" charset="0"/>
                  <a:ea typeface="+mn-ea"/>
                  <a:cs typeface="+mn-cs"/>
                </a:rPr>
                <a:t>80.000 € / 60.000 € Preisgeld sowie eine Einladung zu einem Forschungsaufenthalt in Deutschland von bis zu 12 Monaten.</a:t>
              </a:r>
            </a:p>
          </p:txBody>
        </p:sp>
        <p:grpSp>
          <p:nvGrpSpPr>
            <p:cNvPr id="52" name="Gruppieren 51">
              <a:extLst>
                <a:ext uri="{FF2B5EF4-FFF2-40B4-BE49-F238E27FC236}">
                  <a16:creationId xmlns:a16="http://schemas.microsoft.com/office/drawing/2014/main" id="{3B4B88C1-251C-2BF1-BD0E-8374FDA553D8}"/>
                </a:ext>
              </a:extLst>
            </p:cNvPr>
            <p:cNvGrpSpPr/>
            <p:nvPr/>
          </p:nvGrpSpPr>
          <p:grpSpPr>
            <a:xfrm>
              <a:off x="6951729" y="2795369"/>
              <a:ext cx="2324331" cy="1223412"/>
              <a:chOff x="8518488" y="2794074"/>
              <a:chExt cx="2837007" cy="1223412"/>
            </a:xfrm>
          </p:grpSpPr>
          <p:sp>
            <p:nvSpPr>
              <p:cNvPr id="53" name="Rechteck 52">
                <a:extLst>
                  <a:ext uri="{FF2B5EF4-FFF2-40B4-BE49-F238E27FC236}">
                    <a16:creationId xmlns:a16="http://schemas.microsoft.com/office/drawing/2014/main" id="{7F0C3EDD-243F-648D-4AF0-50C268A94BE9}"/>
                  </a:ext>
                </a:extLst>
              </p:cNvPr>
              <p:cNvSpPr/>
              <p:nvPr/>
            </p:nvSpPr>
            <p:spPr>
              <a:xfrm>
                <a:off x="8518488" y="2806879"/>
                <a:ext cx="2756755" cy="1188716"/>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Textfeld 53">
                <a:extLst>
                  <a:ext uri="{FF2B5EF4-FFF2-40B4-BE49-F238E27FC236}">
                    <a16:creationId xmlns:a16="http://schemas.microsoft.com/office/drawing/2014/main" id="{5D954683-52B3-C832-BDAE-66DDB209AEAD}"/>
                  </a:ext>
                </a:extLst>
              </p:cNvPr>
              <p:cNvSpPr txBox="1"/>
              <p:nvPr/>
            </p:nvSpPr>
            <p:spPr>
              <a:xfrm>
                <a:off x="8538896" y="2794074"/>
                <a:ext cx="2816599" cy="1223412"/>
              </a:xfrm>
              <a:prstGeom prst="rect">
                <a:avLst/>
              </a:prstGeom>
              <a:noFill/>
            </p:spPr>
            <p:txBody>
              <a:bodyPr wrap="square" lIns="91440" tIns="45720" rIns="91440" bIns="45720" anchor="t">
                <a:spAutoFit/>
              </a:bodyPr>
              <a:lstStyle/>
              <a:p>
                <a:pPr>
                  <a:defRPr/>
                </a:pPr>
                <a:r>
                  <a:rPr kumimoji="0" lang="de-DE" sz="1050" b="0" i="0" u="none" strike="noStrike" kern="1200" cap="none" spc="0" normalizeH="0" baseline="0" noProof="0">
                    <a:ln>
                      <a:noFill/>
                    </a:ln>
                    <a:solidFill>
                      <a:srgbClr val="000000"/>
                    </a:solidFill>
                    <a:effectLst/>
                    <a:uLnTx/>
                    <a:uFillTx/>
                    <a:latin typeface="IBM Plex Sans Light"/>
                  </a:rPr>
                  <a:t>Forschungspreis für Spitzenforscher</a:t>
                </a:r>
                <a:r>
                  <a:rPr lang="de-DE" sz="1050">
                    <a:solidFill>
                      <a:srgbClr val="000000"/>
                    </a:solidFill>
                    <a:latin typeface="IBM Plex Sans Light"/>
                  </a:rPr>
                  <a:t>*innen aus dem Ausland</a:t>
                </a:r>
                <a:r>
                  <a:rPr kumimoji="0" lang="de-DE" sz="1050" b="0" i="0" u="none" strike="noStrike" kern="1200" cap="none" spc="0" normalizeH="0" baseline="0" noProof="0">
                    <a:ln>
                      <a:noFill/>
                    </a:ln>
                    <a:solidFill>
                      <a:srgbClr val="000000"/>
                    </a:solidFill>
                    <a:effectLst/>
                    <a:uLnTx/>
                    <a:uFillTx/>
                    <a:latin typeface="IBM Plex Sans Light"/>
                  </a:rPr>
                  <a:t>, die </a:t>
                </a:r>
                <a:r>
                  <a:rPr lang="de-DE" sz="1050">
                    <a:solidFill>
                      <a:srgbClr val="000000"/>
                    </a:solidFill>
                    <a:latin typeface="IBM Plex Sans Light"/>
                  </a:rPr>
                  <a:t>ihre Forschung </a:t>
                </a:r>
                <a:r>
                  <a:rPr kumimoji="0" lang="de-DE" sz="1050" b="0" i="0" u="none" strike="noStrike" kern="1200" cap="none" spc="0" normalizeH="0" baseline="0" noProof="0">
                    <a:ln>
                      <a:noFill/>
                    </a:ln>
                    <a:solidFill>
                      <a:srgbClr val="000000"/>
                    </a:solidFill>
                    <a:effectLst/>
                    <a:uLnTx/>
                    <a:uFillTx/>
                    <a:latin typeface="IBM Plex Sans Light"/>
                  </a:rPr>
                  <a:t>in Deutschland</a:t>
                </a:r>
                <a:r>
                  <a:rPr lang="de-DE" sz="1050">
                    <a:solidFill>
                      <a:srgbClr val="000000"/>
                    </a:solidFill>
                    <a:latin typeface="IBM Plex Sans Light"/>
                  </a:rPr>
                  <a:t> ansiedeln möchten, innovative Forschungsformate; Umzug nach Deutschland möglich</a:t>
                </a:r>
                <a:r>
                  <a:rPr kumimoji="0" lang="de-DE" sz="1050" b="0" i="0" u="none" strike="noStrike" kern="1200" cap="none" spc="0" normalizeH="0" baseline="0" noProof="0">
                    <a:ln>
                      <a:noFill/>
                    </a:ln>
                    <a:solidFill>
                      <a:srgbClr val="000000"/>
                    </a:solidFill>
                    <a:effectLst/>
                    <a:uLnTx/>
                    <a:uFillTx/>
                    <a:latin typeface="IBM Plex Sans Light"/>
                  </a:rPr>
                  <a:t>, </a:t>
                </a:r>
                <a:r>
                  <a:rPr lang="de-DE" sz="1050">
                    <a:solidFill>
                      <a:srgbClr val="000000"/>
                    </a:solidFill>
                    <a:latin typeface="IBM Plex Sans Light"/>
                  </a:rPr>
                  <a:t>aber keine Voraussetzung</a:t>
                </a:r>
                <a:r>
                  <a:rPr kumimoji="0" lang="de-DE" sz="1050" b="0" i="0" u="none" strike="noStrike" kern="1200" cap="none" spc="0" normalizeH="0" baseline="0" noProof="0">
                    <a:ln>
                      <a:noFill/>
                    </a:ln>
                    <a:solidFill>
                      <a:srgbClr val="000000"/>
                    </a:solidFill>
                    <a:effectLst/>
                    <a:uLnTx/>
                    <a:uFillTx/>
                    <a:latin typeface="IBM Plex Sans Light"/>
                  </a:rPr>
                  <a:t>.</a:t>
                </a:r>
                <a:endParaRPr lang="en-US" sz="1050">
                  <a:latin typeface="IBM Plex Sans Light"/>
                </a:endParaRPr>
              </a:p>
            </p:txBody>
          </p:sp>
        </p:grpSp>
        <p:grpSp>
          <p:nvGrpSpPr>
            <p:cNvPr id="55" name="Gruppieren 54">
              <a:extLst>
                <a:ext uri="{FF2B5EF4-FFF2-40B4-BE49-F238E27FC236}">
                  <a16:creationId xmlns:a16="http://schemas.microsoft.com/office/drawing/2014/main" id="{391B3F6B-8442-7214-99E6-3C01BF931D5A}"/>
                </a:ext>
              </a:extLst>
            </p:cNvPr>
            <p:cNvGrpSpPr/>
            <p:nvPr/>
          </p:nvGrpSpPr>
          <p:grpSpPr>
            <a:xfrm>
              <a:off x="6961028" y="4017044"/>
              <a:ext cx="2292685" cy="1071363"/>
              <a:chOff x="8496048" y="4019899"/>
              <a:chExt cx="2830232" cy="1071363"/>
            </a:xfrm>
          </p:grpSpPr>
          <p:sp>
            <p:nvSpPr>
              <p:cNvPr id="56" name="Rechteck 55">
                <a:extLst>
                  <a:ext uri="{FF2B5EF4-FFF2-40B4-BE49-F238E27FC236}">
                    <a16:creationId xmlns:a16="http://schemas.microsoft.com/office/drawing/2014/main" id="{A391D455-3AF9-1F2B-4029-59DCB6A49A28}"/>
                  </a:ext>
                </a:extLst>
              </p:cNvPr>
              <p:cNvSpPr/>
              <p:nvPr/>
            </p:nvSpPr>
            <p:spPr>
              <a:xfrm>
                <a:off x="8496048" y="4031333"/>
                <a:ext cx="2788133" cy="105992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feld 56">
                <a:extLst>
                  <a:ext uri="{FF2B5EF4-FFF2-40B4-BE49-F238E27FC236}">
                    <a16:creationId xmlns:a16="http://schemas.microsoft.com/office/drawing/2014/main" id="{606B8E22-4A9E-208D-8D74-1C16945CDE80}"/>
                  </a:ext>
                </a:extLst>
              </p:cNvPr>
              <p:cNvSpPr txBox="1"/>
              <p:nvPr/>
            </p:nvSpPr>
            <p:spPr>
              <a:xfrm>
                <a:off x="8516691" y="4019899"/>
                <a:ext cx="2809589" cy="1031051"/>
              </a:xfrm>
              <a:prstGeom prst="rect">
                <a:avLst/>
              </a:prstGeom>
              <a:noFill/>
            </p:spPr>
            <p:txBody>
              <a:bodyPr wrap="square" lIns="91440" tIns="45720" rIns="91440" bIns="45720" anchor="t">
                <a:spAutoFit/>
              </a:bodyPr>
              <a:lstStyle/>
              <a:p>
                <a:pPr>
                  <a:defRPr/>
                </a:pPr>
                <a:r>
                  <a:rPr kumimoji="0" lang="de-DE" sz="1100" b="1" i="0" u="none" strike="noStrike" kern="1200" cap="none" spc="0" normalizeH="0" baseline="0" noProof="0">
                    <a:ln>
                      <a:noFill/>
                    </a:ln>
                    <a:solidFill>
                      <a:srgbClr val="000000"/>
                    </a:solidFill>
                    <a:effectLst/>
                    <a:uLnTx/>
                    <a:uFillTx/>
                    <a:latin typeface="IBM Plex Sans Light"/>
                  </a:rPr>
                  <a:t>Nominierung</a:t>
                </a:r>
                <a:endParaRPr lang="en-US" sz="1100">
                  <a:solidFill>
                    <a:srgbClr val="000000"/>
                  </a:solidFill>
                  <a:latin typeface="IBM Plex Sans Light"/>
                </a:endParaRPr>
              </a:p>
              <a:p>
                <a:pPr marL="0" marR="0" lvl="0" indent="0" algn="l" defTabSz="914400">
                  <a:lnSpc>
                    <a:spcPct val="100000"/>
                  </a:lnSpc>
                  <a:spcBef>
                    <a:spcPts val="0"/>
                  </a:spcBef>
                  <a:spcAft>
                    <a:spcPts val="0"/>
                  </a:spcAft>
                  <a:buNone/>
                  <a:tabLst/>
                  <a:defRPr/>
                </a:pPr>
                <a:r>
                  <a:rPr kumimoji="0" lang="de-DE" sz="1000" b="0" i="0" u="none" strike="noStrike" kern="1200" cap="none" spc="0" normalizeH="0" baseline="0" noProof="0">
                    <a:ln>
                      <a:noFill/>
                    </a:ln>
                    <a:solidFill>
                      <a:srgbClr val="000000"/>
                    </a:solidFill>
                    <a:effectLst/>
                    <a:uLnTx/>
                    <a:uFillTx/>
                    <a:latin typeface="IBM Plex Sans Light"/>
                  </a:rPr>
                  <a:t>Nominierung durch eine </a:t>
                </a:r>
                <a:r>
                  <a:rPr lang="de-DE" sz="1000">
                    <a:solidFill>
                      <a:srgbClr val="000000"/>
                    </a:solidFill>
                    <a:latin typeface="IBM Plex Sans Light"/>
                  </a:rPr>
                  <a:t>Universität</a:t>
                </a:r>
                <a:r>
                  <a:rPr kumimoji="0" lang="de-DE" sz="1000" b="0" i="0" u="none" strike="noStrike" kern="1200" cap="none" spc="0" normalizeH="0" baseline="0" noProof="0">
                    <a:ln>
                      <a:noFill/>
                    </a:ln>
                    <a:solidFill>
                      <a:srgbClr val="000000"/>
                    </a:solidFill>
                    <a:effectLst/>
                    <a:uLnTx/>
                    <a:uFillTx/>
                    <a:latin typeface="IBM Plex Sans Light"/>
                  </a:rPr>
                  <a:t> in Deutschland; gemeinsame Nominierungen mit einer außeruniversitären </a:t>
                </a:r>
                <a:r>
                  <a:rPr lang="de-DE" sz="1000">
                    <a:solidFill>
                      <a:srgbClr val="000000"/>
                    </a:solidFill>
                    <a:latin typeface="IBM Plex Sans Light"/>
                  </a:rPr>
                  <a:t>Forschungs-einrichtung</a:t>
                </a:r>
                <a:r>
                  <a:rPr kumimoji="0" lang="de-DE" sz="1000" b="0" i="0" u="none" strike="noStrike" kern="1200" cap="none" spc="0" normalizeH="0" baseline="0" noProof="0">
                    <a:ln>
                      <a:noFill/>
                    </a:ln>
                    <a:solidFill>
                      <a:srgbClr val="000000"/>
                    </a:solidFill>
                    <a:effectLst/>
                    <a:uLnTx/>
                    <a:uFillTx/>
                    <a:latin typeface="IBM Plex Sans Light"/>
                  </a:rPr>
                  <a:t> sind möglich.</a:t>
                </a:r>
                <a:endParaRPr lang="de-DE" sz="1000">
                  <a:latin typeface="IBM Plex Sans Light"/>
                </a:endParaRPr>
              </a:p>
            </p:txBody>
          </p:sp>
        </p:grpSp>
        <p:grpSp>
          <p:nvGrpSpPr>
            <p:cNvPr id="58" name="Gruppieren 57">
              <a:extLst>
                <a:ext uri="{FF2B5EF4-FFF2-40B4-BE49-F238E27FC236}">
                  <a16:creationId xmlns:a16="http://schemas.microsoft.com/office/drawing/2014/main" id="{6979884E-CD72-A84D-D72C-BE5F525C8AB9}"/>
                </a:ext>
              </a:extLst>
            </p:cNvPr>
            <p:cNvGrpSpPr/>
            <p:nvPr/>
          </p:nvGrpSpPr>
          <p:grpSpPr>
            <a:xfrm>
              <a:off x="6961028" y="5130656"/>
              <a:ext cx="2314980" cy="1064079"/>
              <a:chOff x="8522631" y="5129360"/>
              <a:chExt cx="2843454" cy="1064079"/>
            </a:xfrm>
          </p:grpSpPr>
          <p:sp>
            <p:nvSpPr>
              <p:cNvPr id="59" name="Rechteck 58">
                <a:extLst>
                  <a:ext uri="{FF2B5EF4-FFF2-40B4-BE49-F238E27FC236}">
                    <a16:creationId xmlns:a16="http://schemas.microsoft.com/office/drawing/2014/main" id="{D3A4B1CF-F4B4-C813-2D61-AD5FEA10174A}"/>
                  </a:ext>
                </a:extLst>
              </p:cNvPr>
              <p:cNvSpPr/>
              <p:nvPr/>
            </p:nvSpPr>
            <p:spPr>
              <a:xfrm>
                <a:off x="8522631" y="5129360"/>
                <a:ext cx="2779892"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Textfeld 59">
                <a:extLst>
                  <a:ext uri="{FF2B5EF4-FFF2-40B4-BE49-F238E27FC236}">
                    <a16:creationId xmlns:a16="http://schemas.microsoft.com/office/drawing/2014/main" id="{2E58AA96-7730-C17F-D2E8-E44005EC2BE9}"/>
                  </a:ext>
                </a:extLst>
              </p:cNvPr>
              <p:cNvSpPr txBox="1"/>
              <p:nvPr/>
            </p:nvSpPr>
            <p:spPr>
              <a:xfrm>
                <a:off x="8532203" y="5156713"/>
                <a:ext cx="2833882" cy="430887"/>
              </a:xfrm>
              <a:prstGeom prst="rect">
                <a:avLst/>
              </a:prstGeom>
              <a:noFill/>
            </p:spPr>
            <p:txBody>
              <a:bodyPr wrap="square" lIns="91440" tIns="45720" rIns="91440" bIns="45720" anchor="t">
                <a:spAutoFit/>
              </a:bodyPr>
              <a:lstStyle/>
              <a:p>
                <a:pPr>
                  <a:defRPr/>
                </a:pPr>
                <a:r>
                  <a:rPr lang="de-DE" sz="1100">
                    <a:solidFill>
                      <a:prstClr val="black"/>
                    </a:solidFill>
                    <a:latin typeface="IBM Plex Sans Light"/>
                  </a:rPr>
                  <a:t>1,5–3 </a:t>
                </a:r>
                <a:r>
                  <a:rPr kumimoji="0" lang="de-DE" sz="1100" b="0" i="0" u="none" strike="noStrike" kern="1200" cap="none" spc="0" normalizeH="0" baseline="0" noProof="0">
                    <a:ln>
                      <a:noFill/>
                    </a:ln>
                    <a:solidFill>
                      <a:prstClr val="black"/>
                    </a:solidFill>
                    <a:effectLst/>
                    <a:uLnTx/>
                    <a:uFillTx/>
                    <a:latin typeface="IBM Plex Sans Light"/>
                  </a:rPr>
                  <a:t>Mio. € für einen Zeitraum von </a:t>
                </a:r>
                <a:r>
                  <a:rPr lang="de-DE" sz="1100">
                    <a:solidFill>
                      <a:prstClr val="black"/>
                    </a:solidFill>
                    <a:latin typeface="IBM Plex Sans Light"/>
                  </a:rPr>
                  <a:t>5</a:t>
                </a:r>
                <a:r>
                  <a:rPr kumimoji="0" lang="de-DE" sz="1100" b="0" i="0" u="none" strike="noStrike" kern="1200" cap="none" spc="0" normalizeH="0" baseline="0" noProof="0">
                    <a:ln>
                      <a:noFill/>
                    </a:ln>
                    <a:solidFill>
                      <a:prstClr val="black"/>
                    </a:solidFill>
                    <a:effectLst/>
                    <a:uLnTx/>
                    <a:uFillTx/>
                    <a:latin typeface="IBM Plex Sans Light"/>
                  </a:rPr>
                  <a:t> Jahren.</a:t>
                </a:r>
                <a:endParaRPr lang="en-US">
                  <a:latin typeface="IBM Plex Sans Light"/>
                </a:endParaRPr>
              </a:p>
            </p:txBody>
          </p:sp>
        </p:grpSp>
        <p:sp>
          <p:nvSpPr>
            <p:cNvPr id="61" name="Textfeld 60">
              <a:extLst>
                <a:ext uri="{FF2B5EF4-FFF2-40B4-BE49-F238E27FC236}">
                  <a16:creationId xmlns:a16="http://schemas.microsoft.com/office/drawing/2014/main" id="{EED35560-1D95-EDBC-A171-0B8A6AD05C95}"/>
                </a:ext>
              </a:extLst>
            </p:cNvPr>
            <p:cNvSpPr txBox="1"/>
            <p:nvPr/>
          </p:nvSpPr>
          <p:spPr>
            <a:xfrm>
              <a:off x="9219606" y="2828728"/>
              <a:ext cx="2424837"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rPr>
                <a:t>Forschungspreis für Spitzenforschende aus dem Ausland; Verankerung der Forschungsaktivität in Deutschland, innovative Forschungsformate; Wechsel nach D. möglich, jedoch keine Voraussetzung</a:t>
              </a:r>
            </a:p>
          </p:txBody>
        </p:sp>
        <p:grpSp>
          <p:nvGrpSpPr>
            <p:cNvPr id="62" name="Gruppieren 61">
              <a:extLst>
                <a:ext uri="{FF2B5EF4-FFF2-40B4-BE49-F238E27FC236}">
                  <a16:creationId xmlns:a16="http://schemas.microsoft.com/office/drawing/2014/main" id="{44F643CC-7522-5FDE-A99F-9599624C98AB}"/>
                </a:ext>
              </a:extLst>
            </p:cNvPr>
            <p:cNvGrpSpPr/>
            <p:nvPr/>
          </p:nvGrpSpPr>
          <p:grpSpPr>
            <a:xfrm>
              <a:off x="9250749" y="2791847"/>
              <a:ext cx="2325965" cy="1205045"/>
              <a:chOff x="8509887" y="2790552"/>
              <a:chExt cx="2839000" cy="1205045"/>
            </a:xfrm>
          </p:grpSpPr>
          <p:sp>
            <p:nvSpPr>
              <p:cNvPr id="63" name="Rechteck 62">
                <a:extLst>
                  <a:ext uri="{FF2B5EF4-FFF2-40B4-BE49-F238E27FC236}">
                    <a16:creationId xmlns:a16="http://schemas.microsoft.com/office/drawing/2014/main" id="{060E3D95-05FC-722B-D8DF-86F62C98D3B7}"/>
                  </a:ext>
                </a:extLst>
              </p:cNvPr>
              <p:cNvSpPr/>
              <p:nvPr/>
            </p:nvSpPr>
            <p:spPr>
              <a:xfrm>
                <a:off x="8509887" y="2806879"/>
                <a:ext cx="2765357" cy="1188718"/>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4" name="Textfeld 63">
                <a:extLst>
                  <a:ext uri="{FF2B5EF4-FFF2-40B4-BE49-F238E27FC236}">
                    <a16:creationId xmlns:a16="http://schemas.microsoft.com/office/drawing/2014/main" id="{5D40C244-8E0D-C7F6-88D1-97CCDE4D07AA}"/>
                  </a:ext>
                </a:extLst>
              </p:cNvPr>
              <p:cNvSpPr txBox="1"/>
              <p:nvPr/>
            </p:nvSpPr>
            <p:spPr>
              <a:xfrm>
                <a:off x="8547495" y="2790552"/>
                <a:ext cx="2801392" cy="1061829"/>
              </a:xfrm>
              <a:prstGeom prst="rect">
                <a:avLst/>
              </a:prstGeom>
              <a:noFill/>
            </p:spPr>
            <p:txBody>
              <a:bodyPr wrap="square" lIns="91440" tIns="45720" rIns="91440" bIns="45720" anchor="t">
                <a:spAutoFit/>
              </a:bodyPr>
              <a:lstStyle/>
              <a:p>
                <a:pPr>
                  <a:defRPr/>
                </a:pPr>
                <a:r>
                  <a:rPr kumimoji="0" lang="de-DE" sz="1050" b="0" i="0" u="none" strike="noStrike" kern="1200" cap="none" spc="0" normalizeH="0" baseline="0" noProof="0">
                    <a:ln>
                      <a:noFill/>
                    </a:ln>
                    <a:solidFill>
                      <a:srgbClr val="000000"/>
                    </a:solidFill>
                    <a:effectLst/>
                    <a:uLnTx/>
                    <a:uFillTx/>
                    <a:latin typeface="IBM Plex Sans Light"/>
                  </a:rPr>
                  <a:t>Forschungspreis für </a:t>
                </a:r>
                <a:r>
                  <a:rPr lang="de-DE" sz="1050">
                    <a:solidFill>
                      <a:srgbClr val="000000"/>
                    </a:solidFill>
                    <a:latin typeface="IBM Plex Sans Light"/>
                  </a:rPr>
                  <a:t>weltweit führende </a:t>
                </a:r>
                <a:r>
                  <a:rPr kumimoji="0" lang="de-DE" sz="1050" b="0" i="0" u="none" strike="noStrike" kern="1200" cap="none" spc="0" normalizeH="0" baseline="0" noProof="0">
                    <a:ln>
                      <a:noFill/>
                    </a:ln>
                    <a:solidFill>
                      <a:srgbClr val="000000"/>
                    </a:solidFill>
                    <a:effectLst/>
                    <a:uLnTx/>
                    <a:uFillTx/>
                    <a:latin typeface="IBM Plex Sans Light"/>
                  </a:rPr>
                  <a:t>Spitzenforscher</a:t>
                </a:r>
                <a:r>
                  <a:rPr lang="de-DE" sz="1050">
                    <a:solidFill>
                      <a:srgbClr val="000000"/>
                    </a:solidFill>
                    <a:latin typeface="IBM Plex Sans Light"/>
                  </a:rPr>
                  <a:t>*innen</a:t>
                </a:r>
                <a:r>
                  <a:rPr kumimoji="0" lang="de-DE" sz="1050" b="0" i="0" u="none" strike="noStrike" kern="1200" cap="none" spc="0" normalizeH="0" baseline="0" noProof="0">
                    <a:ln>
                      <a:noFill/>
                    </a:ln>
                    <a:solidFill>
                      <a:srgbClr val="000000"/>
                    </a:solidFill>
                    <a:effectLst/>
                    <a:uLnTx/>
                    <a:uFillTx/>
                    <a:latin typeface="IBM Plex Sans Light"/>
                  </a:rPr>
                  <a:t>, die </a:t>
                </a:r>
                <a:r>
                  <a:rPr lang="de-DE" sz="1050">
                    <a:solidFill>
                      <a:srgbClr val="000000"/>
                    </a:solidFill>
                    <a:latin typeface="IBM Plex Sans Light"/>
                  </a:rPr>
                  <a:t>im Ausland tätig sind, zur Finanzierung einer Professur </a:t>
                </a:r>
                <a:r>
                  <a:rPr kumimoji="0" lang="de-DE" sz="1050" b="0" i="0" u="none" strike="noStrike" kern="1200" cap="none" spc="0" normalizeH="0" baseline="0" noProof="0">
                    <a:ln>
                      <a:noFill/>
                    </a:ln>
                    <a:solidFill>
                      <a:srgbClr val="000000"/>
                    </a:solidFill>
                    <a:effectLst/>
                    <a:uLnTx/>
                    <a:uFillTx/>
                    <a:latin typeface="IBM Plex Sans Light"/>
                  </a:rPr>
                  <a:t>in Deutschland, </a:t>
                </a:r>
                <a:r>
                  <a:rPr lang="de-DE" sz="1050">
                    <a:solidFill>
                      <a:srgbClr val="000000"/>
                    </a:solidFill>
                    <a:latin typeface="IBM Plex Sans Light"/>
                  </a:rPr>
                  <a:t>langfristige und zukunftsorientierte Forschung</a:t>
                </a:r>
                <a:r>
                  <a:rPr kumimoji="0" lang="de-DE" sz="1050" b="0" i="0" u="none" strike="noStrike" kern="1200" cap="none" spc="0" normalizeH="0" baseline="0" noProof="0">
                    <a:ln>
                      <a:noFill/>
                    </a:ln>
                    <a:solidFill>
                      <a:srgbClr val="000000"/>
                    </a:solidFill>
                    <a:effectLst/>
                    <a:uLnTx/>
                    <a:uFillTx/>
                    <a:latin typeface="IBM Plex Sans Light"/>
                  </a:rPr>
                  <a:t>.</a:t>
                </a:r>
                <a:endParaRPr lang="en-US" sz="1050">
                  <a:latin typeface="IBM Plex Sans Light"/>
                </a:endParaRPr>
              </a:p>
            </p:txBody>
          </p:sp>
        </p:grpSp>
        <p:grpSp>
          <p:nvGrpSpPr>
            <p:cNvPr id="65" name="Gruppieren 64">
              <a:extLst>
                <a:ext uri="{FF2B5EF4-FFF2-40B4-BE49-F238E27FC236}">
                  <a16:creationId xmlns:a16="http://schemas.microsoft.com/office/drawing/2014/main" id="{AF9AFB8D-BA93-7548-18F7-104B0870E5B4}"/>
                </a:ext>
              </a:extLst>
            </p:cNvPr>
            <p:cNvGrpSpPr/>
            <p:nvPr/>
          </p:nvGrpSpPr>
          <p:grpSpPr>
            <a:xfrm>
              <a:off x="9260615" y="4009702"/>
              <a:ext cx="2330973" cy="1223412"/>
              <a:chOff x="8508927" y="4008407"/>
              <a:chExt cx="2392602" cy="1223412"/>
            </a:xfrm>
          </p:grpSpPr>
          <p:sp>
            <p:nvSpPr>
              <p:cNvPr id="66" name="Rechteck 65">
                <a:extLst>
                  <a:ext uri="{FF2B5EF4-FFF2-40B4-BE49-F238E27FC236}">
                    <a16:creationId xmlns:a16="http://schemas.microsoft.com/office/drawing/2014/main" id="{8EBBB72D-B9EE-E523-B561-9F7359B92CA8}"/>
                  </a:ext>
                </a:extLst>
              </p:cNvPr>
              <p:cNvSpPr/>
              <p:nvPr/>
            </p:nvSpPr>
            <p:spPr>
              <a:xfrm>
                <a:off x="8508927" y="4027183"/>
                <a:ext cx="2324941"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7" name="Textfeld 66">
                <a:extLst>
                  <a:ext uri="{FF2B5EF4-FFF2-40B4-BE49-F238E27FC236}">
                    <a16:creationId xmlns:a16="http://schemas.microsoft.com/office/drawing/2014/main" id="{D4C94053-5546-7D3A-CD6C-61ACDF8263AD}"/>
                  </a:ext>
                </a:extLst>
              </p:cNvPr>
              <p:cNvSpPr txBox="1"/>
              <p:nvPr/>
            </p:nvSpPr>
            <p:spPr>
              <a:xfrm>
                <a:off x="8539965" y="4008407"/>
                <a:ext cx="2361564" cy="1223412"/>
              </a:xfrm>
              <a:prstGeom prst="rect">
                <a:avLst/>
              </a:prstGeom>
              <a:noFill/>
            </p:spPr>
            <p:txBody>
              <a:bodyPr wrap="square" lIns="91440" tIns="45720" rIns="91440" bIns="45720" anchor="t">
                <a:spAutoFit/>
              </a:bodyPr>
              <a:lstStyle/>
              <a:p>
                <a:pPr>
                  <a:defRPr/>
                </a:pPr>
                <a:r>
                  <a:rPr lang="de-DE" sz="1100" b="1">
                    <a:solidFill>
                      <a:srgbClr val="000000"/>
                    </a:solidFill>
                    <a:latin typeface="IBM Plex Sans Light"/>
                  </a:rPr>
                  <a:t>Nominierung</a:t>
                </a:r>
                <a:br>
                  <a:rPr lang="de-DE" sz="1050" b="1">
                    <a:solidFill>
                      <a:srgbClr val="000000"/>
                    </a:solidFill>
                    <a:latin typeface="IBM Plex Sans Light"/>
                  </a:rPr>
                </a:br>
                <a:r>
                  <a:rPr lang="de-DE" sz="1000" err="1">
                    <a:solidFill>
                      <a:srgbClr val="000000"/>
                    </a:solidFill>
                    <a:latin typeface="IBM Plex Sans Light"/>
                  </a:rPr>
                  <a:t>Nominierung</a:t>
                </a:r>
                <a:r>
                  <a:rPr lang="de-DE" sz="1000">
                    <a:solidFill>
                      <a:srgbClr val="000000"/>
                    </a:solidFill>
                    <a:latin typeface="IBM Plex Sans Light"/>
                  </a:rPr>
                  <a:t> durch eine Universität in Deutschland; gemeinsame Nominierungen mit einer außeruniversitären Forschungs-einrichtung sind möglich.</a:t>
                </a:r>
              </a:p>
              <a:p>
                <a:pPr marL="0" marR="0" lvl="0" indent="0" algn="l" defTabSz="914400">
                  <a:lnSpc>
                    <a:spcPct val="100000"/>
                  </a:lnSpc>
                  <a:spcBef>
                    <a:spcPts val="0"/>
                  </a:spcBef>
                  <a:spcAft>
                    <a:spcPts val="0"/>
                  </a:spcAft>
                  <a:buClrTx/>
                  <a:buSzTx/>
                  <a:buFontTx/>
                  <a:buNone/>
                  <a:tabLst/>
                  <a:defRPr/>
                </a:pPr>
                <a:endParaRPr lang="de-DE" sz="1050" b="1" i="0" u="none" strike="noStrike" kern="1200" cap="none" spc="0" normalizeH="0" baseline="0" noProof="0">
                  <a:ln>
                    <a:noFill/>
                  </a:ln>
                  <a:solidFill>
                    <a:srgbClr val="000000"/>
                  </a:solidFill>
                  <a:effectLst/>
                  <a:uLnTx/>
                  <a:uFillTx/>
                  <a:latin typeface="IBM Plex Sans Light" panose="020B0403050203000203" pitchFamily="34" charset="0"/>
                </a:endParaRPr>
              </a:p>
            </p:txBody>
          </p:sp>
        </p:grpSp>
        <p:grpSp>
          <p:nvGrpSpPr>
            <p:cNvPr id="68" name="Gruppieren 67">
              <a:extLst>
                <a:ext uri="{FF2B5EF4-FFF2-40B4-BE49-F238E27FC236}">
                  <a16:creationId xmlns:a16="http://schemas.microsoft.com/office/drawing/2014/main" id="{CE34013B-C7D5-7B88-EE6D-ED4E98F18315}"/>
                </a:ext>
              </a:extLst>
            </p:cNvPr>
            <p:cNvGrpSpPr/>
            <p:nvPr/>
          </p:nvGrpSpPr>
          <p:grpSpPr>
            <a:xfrm>
              <a:off x="9260617" y="5127817"/>
              <a:ext cx="2276857" cy="1066917"/>
              <a:chOff x="8510821" y="5126522"/>
              <a:chExt cx="2800864" cy="1066917"/>
            </a:xfrm>
          </p:grpSpPr>
          <p:sp>
            <p:nvSpPr>
              <p:cNvPr id="69" name="Rechteck 68">
                <a:extLst>
                  <a:ext uri="{FF2B5EF4-FFF2-40B4-BE49-F238E27FC236}">
                    <a16:creationId xmlns:a16="http://schemas.microsoft.com/office/drawing/2014/main" id="{6378B2F4-8CF4-F164-930A-49655AFFED6D}"/>
                  </a:ext>
                </a:extLst>
              </p:cNvPr>
              <p:cNvSpPr/>
              <p:nvPr/>
            </p:nvSpPr>
            <p:spPr>
              <a:xfrm>
                <a:off x="8510821" y="5129360"/>
                <a:ext cx="2786345" cy="1064079"/>
              </a:xfrm>
              <a:prstGeom prst="rect">
                <a:avLst/>
              </a:prstGeom>
              <a:solidFill>
                <a:schemeClr val="bg1"/>
              </a:solidFill>
              <a:ln>
                <a:solidFill>
                  <a:srgbClr val="75EB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0" name="Textfeld 69">
                <a:extLst>
                  <a:ext uri="{FF2B5EF4-FFF2-40B4-BE49-F238E27FC236}">
                    <a16:creationId xmlns:a16="http://schemas.microsoft.com/office/drawing/2014/main" id="{CA132CEB-8C7B-2B15-2C17-24E6208F3F6D}"/>
                  </a:ext>
                </a:extLst>
              </p:cNvPr>
              <p:cNvSpPr txBox="1"/>
              <p:nvPr/>
            </p:nvSpPr>
            <p:spPr>
              <a:xfrm>
                <a:off x="8634979" y="5126522"/>
                <a:ext cx="267670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050" b="0" i="0" u="none" strike="noStrike" kern="1200" cap="none" spc="0" normalizeH="0" baseline="0" noProof="0">
                  <a:ln>
                    <a:noFill/>
                  </a:ln>
                  <a:solidFill>
                    <a:srgbClr val="000000"/>
                  </a:solidFill>
                  <a:effectLst/>
                  <a:uLnTx/>
                  <a:uFillTx/>
                  <a:latin typeface="IBM Plex Sans Light" panose="020B0403050203000203" pitchFamily="34" charset="0"/>
                  <a:ea typeface="+mn-ea"/>
                  <a:cs typeface="+mn-cs"/>
                </a:endParaRPr>
              </a:p>
            </p:txBody>
          </p:sp>
        </p:grpSp>
        <p:sp>
          <p:nvSpPr>
            <p:cNvPr id="71" name="Textfeld 70">
              <a:extLst>
                <a:ext uri="{FF2B5EF4-FFF2-40B4-BE49-F238E27FC236}">
                  <a16:creationId xmlns:a16="http://schemas.microsoft.com/office/drawing/2014/main" id="{C9212129-52D1-83E8-358A-87AFFFC005A3}"/>
                </a:ext>
              </a:extLst>
            </p:cNvPr>
            <p:cNvSpPr txBox="1"/>
            <p:nvPr/>
          </p:nvSpPr>
          <p:spPr>
            <a:xfrm>
              <a:off x="9282808" y="5165826"/>
              <a:ext cx="2084275" cy="430887"/>
            </a:xfrm>
            <a:prstGeom prst="rect">
              <a:avLst/>
            </a:prstGeom>
            <a:noFill/>
          </p:spPr>
          <p:txBody>
            <a:bodyPr wrap="square" lIns="91440" tIns="45720" rIns="91440" bIns="45720" anchor="t">
              <a:spAutoFit/>
            </a:bodyPr>
            <a:lstStyle/>
            <a:p>
              <a:pPr>
                <a:defRPr/>
              </a:pPr>
              <a:r>
                <a:rPr lang="de-DE" sz="1100">
                  <a:solidFill>
                    <a:prstClr val="black"/>
                  </a:solidFill>
                  <a:latin typeface="IBM Plex Sans Light"/>
                </a:rPr>
                <a:t>Bis zu 10 </a:t>
              </a:r>
              <a:r>
                <a:rPr kumimoji="0" lang="de-DE" sz="1100" b="0" i="0" u="none" strike="noStrike" kern="1200" cap="none" spc="0" normalizeH="0" baseline="0" noProof="0">
                  <a:ln>
                    <a:noFill/>
                  </a:ln>
                  <a:solidFill>
                    <a:prstClr val="black"/>
                  </a:solidFill>
                  <a:effectLst/>
                  <a:uLnTx/>
                  <a:uFillTx/>
                  <a:latin typeface="IBM Plex Sans Light"/>
                </a:rPr>
                <a:t>Mio. € für einen Zeitraum von </a:t>
              </a:r>
              <a:r>
                <a:rPr lang="de-DE" sz="1100">
                  <a:solidFill>
                    <a:prstClr val="black"/>
                  </a:solidFill>
                  <a:latin typeface="IBM Plex Sans Light"/>
                </a:rPr>
                <a:t>7 </a:t>
              </a:r>
              <a:r>
                <a:rPr kumimoji="0" lang="de-DE" sz="1100" b="0" i="0" u="none" strike="noStrike" kern="1200" cap="none" spc="0" normalizeH="0" baseline="0" noProof="0">
                  <a:ln>
                    <a:noFill/>
                  </a:ln>
                  <a:solidFill>
                    <a:prstClr val="black"/>
                  </a:solidFill>
                  <a:effectLst/>
                  <a:uLnTx/>
                  <a:uFillTx/>
                  <a:latin typeface="IBM Plex Sans Light"/>
                </a:rPr>
                <a:t>Jahren.</a:t>
              </a:r>
              <a:endParaRPr lang="de-DE" sz="1100">
                <a:solidFill>
                  <a:prstClr val="black"/>
                </a:solidFill>
                <a:latin typeface="IBM Plex Sans Light"/>
              </a:endParaRPr>
            </a:p>
          </p:txBody>
        </p:sp>
      </p:grpSp>
    </p:spTree>
    <p:extLst>
      <p:ext uri="{BB962C8B-B14F-4D97-AF65-F5344CB8AC3E}">
        <p14:creationId xmlns:p14="http://schemas.microsoft.com/office/powerpoint/2010/main" val="357751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600E08-7805-26D6-2C89-7EBD4AB5BA76}"/>
              </a:ext>
            </a:extLst>
          </p:cNvPr>
          <p:cNvSpPr>
            <a:spLocks noGrp="1"/>
          </p:cNvSpPr>
          <p:nvPr>
            <p:ph type="title"/>
          </p:nvPr>
        </p:nvSpPr>
        <p:spPr>
          <a:xfrm>
            <a:off x="839788" y="987424"/>
            <a:ext cx="3932237" cy="1348003"/>
          </a:xfrm>
        </p:spPr>
        <p:txBody>
          <a:bodyPr>
            <a:noAutofit/>
          </a:bodyPr>
          <a:lstStyle/>
          <a:p>
            <a:r>
              <a:rPr lang="de-DE">
                <a:latin typeface="IBM Plex Sans"/>
              </a:rPr>
              <a:t>IN </a:t>
            </a:r>
            <a:r>
              <a:rPr lang="de-DE">
                <a:solidFill>
                  <a:srgbClr val="75EB9E"/>
                </a:solidFill>
                <a:latin typeface="IBM Plex Sans"/>
                <a:ea typeface="+mn-ea"/>
                <a:cs typeface="+mn-cs"/>
              </a:rPr>
              <a:t>VERBINDUNG</a:t>
            </a:r>
            <a:r>
              <a:rPr lang="de-DE">
                <a:latin typeface="IBM Plex Sans"/>
              </a:rPr>
              <a:t> BLEIBEN: ALUMNI-FÖRDERUNG</a:t>
            </a:r>
          </a:p>
        </p:txBody>
      </p:sp>
      <p:pic>
        <p:nvPicPr>
          <p:cNvPr id="7" name="Bildplatzhalter 6">
            <a:extLst>
              <a:ext uri="{FF2B5EF4-FFF2-40B4-BE49-F238E27FC236}">
                <a16:creationId xmlns:a16="http://schemas.microsoft.com/office/drawing/2014/main" id="{8F187922-5A6F-5AC1-22C7-B13F998C55D6}"/>
              </a:ext>
            </a:extLst>
          </p:cNvPr>
          <p:cNvPicPr>
            <a:picLocks noGrp="1" noChangeAspect="1"/>
          </p:cNvPicPr>
          <p:nvPr>
            <p:ph type="pic" idx="1"/>
          </p:nvPr>
        </p:nvPicPr>
        <p:blipFill>
          <a:blip r:embed="rId2"/>
          <a:srcRect l="14381" r="14381"/>
          <a:stretch>
            <a:fillRect/>
          </a:stretch>
        </p:blipFill>
        <p:spPr>
          <a:prstGeom prst="rect">
            <a:avLst/>
          </a:prstGeom>
        </p:spPr>
      </p:pic>
      <p:sp>
        <p:nvSpPr>
          <p:cNvPr id="5" name="Textplatzhalter 4">
            <a:extLst>
              <a:ext uri="{FF2B5EF4-FFF2-40B4-BE49-F238E27FC236}">
                <a16:creationId xmlns:a16="http://schemas.microsoft.com/office/drawing/2014/main" id="{B1D6C143-5911-A454-5434-CF6F108B6FFF}"/>
              </a:ext>
            </a:extLst>
          </p:cNvPr>
          <p:cNvSpPr>
            <a:spLocks noGrp="1"/>
          </p:cNvSpPr>
          <p:nvPr>
            <p:ph type="body" sz="half" idx="2"/>
          </p:nvPr>
        </p:nvSpPr>
        <p:spPr>
          <a:xfrm>
            <a:off x="839788" y="2552698"/>
            <a:ext cx="4061389" cy="3309832"/>
          </a:xfrm>
        </p:spPr>
        <p:txBody>
          <a:bodyPr vert="horz" lIns="91440" tIns="45720" rIns="91440" bIns="45720" rtlCol="0" anchor="t">
            <a:normAutofit lnSpcReduction="10000"/>
          </a:bodyPr>
          <a:lstStyle/>
          <a:p>
            <a:pPr marL="228600" indent="-228600">
              <a:lnSpc>
                <a:spcPct val="100000"/>
              </a:lnSpc>
              <a:buFont typeface="Arial" panose="020B0604020202020204" pitchFamily="34" charset="0"/>
              <a:buChar char="•"/>
            </a:pPr>
            <a:r>
              <a:rPr lang="de-DE" sz="2000">
                <a:latin typeface="IBM Plex Sans Light"/>
              </a:rPr>
              <a:t>Einmal </a:t>
            </a:r>
            <a:r>
              <a:rPr lang="de-DE" sz="2000" err="1">
                <a:latin typeface="IBM Plex Sans Light"/>
              </a:rPr>
              <a:t>Humboldtianer</a:t>
            </a:r>
            <a:r>
              <a:rPr lang="de-DE" sz="2000">
                <a:latin typeface="IBM Plex Sans Light"/>
              </a:rPr>
              <a:t>*in, immer </a:t>
            </a:r>
            <a:r>
              <a:rPr lang="de-DE" sz="2000" err="1">
                <a:latin typeface="IBM Plex Sans Light"/>
              </a:rPr>
              <a:t>Humboldtianer</a:t>
            </a:r>
            <a:r>
              <a:rPr lang="de-DE" sz="2000">
                <a:latin typeface="IBM Plex Sans Light"/>
              </a:rPr>
              <a:t>*in</a:t>
            </a:r>
          </a:p>
          <a:p>
            <a:pPr marL="228600" indent="-228600">
              <a:lnSpc>
                <a:spcPct val="100000"/>
              </a:lnSpc>
              <a:buFont typeface="Arial" panose="020B0604020202020204" pitchFamily="34" charset="0"/>
              <a:buChar char="•"/>
            </a:pPr>
            <a:r>
              <a:rPr lang="de-DE" sz="2000">
                <a:latin typeface="IBM Plex Sans Light"/>
              </a:rPr>
              <a:t>Fördermöglichkeiten ein Leben lang</a:t>
            </a:r>
            <a:endParaRPr lang="de-DE" sz="2000"/>
          </a:p>
          <a:p>
            <a:pPr marL="228600" indent="-228600">
              <a:lnSpc>
                <a:spcPct val="100000"/>
              </a:lnSpc>
              <a:buFont typeface="Arial" panose="020B0604020202020204" pitchFamily="34" charset="0"/>
              <a:buChar char="•"/>
            </a:pPr>
            <a:r>
              <a:rPr lang="de-DE" sz="2000">
                <a:latin typeface="IBM Plex Sans Light"/>
              </a:rPr>
              <a:t>Erneute Forschungsaufenthalte in Deutschland</a:t>
            </a:r>
            <a:endParaRPr lang="de-DE" sz="2000"/>
          </a:p>
          <a:p>
            <a:pPr marL="228600" indent="-228600">
              <a:lnSpc>
                <a:spcPct val="100000"/>
              </a:lnSpc>
              <a:buFont typeface="Arial" panose="020B0604020202020204" pitchFamily="34" charset="0"/>
              <a:buChar char="•"/>
            </a:pPr>
            <a:r>
              <a:rPr lang="de-DE" sz="2000">
                <a:latin typeface="IBM Plex Sans Light"/>
              </a:rPr>
              <a:t>Veranstaltungen</a:t>
            </a:r>
            <a:endParaRPr lang="de-DE" sz="2000"/>
          </a:p>
          <a:p>
            <a:pPr marL="228600" indent="-228600">
              <a:lnSpc>
                <a:spcPct val="100000"/>
              </a:lnSpc>
              <a:buFont typeface="Arial" panose="020B0604020202020204" pitchFamily="34" charset="0"/>
              <a:buChar char="•"/>
            </a:pPr>
            <a:r>
              <a:rPr lang="de-DE" sz="2000">
                <a:solidFill>
                  <a:srgbClr val="000000"/>
                </a:solidFill>
                <a:latin typeface="IBM Plex Sans Light"/>
              </a:rPr>
              <a:t>Humboldt-</a:t>
            </a:r>
            <a:r>
              <a:rPr lang="de-DE" sz="2100">
                <a:latin typeface="IBM Plex Sans Light"/>
              </a:rPr>
              <a:t>Alumni-Vereinigungen</a:t>
            </a:r>
          </a:p>
          <a:p>
            <a:pPr marL="342900" indent="-342900">
              <a:buFont typeface="Arial" panose="020B0604020202020204" pitchFamily="34" charset="0"/>
              <a:buChar char="•"/>
            </a:pPr>
            <a:endParaRPr lang="de-DE" sz="2000"/>
          </a:p>
          <a:p>
            <a:pPr marL="342900" indent="-342900">
              <a:buFont typeface="Arial" panose="020B0604020202020204" pitchFamily="34" charset="0"/>
              <a:buChar char="•"/>
            </a:pPr>
            <a:endParaRPr lang="de-DE" sz="2000"/>
          </a:p>
        </p:txBody>
      </p:sp>
    </p:spTree>
    <p:extLst>
      <p:ext uri="{BB962C8B-B14F-4D97-AF65-F5344CB8AC3E}">
        <p14:creationId xmlns:p14="http://schemas.microsoft.com/office/powerpoint/2010/main" val="344922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F21113-C15F-5931-CA81-7530B484C6E0}"/>
              </a:ext>
            </a:extLst>
          </p:cNvPr>
          <p:cNvSpPr>
            <a:spLocks noGrp="1"/>
          </p:cNvSpPr>
          <p:nvPr>
            <p:ph type="title"/>
          </p:nvPr>
        </p:nvSpPr>
        <p:spPr/>
        <p:txBody>
          <a:bodyPr/>
          <a:lstStyle/>
          <a:p>
            <a:r>
              <a:rPr lang="de-DE"/>
              <a:t>VIELEN DANK</a:t>
            </a:r>
          </a:p>
        </p:txBody>
      </p:sp>
      <p:sp>
        <p:nvSpPr>
          <p:cNvPr id="3" name="Inhaltsplatzhalter 2">
            <a:extLst>
              <a:ext uri="{FF2B5EF4-FFF2-40B4-BE49-F238E27FC236}">
                <a16:creationId xmlns:a16="http://schemas.microsoft.com/office/drawing/2014/main" id="{FCC9D103-89E8-2C34-84EF-A565403D79B0}"/>
              </a:ext>
            </a:extLst>
          </p:cNvPr>
          <p:cNvSpPr>
            <a:spLocks noGrp="1"/>
          </p:cNvSpPr>
          <p:nvPr>
            <p:ph idx="1"/>
          </p:nvPr>
        </p:nvSpPr>
        <p:spPr/>
        <p:txBody>
          <a:bodyPr>
            <a:normAutofit/>
          </a:bodyPr>
          <a:lstStyle/>
          <a:p>
            <a:pPr marL="0" indent="0">
              <a:buNone/>
            </a:pPr>
            <a:r>
              <a:rPr lang="de-DE" b="1"/>
              <a:t>Haben Sie Fragen?</a:t>
            </a:r>
          </a:p>
          <a:p>
            <a:pPr marL="0" indent="0">
              <a:buNone/>
            </a:pPr>
            <a:endParaRPr lang="de-DE"/>
          </a:p>
          <a:p>
            <a:pPr marL="0" indent="0">
              <a:buNone/>
            </a:pPr>
            <a:endParaRPr lang="de-DE"/>
          </a:p>
          <a:p>
            <a:r>
              <a:rPr lang="de-DE"/>
              <a:t>Vortragende*r</a:t>
            </a:r>
          </a:p>
          <a:p>
            <a:r>
              <a:rPr lang="de-DE"/>
              <a:t>Funktion </a:t>
            </a:r>
          </a:p>
          <a:p>
            <a:r>
              <a:rPr lang="de-DE">
                <a:hlinkClick r:id="rId3"/>
              </a:rPr>
              <a:t>info@avh.de</a:t>
            </a:r>
            <a:endParaRPr lang="de-DE"/>
          </a:p>
          <a:p>
            <a:r>
              <a:rPr lang="en-US"/>
              <a:t>www.humboldt-foundation.de</a:t>
            </a:r>
            <a:endParaRPr lang="de-DE"/>
          </a:p>
          <a:p>
            <a:pPr marL="0" indent="0">
              <a:buNone/>
            </a:pPr>
            <a:endParaRPr lang="de-DE"/>
          </a:p>
        </p:txBody>
      </p:sp>
    </p:spTree>
    <p:extLst>
      <p:ext uri="{BB962C8B-B14F-4D97-AF65-F5344CB8AC3E}">
        <p14:creationId xmlns:p14="http://schemas.microsoft.com/office/powerpoint/2010/main" val="2621485382"/>
      </p:ext>
    </p:extLst>
  </p:cSld>
  <p:clrMapOvr>
    <a:masterClrMapping/>
  </p:clrMapOvr>
</p:sld>
</file>

<file path=ppt/theme/theme1.xml><?xml version="1.0" encoding="utf-8"?>
<a:theme xmlns:a="http://schemas.openxmlformats.org/drawingml/2006/main" name="Office">
  <a:themeElements>
    <a:clrScheme name="AvH Farbpalette">
      <a:dk1>
        <a:srgbClr val="000000"/>
      </a:dk1>
      <a:lt1>
        <a:srgbClr val="FFFFFF"/>
      </a:lt1>
      <a:dk2>
        <a:srgbClr val="000000"/>
      </a:dk2>
      <a:lt2>
        <a:srgbClr val="FFFFFF"/>
      </a:lt2>
      <a:accent1>
        <a:srgbClr val="7DC299"/>
      </a:accent1>
      <a:accent2>
        <a:srgbClr val="00D5E3"/>
      </a:accent2>
      <a:accent3>
        <a:srgbClr val="45C3C3"/>
      </a:accent3>
      <a:accent4>
        <a:srgbClr val="FF9664"/>
      </a:accent4>
      <a:accent5>
        <a:srgbClr val="75EB9E"/>
      </a:accent5>
      <a:accent6>
        <a:srgbClr val="FF004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b443cd7-39c8-4ab5-9f01-57e5763feeff" xsi:nil="true"/>
    <lcf76f155ced4ddcb4097134ff3c332f xmlns="008c5496-f11a-4c31-b893-f6b1548afa5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7AF41747C8C2342B6564689130371FA" ma:contentTypeVersion="16" ma:contentTypeDescription="Ein neues Dokument erstellen." ma:contentTypeScope="" ma:versionID="c607d7571aee331d3d7f44a4b964be57">
  <xsd:schema xmlns:xsd="http://www.w3.org/2001/XMLSchema" xmlns:xs="http://www.w3.org/2001/XMLSchema" xmlns:p="http://schemas.microsoft.com/office/2006/metadata/properties" xmlns:ns2="a37eff5b-52a1-444d-aae7-f7b46aaf3323" xmlns:ns3="008c5496-f11a-4c31-b893-f6b1548afa54" xmlns:ns4="6b443cd7-39c8-4ab5-9f01-57e5763feeff" targetNamespace="http://schemas.microsoft.com/office/2006/metadata/properties" ma:root="true" ma:fieldsID="5b3041da135652994364592102a3ec1d" ns2:_="" ns3:_="" ns4:_="">
    <xsd:import namespace="a37eff5b-52a1-444d-aae7-f7b46aaf3323"/>
    <xsd:import namespace="008c5496-f11a-4c31-b893-f6b1548afa54"/>
    <xsd:import namespace="6b443cd7-39c8-4ab5-9f01-57e5763feef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4:TaxCatchAll" minOccurs="0"/>
                <xsd:element ref="ns3:MediaServiceObjectDetectorVersion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7eff5b-52a1-444d-aae7-f7b46aaf3323"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8c5496-f11a-4c31-b893-f6b1548afa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Bildmarkierungen" ma:readOnly="false" ma:fieldId="{5cf76f15-5ced-4ddc-b409-7134ff3c332f}" ma:taxonomyMulti="true" ma:sspId="101d7c45-964c-47a9-8082-1365842f00d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b443cd7-39c8-4ab5-9f01-57e5763feef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c7053a5-3cb3-40bd-b171-faad63f88041}" ma:internalName="TaxCatchAll" ma:showField="CatchAllData" ma:web="a37eff5b-52a1-444d-aae7-f7b46aaf33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3D2917-2F4E-4675-81BD-7E40307E3CFD}">
  <ds:schemaRefs>
    <ds:schemaRef ds:uri="008c5496-f11a-4c31-b893-f6b1548afa54"/>
    <ds:schemaRef ds:uri="6b443cd7-39c8-4ab5-9f01-57e5763feeff"/>
    <ds:schemaRef ds:uri="a37eff5b-52a1-444d-aae7-f7b46aaf33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FAB707A-F6D6-4E59-987B-65311C520E56}">
  <ds:schemaRefs>
    <ds:schemaRef ds:uri="008c5496-f11a-4c31-b893-f6b1548afa54"/>
    <ds:schemaRef ds:uri="6b443cd7-39c8-4ab5-9f01-57e5763feeff"/>
    <ds:schemaRef ds:uri="a37eff5b-52a1-444d-aae7-f7b46aaf33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965111D-693A-41DF-8D4C-B9D988E80A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18</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vt:lpstr>
      <vt:lpstr>EXZELLENZ  VERBINDET – BE PART OF A  WORLDWIDE NETWORK</vt:lpstr>
      <vt:lpstr>INHALT</vt:lpstr>
      <vt:lpstr>WAS WIR TUN</vt:lpstr>
      <vt:lpstr>WAS WIR TUN</vt:lpstr>
      <vt:lpstr>WAS WIR TUN</vt:lpstr>
      <vt:lpstr>WAS WIR TUN</vt:lpstr>
      <vt:lpstr>CHANCENGLEICHHEIT</vt:lpstr>
      <vt:lpstr>PowerPoint Presentation</vt:lpstr>
      <vt:lpstr>PowerPoint Presentation</vt:lpstr>
      <vt:lpstr>PowerPoint Presentation</vt:lpstr>
      <vt:lpstr>IDEEN KÖNNEN NUR NÜTZEN, WENN SIE IN VIELEN KÖPFEN LEBENDIG WERDEN</vt:lpstr>
      <vt:lpstr>UNSER NETZWERK</vt:lpstr>
      <vt:lpstr>PowerPoint Presentation</vt:lpstr>
      <vt:lpstr>FÖRDERMÖGLICHKEITEN</vt:lpstr>
      <vt:lpstr>WICHTIGE FÖRDERPROGRAMME AUF EINEN BLICK</vt:lpstr>
      <vt:lpstr>PowerPoint Presentation</vt:lpstr>
      <vt:lpstr>1.000-KÖPFE-PLUS-PROGRAMM </vt:lpstr>
      <vt:lpstr>PowerPoint Presentation</vt:lpstr>
      <vt:lpstr>IN VERBINDUNG BLEIBEN: ALUMNI-FÖRDERUNG</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Grote, Alexander</dc:creator>
  <cp:revision>3</cp:revision>
  <dcterms:created xsi:type="dcterms:W3CDTF">2023-02-09T08:46:02Z</dcterms:created>
  <dcterms:modified xsi:type="dcterms:W3CDTF">2026-10-14T06:00:01Z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0x010100D7AF41747C8C2342B6564689130371FA</vt:lpwstr>
  </property>
  <property fmtid="{D5CDD505-2E9C-101B-9397-08002B2CF9AE}" pid="3" name="MediaServiceImageTags">
    <vt:lpwstr/>
  </property>
</Properties>
</file>