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59" r:id="rId7"/>
    <p:sldId id="268" r:id="rId8"/>
    <p:sldId id="276" r:id="rId9"/>
    <p:sldId id="277" r:id="rId10"/>
    <p:sldId id="282" r:id="rId11"/>
    <p:sldId id="283" r:id="rId12"/>
    <p:sldId id="258" r:id="rId13"/>
    <p:sldId id="262" r:id="rId14"/>
    <p:sldId id="269" r:id="rId15"/>
    <p:sldId id="272" r:id="rId16"/>
    <p:sldId id="267" r:id="rId17"/>
    <p:sldId id="266" r:id="rId18"/>
    <p:sldId id="273" r:id="rId19"/>
    <p:sldId id="278" r:id="rId20"/>
    <p:sldId id="279" r:id="rId21"/>
    <p:sldId id="280"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kobus@t-online.de" initials="ik" lastIdx="1" clrIdx="0">
    <p:extLst>
      <p:ext uri="{19B8F6BF-5375-455C-9EA6-DF929625EA0E}">
        <p15:presenceInfo xmlns:p15="http://schemas.microsoft.com/office/powerpoint/2012/main" userId="ac10da582886b9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2D41A-E0F3-01F5-0549-AD096F24012A}" v="70" dt="2026-01-20T08:54:23.76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72" y="14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Vries, Hannah" userId="S::hdv@avh.de::f217d547-5e11-4c1a-ac43-c3b21308eb85" providerId="AD" clId="Web-{63E2D41A-E0F3-01F5-0549-AD096F24012A}"/>
    <pc:docChg chg="addSld delSld modSld">
      <pc:chgData name="de Vries, Hannah" userId="S::hdv@avh.de::f217d547-5e11-4c1a-ac43-c3b21308eb85" providerId="AD" clId="Web-{63E2D41A-E0F3-01F5-0549-AD096F24012A}" dt="2026-01-20T08:54:23.764" v="58"/>
      <pc:docMkLst>
        <pc:docMk/>
      </pc:docMkLst>
      <pc:sldChg chg="del">
        <pc:chgData name="de Vries, Hannah" userId="S::hdv@avh.de::f217d547-5e11-4c1a-ac43-c3b21308eb85" providerId="AD" clId="Web-{63E2D41A-E0F3-01F5-0549-AD096F24012A}" dt="2026-01-20T08:54:23.764" v="58"/>
        <pc:sldMkLst>
          <pc:docMk/>
          <pc:sldMk cId="2631960850" sldId="275"/>
        </pc:sldMkLst>
      </pc:sldChg>
      <pc:sldChg chg="addSp delSp modSp new">
        <pc:chgData name="de Vries, Hannah" userId="S::hdv@avh.de::f217d547-5e11-4c1a-ac43-c3b21308eb85" providerId="AD" clId="Web-{63E2D41A-E0F3-01F5-0549-AD096F24012A}" dt="2026-01-20T08:53:33.824" v="57" actId="20577"/>
        <pc:sldMkLst>
          <pc:docMk/>
          <pc:sldMk cId="1901601863" sldId="283"/>
        </pc:sldMkLst>
        <pc:spChg chg="del">
          <ac:chgData name="de Vries, Hannah" userId="S::hdv@avh.de::f217d547-5e11-4c1a-ac43-c3b21308eb85" providerId="AD" clId="Web-{63E2D41A-E0F3-01F5-0549-AD096F24012A}" dt="2026-01-20T08:45:46.778" v="2"/>
          <ac:spMkLst>
            <pc:docMk/>
            <pc:sldMk cId="1901601863" sldId="283"/>
            <ac:spMk id="2" creationId="{2FC6B7A9-17DD-D1AC-CFEF-611024BE1474}"/>
          </ac:spMkLst>
        </pc:spChg>
        <pc:spChg chg="del">
          <ac:chgData name="de Vries, Hannah" userId="S::hdv@avh.de::f217d547-5e11-4c1a-ac43-c3b21308eb85" providerId="AD" clId="Web-{63E2D41A-E0F3-01F5-0549-AD096F24012A}" dt="2026-01-20T08:45:46.778" v="1"/>
          <ac:spMkLst>
            <pc:docMk/>
            <pc:sldMk cId="1901601863" sldId="283"/>
            <ac:spMk id="3" creationId="{F13EF765-42DB-544F-DC9B-98A64A13F2BE}"/>
          </ac:spMkLst>
        </pc:spChg>
        <pc:spChg chg="add mod">
          <ac:chgData name="de Vries, Hannah" userId="S::hdv@avh.de::f217d547-5e11-4c1a-ac43-c3b21308eb85" providerId="AD" clId="Web-{63E2D41A-E0F3-01F5-0549-AD096F24012A}" dt="2026-01-20T08:46:05.421" v="5" actId="20577"/>
          <ac:spMkLst>
            <pc:docMk/>
            <pc:sldMk cId="1901601863" sldId="283"/>
            <ac:spMk id="4" creationId="{275903FB-F453-EE4C-B082-09899F3A0344}"/>
          </ac:spMkLst>
        </pc:spChg>
        <pc:spChg chg="add mod">
          <ac:chgData name="de Vries, Hannah" userId="S::hdv@avh.de::f217d547-5e11-4c1a-ac43-c3b21308eb85" providerId="AD" clId="Web-{63E2D41A-E0F3-01F5-0549-AD096F24012A}" dt="2026-01-20T08:50:35.238" v="43" actId="20577"/>
          <ac:spMkLst>
            <pc:docMk/>
            <pc:sldMk cId="1901601863" sldId="283"/>
            <ac:spMk id="5" creationId="{F2584573-213E-19D8-6EC2-FD0E127E05F0}"/>
          </ac:spMkLst>
        </pc:spChg>
        <pc:spChg chg="add del mod">
          <ac:chgData name="de Vries, Hannah" userId="S::hdv@avh.de::f217d547-5e11-4c1a-ac43-c3b21308eb85" providerId="AD" clId="Web-{63E2D41A-E0F3-01F5-0549-AD096F24012A}" dt="2026-01-20T08:51:12.600" v="46"/>
          <ac:spMkLst>
            <pc:docMk/>
            <pc:sldMk cId="1901601863" sldId="283"/>
            <ac:spMk id="6" creationId="{43FF6DFA-59AE-797C-C849-5120329D9E21}"/>
          </ac:spMkLst>
        </pc:spChg>
        <pc:spChg chg="add">
          <ac:chgData name="de Vries, Hannah" userId="S::hdv@avh.de::f217d547-5e11-4c1a-ac43-c3b21308eb85" providerId="AD" clId="Web-{63E2D41A-E0F3-01F5-0549-AD096F24012A}" dt="2026-01-20T08:45:50.044" v="3"/>
          <ac:spMkLst>
            <pc:docMk/>
            <pc:sldMk cId="1901601863" sldId="283"/>
            <ac:spMk id="8" creationId="{48CD00F6-A41C-83AF-348C-52BD242A09C5}"/>
          </ac:spMkLst>
        </pc:spChg>
        <pc:spChg chg="add mod">
          <ac:chgData name="de Vries, Hannah" userId="S::hdv@avh.de::f217d547-5e11-4c1a-ac43-c3b21308eb85" providerId="AD" clId="Web-{63E2D41A-E0F3-01F5-0549-AD096F24012A}" dt="2026-01-20T08:53:33.824" v="57" actId="20577"/>
          <ac:spMkLst>
            <pc:docMk/>
            <pc:sldMk cId="1901601863" sldId="283"/>
            <ac:spMk id="10" creationId="{6BF36733-6F47-BA4C-9736-18D308BE7BB3}"/>
          </ac:spMkLst>
        </pc:spChg>
        <pc:graphicFrameChg chg="add">
          <ac:chgData name="de Vries, Hannah" userId="S::hdv@avh.de::f217d547-5e11-4c1a-ac43-c3b21308eb85" providerId="AD" clId="Web-{63E2D41A-E0F3-01F5-0549-AD096F24012A}" dt="2026-01-20T08:45:50.044" v="3"/>
          <ac:graphicFrameMkLst>
            <pc:docMk/>
            <pc:sldMk cId="1901601863" sldId="283"/>
            <ac:graphicFrameMk id="7" creationId="{9C6437D7-B061-1772-EA4F-840F3082F96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BA-4327-B5C9-5C183C0718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BA-4327-B5C9-5C183C07189E}"/>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17BA-4327-B5C9-5C183C0718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BA-4327-B5C9-5C183C0718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BA-4327-B5C9-5C183C07189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7BA-4327-B5C9-5C183C07189E}"/>
              </c:ext>
            </c:extLst>
          </c:dPt>
          <c:cat>
            <c:strRef>
              <c:f>Tabelle1!$A$2:$A$7</c:f>
              <c:strCache>
                <c:ptCount val="6"/>
                <c:pt idx="0">
                  <c:v>AA</c:v>
                </c:pt>
                <c:pt idx="1">
                  <c:v>BMZ</c:v>
                </c:pt>
                <c:pt idx="2">
                  <c:v>AA (IKI)</c:v>
                </c:pt>
                <c:pt idx="3">
                  <c:v>EU</c:v>
                </c:pt>
                <c:pt idx="4">
                  <c:v>andere</c:v>
                </c:pt>
                <c:pt idx="5">
                  <c:v>BMFTR</c:v>
                </c:pt>
              </c:strCache>
            </c:strRef>
          </c:cat>
          <c:val>
            <c:numRef>
              <c:f>Tabelle1!$B$2:$B$7</c:f>
              <c:numCache>
                <c:formatCode>General</c:formatCode>
                <c:ptCount val="6"/>
                <c:pt idx="0">
                  <c:v>32.049999999999997</c:v>
                </c:pt>
                <c:pt idx="1">
                  <c:v>3.76</c:v>
                </c:pt>
                <c:pt idx="2">
                  <c:v>1.05</c:v>
                </c:pt>
                <c:pt idx="3">
                  <c:v>0.12</c:v>
                </c:pt>
                <c:pt idx="4">
                  <c:v>1.38</c:v>
                </c:pt>
                <c:pt idx="5">
                  <c:v>61.64</c:v>
                </c:pt>
              </c:numCache>
            </c:numRef>
          </c:val>
          <c:extLst>
            <c:ext xmlns:c16="http://schemas.microsoft.com/office/drawing/2014/chart" uri="{C3380CC4-5D6E-409C-BE32-E72D297353CC}">
              <c16:uniqueId val="{0000000C-17BA-4327-B5C9-5C183C0718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20.01.2026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this point, the presenter should declare and explain his/her relationship to the Foundation. If the presenter is not a member of staff, he or she should make clear why the Foundation’s work is so important to him/her that he/she is presenting the work of the Foundation.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the same time, it should be made clear that, not being a member of staff, the presenter cannot answer every question in detail. He/she cannot definitively confirm whether someone is really suitable for a specific sponsorship programme. Nor can he/she agree to award funding. It is important to point out that the listeners can find all the details on the Alexander von Humboldt Foundation’s website and are welcome to get in touch with the Foundation at any time. The contact details are given at the end of the presentation.</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372960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357065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sponsors academic cooperation amongst excellent foreign and German academics. Annually, it grants more than 700 research fellowships and research awards that enjoy an outstanding reputation across the globe. </a:t>
            </a:r>
          </a:p>
          <a:p>
            <a:r>
              <a:rPr lang="en-US"/>
              <a:t>The Foundation‘s research fellowships and awards provide funding to suit every career situation – from young postdoctoral researchers at the beginning of their research careers to experienced researchers or world leaders in their research area.</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13</a:t>
            </a:fld>
            <a:endParaRPr lang="de-DE"/>
          </a:p>
        </p:txBody>
      </p:sp>
    </p:spTree>
    <p:extLst>
      <p:ext uri="{BB962C8B-B14F-4D97-AF65-F5344CB8AC3E}">
        <p14:creationId xmlns:p14="http://schemas.microsoft.com/office/powerpoint/2010/main" val="169544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Alexander von Humboldt </a:t>
            </a:r>
            <a:r>
              <a:rPr lang="de-DE" err="1"/>
              <a:t>Foundation</a:t>
            </a:r>
            <a:r>
              <a:rPr lang="de-DE"/>
              <a:t> </a:t>
            </a:r>
            <a:r>
              <a:rPr lang="de-DE" err="1"/>
              <a:t>sponsors</a:t>
            </a:r>
            <a:r>
              <a:rPr lang="de-DE"/>
              <a:t>:</a:t>
            </a:r>
          </a:p>
          <a:p>
            <a:pPr marL="171450" indent="-171450">
              <a:buFont typeface="Arial" panose="020B0604020202020204" pitchFamily="34" charset="0"/>
              <a:buChar char="•"/>
            </a:pPr>
            <a:r>
              <a:rPr lang="de-DE"/>
              <a:t> </a:t>
            </a:r>
            <a:r>
              <a:rPr lang="de-DE" err="1"/>
              <a:t>academics</a:t>
            </a:r>
            <a:r>
              <a:rPr lang="de-DE"/>
              <a:t> at different </a:t>
            </a:r>
            <a:r>
              <a:rPr lang="de-DE" err="1"/>
              <a:t>career</a:t>
            </a:r>
            <a:r>
              <a:rPr lang="de-DE"/>
              <a:t> </a:t>
            </a:r>
            <a:r>
              <a:rPr lang="de-DE" err="1"/>
              <a:t>stages</a:t>
            </a:r>
            <a:r>
              <a:rPr lang="de-DE"/>
              <a:t>, </a:t>
            </a:r>
            <a:r>
              <a:rPr lang="de-DE" err="1"/>
              <a:t>usually</a:t>
            </a:r>
            <a:r>
              <a:rPr lang="de-DE"/>
              <a:t> after </a:t>
            </a:r>
            <a:r>
              <a:rPr lang="de-DE" err="1"/>
              <a:t>completion</a:t>
            </a:r>
            <a:r>
              <a:rPr lang="de-DE"/>
              <a:t> </a:t>
            </a:r>
            <a:r>
              <a:rPr lang="de-DE" err="1"/>
              <a:t>of</a:t>
            </a:r>
            <a:r>
              <a:rPr lang="de-DE"/>
              <a:t> a </a:t>
            </a:r>
            <a:r>
              <a:rPr lang="de-DE" err="1"/>
              <a:t>doctorate</a:t>
            </a:r>
            <a:r>
              <a:rPr lang="de-DE"/>
              <a:t> </a:t>
            </a:r>
          </a:p>
          <a:p>
            <a:pPr marL="171450" indent="-171450">
              <a:buFont typeface="Arial" panose="020B0604020202020204" pitchFamily="34" charset="0"/>
              <a:buChar char="•"/>
            </a:pPr>
            <a:r>
              <a:rPr lang="de-DE"/>
              <a:t> </a:t>
            </a:r>
            <a:r>
              <a:rPr lang="de-DE" err="1"/>
              <a:t>academics</a:t>
            </a:r>
            <a:r>
              <a:rPr lang="de-DE"/>
              <a:t> </a:t>
            </a:r>
            <a:r>
              <a:rPr lang="de-DE" err="1"/>
              <a:t>from</a:t>
            </a:r>
            <a:r>
              <a:rPr lang="de-DE"/>
              <a:t> </a:t>
            </a:r>
            <a:r>
              <a:rPr lang="de-DE" err="1"/>
              <a:t>abroad</a:t>
            </a:r>
            <a:r>
              <a:rPr lang="de-DE"/>
              <a:t>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in Germany</a:t>
            </a:r>
          </a:p>
          <a:p>
            <a:pPr marL="171450" indent="-171450">
              <a:buFont typeface="Arial" panose="020B0604020202020204" pitchFamily="34" charset="0"/>
              <a:buChar char="•"/>
            </a:pPr>
            <a:r>
              <a:rPr lang="de-DE"/>
              <a:t> </a:t>
            </a:r>
            <a:r>
              <a:rPr lang="de-DE" err="1"/>
              <a:t>academics</a:t>
            </a:r>
            <a:r>
              <a:rPr lang="de-DE"/>
              <a:t> </a:t>
            </a:r>
            <a:r>
              <a:rPr lang="de-DE" err="1"/>
              <a:t>from</a:t>
            </a:r>
            <a:r>
              <a:rPr lang="de-DE"/>
              <a:t> Germany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a:t>
            </a:r>
            <a:r>
              <a:rPr lang="de-DE" err="1"/>
              <a:t>abroad</a:t>
            </a:r>
            <a:endParaRPr lang="de-DE"/>
          </a:p>
          <a:p>
            <a:endParaRPr lang="de-DE"/>
          </a:p>
          <a:p>
            <a:r>
              <a:rPr lang="de-DE"/>
              <a:t>(Design </a:t>
            </a:r>
            <a:r>
              <a:rPr lang="de-DE" err="1"/>
              <a:t>suggestion</a:t>
            </a:r>
            <a:r>
              <a:rPr lang="de-DE"/>
              <a:t>: Programmes </a:t>
            </a:r>
            <a:r>
              <a:rPr lang="de-DE" err="1"/>
              <a:t>that</a:t>
            </a:r>
            <a:r>
              <a:rPr lang="de-DE"/>
              <a:t> </a:t>
            </a:r>
            <a:r>
              <a:rPr lang="de-DE" err="1"/>
              <a:t>are</a:t>
            </a:r>
            <a:r>
              <a:rPr lang="de-DE"/>
              <a:t> not </a:t>
            </a:r>
            <a:r>
              <a:rPr lang="de-DE" err="1"/>
              <a:t>interesting</a:t>
            </a:r>
            <a:r>
              <a:rPr lang="de-DE"/>
              <a:t> </a:t>
            </a:r>
            <a:r>
              <a:rPr lang="de-DE" err="1"/>
              <a:t>or</a:t>
            </a:r>
            <a:r>
              <a:rPr lang="de-DE"/>
              <a:t> relevant </a:t>
            </a:r>
            <a:r>
              <a:rPr lang="de-DE" err="1"/>
              <a:t>for</a:t>
            </a:r>
            <a:r>
              <a:rPr lang="de-DE"/>
              <a:t> </a:t>
            </a:r>
            <a:r>
              <a:rPr lang="de-DE" err="1"/>
              <a:t>the</a:t>
            </a:r>
            <a:r>
              <a:rPr lang="de-DE"/>
              <a:t> </a:t>
            </a:r>
            <a:r>
              <a:rPr lang="de-DE" err="1"/>
              <a:t>specific</a:t>
            </a:r>
            <a:r>
              <a:rPr lang="de-DE"/>
              <a:t> </a:t>
            </a:r>
            <a:r>
              <a:rPr lang="de-DE" err="1"/>
              <a:t>audience</a:t>
            </a:r>
            <a:r>
              <a:rPr lang="de-DE"/>
              <a:t> </a:t>
            </a:r>
            <a:r>
              <a:rPr lang="de-DE" err="1"/>
              <a:t>can</a:t>
            </a:r>
            <a:r>
              <a:rPr lang="de-DE"/>
              <a:t> </a:t>
            </a:r>
            <a:r>
              <a:rPr lang="de-DE" err="1"/>
              <a:t>be</a:t>
            </a:r>
            <a:r>
              <a:rPr lang="de-DE"/>
              <a:t> </a:t>
            </a:r>
            <a:r>
              <a:rPr lang="de-DE" err="1"/>
              <a:t>displayed</a:t>
            </a:r>
            <a:r>
              <a:rPr lang="de-DE"/>
              <a:t> in </a:t>
            </a:r>
            <a:r>
              <a:rPr lang="de-DE" err="1"/>
              <a:t>gray</a:t>
            </a:r>
            <a:r>
              <a:rPr lang="de-DE"/>
              <a:t> </a:t>
            </a:r>
            <a:r>
              <a:rPr lang="de-DE" err="1"/>
              <a:t>font</a:t>
            </a:r>
            <a:r>
              <a:rPr lang="de-DE"/>
              <a:t> </a:t>
            </a:r>
            <a:r>
              <a:rPr lang="de-DE" err="1"/>
              <a:t>colour</a:t>
            </a:r>
            <a:r>
              <a:rPr lang="de-DE"/>
              <a: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326594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At </a:t>
            </a:r>
            <a:r>
              <a:rPr lang="de-DE" err="1"/>
              <a:t>this</a:t>
            </a:r>
            <a:r>
              <a:rPr lang="de-DE"/>
              <a:t> </a:t>
            </a:r>
            <a:r>
              <a:rPr lang="de-DE" err="1"/>
              <a:t>point</a:t>
            </a:r>
            <a:r>
              <a:rPr lang="de-DE"/>
              <a:t>, </a:t>
            </a:r>
            <a:r>
              <a:rPr lang="de-DE" err="1"/>
              <a:t>the</a:t>
            </a:r>
            <a:r>
              <a:rPr lang="de-DE"/>
              <a:t> </a:t>
            </a:r>
            <a:r>
              <a:rPr lang="de-DE" err="1"/>
              <a:t>presenter</a:t>
            </a:r>
            <a:r>
              <a:rPr lang="de-DE"/>
              <a:t> </a:t>
            </a:r>
            <a:r>
              <a:rPr lang="de-DE" err="1"/>
              <a:t>should</a:t>
            </a:r>
            <a:r>
              <a:rPr lang="de-DE"/>
              <a:t> </a:t>
            </a:r>
            <a:r>
              <a:rPr lang="de-DE" err="1"/>
              <a:t>provide</a:t>
            </a:r>
            <a:r>
              <a:rPr lang="de-DE"/>
              <a:t> an </a:t>
            </a:r>
            <a:r>
              <a:rPr lang="de-DE" err="1"/>
              <a:t>overview</a:t>
            </a:r>
            <a:r>
              <a:rPr lang="de-DE"/>
              <a:t> </a:t>
            </a:r>
            <a:r>
              <a:rPr lang="de-DE" err="1"/>
              <a:t>of</a:t>
            </a:r>
            <a:r>
              <a:rPr lang="de-DE"/>
              <a:t> </a:t>
            </a:r>
            <a:r>
              <a:rPr lang="de-DE" err="1"/>
              <a:t>the</a:t>
            </a:r>
            <a:r>
              <a:rPr lang="de-DE"/>
              <a:t> </a:t>
            </a:r>
            <a:r>
              <a:rPr lang="de-DE" err="1"/>
              <a:t>contents</a:t>
            </a:r>
            <a:r>
              <a:rPr lang="de-DE"/>
              <a:t> </a:t>
            </a:r>
            <a:r>
              <a:rPr lang="de-DE" err="1"/>
              <a:t>of</a:t>
            </a:r>
            <a:r>
              <a:rPr lang="de-DE"/>
              <a:t> </a:t>
            </a:r>
            <a:r>
              <a:rPr lang="de-DE" err="1"/>
              <a:t>the</a:t>
            </a:r>
            <a:r>
              <a:rPr lang="de-DE"/>
              <a:t> presentation.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79005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is active in various fields:</a:t>
            </a:r>
          </a:p>
          <a:p>
            <a:pPr marL="171450" indent="-171450">
              <a:buFont typeface="Arial" panose="020B0604020202020204" pitchFamily="34" charset="0"/>
              <a:buChar char="•"/>
            </a:pPr>
            <a:r>
              <a:rPr lang="en-US"/>
              <a:t>It supports international academics as part of foreign cultural and educational policy as well as outstanding German researchers. The academic collaborations between excellent international and German researchers are part of “science diplomacy”, which is focused on dialogue, understanding, and building intercultural competence.</a:t>
            </a:r>
            <a:endParaRPr lang="en-US">
              <a:cs typeface="Calibri"/>
            </a:endParaRPr>
          </a:p>
          <a:p>
            <a:pPr marL="171450" indent="-171450">
              <a:buFont typeface="Arial" panose="020B0604020202020204" pitchFamily="34" charset="0"/>
              <a:buChar char="•"/>
            </a:pPr>
            <a:r>
              <a:rPr lang="en-US"/>
              <a:t>It strengthens cutting-edge research through internationalization.</a:t>
            </a:r>
            <a:endParaRPr lang="en-US">
              <a:cs typeface="Calibri"/>
            </a:endParaRPr>
          </a:p>
          <a:p>
            <a:pPr marL="171450" indent="-171450">
              <a:buFont typeface="Arial" panose="020B0604020202020204" pitchFamily="34" charset="0"/>
              <a:buChar char="•"/>
            </a:pPr>
            <a:r>
              <a:rPr lang="en-US"/>
              <a:t>It enables individuals who provide an impetus for the research location Germany to spend time researching there.</a:t>
            </a:r>
            <a:endParaRPr lang="en-US">
              <a:cs typeface="Calibri" panose="020F0502020204030204"/>
            </a:endParaRPr>
          </a:p>
          <a:p>
            <a:pPr marL="171450" indent="-171450">
              <a:buFont typeface="Arial" panose="020B0604020202020204" pitchFamily="34" charset="0"/>
              <a:buChar char="•"/>
            </a:pPr>
            <a:r>
              <a:rPr lang="en-US"/>
              <a:t>It promotes development by sponsoring cooperation with researchers from emerging and developing countries.</a:t>
            </a:r>
            <a:endParaRPr lang="en-US">
              <a:cs typeface="Calibri" panose="020F0502020204030204"/>
            </a:endParaRP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67128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a:t>The Alexander von Humboldt Foundation enables highly-qualified postdoctoral scientists and scholars from abroad to carry out research projects of their own choice in Germany. Researchers of all nationalities and disciplines may apply for a Humboldt Research Fellowship for postdoctoral researchers or a Humboldt Research Fellowship for experienced researchers. Furthermore, highly-qualified researchers from emerging and developing countries (excluding India and the People‘s Republic of China) may apply for a </a:t>
            </a:r>
            <a:r>
              <a:rPr lang="en-US" sz="1000" b="1"/>
              <a:t>Georg Forster Fellowship for postdoctoral researchers </a:t>
            </a:r>
            <a:r>
              <a:rPr lang="en-US" sz="1000"/>
              <a:t>or </a:t>
            </a:r>
            <a:r>
              <a:rPr lang="en-US" sz="1000" b="1"/>
              <a:t>a Georg Forster Fellowship for experienced researchers</a:t>
            </a:r>
            <a:r>
              <a:rPr lang="en-US" sz="1000"/>
              <a:t>. The subject of the research proposal must be of relevance to development and particularly suited to the transfer of knowledge and methods to developing countries. </a:t>
            </a:r>
          </a:p>
          <a:p>
            <a:r>
              <a:rPr lang="en-US" sz="1000"/>
              <a:t>The </a:t>
            </a:r>
            <a:r>
              <a:rPr lang="en-US" sz="1000" b="1"/>
              <a:t>Alexander von Humboldt Professorship</a:t>
            </a:r>
            <a:r>
              <a:rPr lang="en-US" sz="1000"/>
              <a:t>, which is financed by the Federal Ministry of Education and Research, enables award winners to carry out </a:t>
            </a:r>
            <a:r>
              <a:rPr lang="en-US" sz="1000" b="1"/>
              <a:t>long-term, ground-breaking research at universities and research institutions in Germany</a:t>
            </a:r>
            <a:r>
              <a:rPr lang="en-US" sz="1000"/>
              <a:t>. One objective of the </a:t>
            </a:r>
            <a:r>
              <a:rPr lang="en-US" sz="1000" err="1"/>
              <a:t>programme</a:t>
            </a:r>
            <a:r>
              <a:rPr lang="en-US" sz="1000"/>
              <a:t> is to tap academic expertise from abroad for research in Germany on a permanent basis; another is to support universities in redefining research focus areas.</a:t>
            </a:r>
          </a:p>
          <a:p>
            <a:r>
              <a:rPr lang="en-US" sz="1000"/>
              <a:t>The </a:t>
            </a:r>
            <a:r>
              <a:rPr lang="en-US" sz="1000" b="1"/>
              <a:t>award amount</a:t>
            </a:r>
            <a:r>
              <a:rPr lang="en-US" sz="1000"/>
              <a:t>, totaling </a:t>
            </a:r>
            <a:r>
              <a:rPr lang="en-US" sz="1000" b="1"/>
              <a:t>5 million euros </a:t>
            </a:r>
            <a:r>
              <a:rPr lang="en-US" sz="1000"/>
              <a:t>for academics </a:t>
            </a:r>
            <a:r>
              <a:rPr lang="en-US" sz="1000" b="1"/>
              <a:t>in experimental disciplines </a:t>
            </a:r>
            <a:r>
              <a:rPr lang="en-US" sz="1000"/>
              <a:t>and</a:t>
            </a:r>
            <a:r>
              <a:rPr lang="en-US" sz="1000" b="1"/>
              <a:t> 3.5 million euros </a:t>
            </a:r>
            <a:r>
              <a:rPr lang="en-US" sz="1000"/>
              <a:t>for researchers </a:t>
            </a:r>
            <a:r>
              <a:rPr lang="en-US" sz="1000" b="1"/>
              <a:t>in theoretical disciplines</a:t>
            </a:r>
            <a:r>
              <a:rPr lang="en-US" sz="1000"/>
              <a:t>, is made available for a </a:t>
            </a:r>
            <a:r>
              <a:rPr lang="en-US" sz="1000" b="1"/>
              <a:t>period of five years</a:t>
            </a:r>
            <a:r>
              <a:rPr lang="en-US" sz="1000"/>
              <a:t>. It covers the financial outlay for research work and an administrative lump sum for the receiving institution. The award sum also includes personal salary which may not exceed €180,000 per year.</a:t>
            </a:r>
          </a:p>
          <a:p>
            <a:r>
              <a:rPr lang="en-US" sz="1000"/>
              <a:t>Nominations must be submitted to the Alexander von Humboldt Foundation via the rectors or presidents of the respective university and, where relevant, the academic directors or boards of non-university research institutions. </a:t>
            </a:r>
            <a:r>
              <a:rPr lang="en-US" sz="1000" b="1"/>
              <a:t>Direct applications are not accepted</a:t>
            </a:r>
            <a:r>
              <a:rPr lang="en-US" sz="1000"/>
              <a:t>. Nominations may be submitted during ongoing appointment procedures.</a:t>
            </a:r>
          </a:p>
          <a:p>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213213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Feodor Lynen Research Fellowships </a:t>
            </a:r>
            <a:r>
              <a:rPr lang="en-US"/>
              <a:t>for postdoctoral researchers are the tool with which the Alexander von Humboldt Foundation enables highly-qualified scientists and scholars from Germany, who are just embarking on their academic careers and who completed their </a:t>
            </a:r>
            <a:r>
              <a:rPr lang="en-US" b="1"/>
              <a:t>doctorates less than four years ago</a:t>
            </a:r>
            <a:r>
              <a:rPr lang="en-US"/>
              <a:t>, to spend extended periods of research (</a:t>
            </a:r>
            <a:r>
              <a:rPr lang="en-US" b="1"/>
              <a:t>6-24 months) abroad</a:t>
            </a:r>
            <a:r>
              <a:rPr lang="en-US"/>
              <a:t>.</a:t>
            </a:r>
          </a:p>
          <a:p>
            <a:endParaRPr lang="en-US"/>
          </a:p>
          <a:p>
            <a:r>
              <a:rPr lang="en-US"/>
              <a:t>Furthermore, the Alexander von Humboldt Foundation enables highly-qualified scientists and scholars from Germany, who completed their </a:t>
            </a:r>
            <a:r>
              <a:rPr lang="en-US" b="1"/>
              <a:t>doctorates less than twelve years ago</a:t>
            </a:r>
            <a:r>
              <a:rPr lang="en-US"/>
              <a:t>, to spend extended periods of research (</a:t>
            </a:r>
            <a:r>
              <a:rPr lang="en-US" b="1"/>
              <a:t>6-18 months</a:t>
            </a:r>
            <a:r>
              <a:rPr lang="en-US"/>
              <a:t>; may be divided up into a maximum of three blocks of a minimum of 3 months each) </a:t>
            </a:r>
            <a:r>
              <a:rPr lang="en-US" b="1"/>
              <a:t>abroad</a:t>
            </a:r>
            <a:r>
              <a:rPr lang="en-US"/>
              <a:t>. </a:t>
            </a:r>
          </a:p>
          <a:p>
            <a:endParaRPr lang="en-US"/>
          </a:p>
          <a:p>
            <a:r>
              <a:rPr lang="en-US"/>
              <a:t>The applicant can use the </a:t>
            </a:r>
            <a:r>
              <a:rPr lang="en-US" b="1"/>
              <a:t>fellowship calculator </a:t>
            </a:r>
            <a:r>
              <a:rPr lang="en-US"/>
              <a:t>at https://www.humboldt-foundation.de/bewerben/foerderprogramme/feodor-lynen-forschungsstipendium/stipendienrechner-fuer-feodor-lynen-stipendien in order to calculate the approximate amount of the fellowship if the application is successful.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115504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promotes outstanding researchers from Germany and abroad with its </a:t>
            </a:r>
            <a:r>
              <a:rPr lang="en-US" err="1"/>
              <a:t>programmes</a:t>
            </a:r>
            <a:r>
              <a:rPr lang="en-US"/>
              <a:t>. Sponsorship decisions are based on the applicant’s achievements and qualifications to date. There are </a:t>
            </a:r>
            <a:r>
              <a:rPr lang="en-US" b="1"/>
              <a:t>no quotas, neither for countries nor disciplines</a:t>
            </a:r>
            <a:r>
              <a:rPr lang="en-US"/>
              <a:t>. The Foundation believes that even in the times of increasing team work the ability of the individual is the crucial factor for academic success. This is why it sponsors </a:t>
            </a:r>
            <a:r>
              <a:rPr lang="en-US" b="1"/>
              <a:t>people not projects</a:t>
            </a:r>
            <a:r>
              <a:rPr lang="en-US"/>
              <a:t>. Those chosen on this basis should be given </a:t>
            </a:r>
            <a:r>
              <a:rPr lang="en-US" b="1"/>
              <a:t>as much freedom as possible </a:t>
            </a:r>
            <a:r>
              <a:rPr lang="en-US"/>
              <a:t>to carry out their research projects. This includes allowing </a:t>
            </a:r>
            <a:r>
              <a:rPr lang="en-US" err="1"/>
              <a:t>Humboldtians</a:t>
            </a:r>
            <a:r>
              <a:rPr lang="en-US"/>
              <a:t> to choose their host institutions themselves and to conduct independent research </a:t>
            </a:r>
            <a:r>
              <a:rPr lang="en-US" b="1"/>
              <a:t>without any stipulations </a:t>
            </a:r>
            <a:r>
              <a:rPr lang="en-US"/>
              <a:t>from the Foundation.</a:t>
            </a:r>
          </a:p>
          <a:p>
            <a:endParaRPr lang="en-US"/>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2610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EA94-471A-479B-4291-346CD4DCAB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29F465-BCCF-D779-6C85-AB9CA4327CA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B5099F-4566-69F0-102C-057FDAA1FD69}"/>
              </a:ext>
            </a:extLst>
          </p:cNvPr>
          <p:cNvSpPr>
            <a:spLocks noGrp="1"/>
          </p:cNvSpPr>
          <p:nvPr>
            <p:ph type="body" idx="1"/>
          </p:nvPr>
        </p:nvSpPr>
        <p:spPr/>
        <p:txBody>
          <a:bodyPr/>
          <a:lstStyle/>
          <a:p>
            <a:r>
              <a:rPr lang="en-GB" sz="1200"/>
              <a:t>As the Foundation's sponsorship programmes target both men and women, it consequently seeks to make its sponsorship programmes equally attractive to both male and female academics.</a:t>
            </a:r>
            <a:br>
              <a:rPr lang="en-GB" sz="1200">
                <a:cs typeface="+mn-lt"/>
              </a:rPr>
            </a:br>
            <a:r>
              <a:rPr lang="en-GB" sz="1200"/>
              <a:t>Nevertheless, it is evident that the proportion of female academics sponsored is significantly lower by comparison with their male colleagues and drops with a higher career stage and with increasing age. The geographical origin is also relevant.</a:t>
            </a:r>
            <a:endParaRPr lang="en-GB" sz="1200">
              <a:cs typeface="Calibri"/>
            </a:endParaRPr>
          </a:p>
          <a:p>
            <a:endParaRPr lang="en-GB" sz="1200">
              <a:cs typeface="Calibri"/>
            </a:endParaRPr>
          </a:p>
          <a:p>
            <a:r>
              <a:rPr lang="en-GB" sz="1200"/>
              <a:t>For this reason the Alexander von Humboldt Foundation supplements its sponsorship options with the following equal opportunities measures:</a:t>
            </a:r>
            <a:endParaRPr lang="en-GB" sz="1200">
              <a:cs typeface="Calibri"/>
            </a:endParaRPr>
          </a:p>
          <a:p>
            <a:endParaRPr lang="en-GB" sz="1200">
              <a:cs typeface="Calibri"/>
            </a:endParaRPr>
          </a:p>
          <a:p>
            <a:pPr marL="171450" indent="-171450">
              <a:buFont typeface="Arial" panose="020B0604020202020204" pitchFamily="34" charset="0"/>
              <a:buChar char="•"/>
            </a:pPr>
            <a:r>
              <a:rPr lang="en-GB" sz="1200"/>
              <a:t>Research fellows have the opportunity to </a:t>
            </a:r>
            <a:r>
              <a:rPr lang="en-GB" sz="1200" b="1"/>
              <a:t>extend the sponsorship period by up to 3 months </a:t>
            </a:r>
            <a:r>
              <a:rPr lang="en-GB" sz="1200"/>
              <a:t>if they give </a:t>
            </a:r>
            <a:r>
              <a:rPr lang="en-GB" sz="1200" b="1"/>
              <a:t>birth during the approved sponsorship period </a:t>
            </a:r>
            <a:r>
              <a:rPr lang="en-GB" sz="1200"/>
              <a:t>(in analogy to the periods laid down in the Maternity Protection Act); the opportunity to extend the sponsorship period is available even if the fellowship finishes within the statutory maternity leave period.</a:t>
            </a:r>
            <a:endParaRPr lang="en-GB" sz="1200">
              <a:cs typeface="Calibri"/>
            </a:endParaRPr>
          </a:p>
          <a:p>
            <a:pPr marL="171450" indent="-171450">
              <a:buFont typeface="Arial" panose="020B0604020202020204" pitchFamily="34" charset="0"/>
              <a:buChar char="•"/>
            </a:pPr>
            <a:r>
              <a:rPr lang="en-GB" sz="1200"/>
              <a:t>The research fellow can apply to </a:t>
            </a:r>
            <a:r>
              <a:rPr lang="en-GB" sz="1200" b="1"/>
              <a:t>interrupt the fellowship period for up to 18 months </a:t>
            </a:r>
            <a:r>
              <a:rPr lang="en-GB" sz="1200"/>
              <a:t>if the birth of a child occurs within the sponsorship period or if the research fellow (male or female) is responsible for the care of a child under 12 years of age. </a:t>
            </a:r>
            <a:endParaRPr lang="en-GB" sz="1200">
              <a:cs typeface="Calibri"/>
            </a:endParaRPr>
          </a:p>
          <a:p>
            <a:pPr marL="171450" indent="-171450">
              <a:buFont typeface="Arial" panose="020B0604020202020204" pitchFamily="34" charset="0"/>
              <a:buChar char="•"/>
            </a:pPr>
            <a:r>
              <a:rPr lang="en-GB" sz="1200" b="1"/>
              <a:t>Married research fellows </a:t>
            </a:r>
            <a:r>
              <a:rPr lang="en-GB" sz="1200"/>
              <a:t>receive a marital allowance if the accompanying spouse does not have any income of his/her own. If the fellows‘ underage children (under 18) accompany them to Germany for at least 3 months (without interruption) an application can be made during the sponsorship period to receive </a:t>
            </a:r>
            <a:r>
              <a:rPr lang="en-GB" sz="1200" b="1"/>
              <a:t>child allowance </a:t>
            </a:r>
            <a:r>
              <a:rPr lang="en-GB" sz="1200"/>
              <a:t>or child benefit according to German law. A </a:t>
            </a:r>
            <a:r>
              <a:rPr lang="en-GB" sz="1200" b="1"/>
              <a:t>childcare allowance </a:t>
            </a:r>
            <a:r>
              <a:rPr lang="en-GB" sz="1200"/>
              <a:t>can be paid for children of fellows from Germany who accompany them abroad and who are not older than 12.</a:t>
            </a:r>
            <a:endParaRPr lang="en-GB" sz="1200">
              <a:cs typeface="Calibri"/>
            </a:endParaRPr>
          </a:p>
        </p:txBody>
      </p:sp>
      <p:sp>
        <p:nvSpPr>
          <p:cNvPr id="4" name="Foliennummernplatzhalter 3">
            <a:extLst>
              <a:ext uri="{FF2B5EF4-FFF2-40B4-BE49-F238E27FC236}">
                <a16:creationId xmlns:a16="http://schemas.microsoft.com/office/drawing/2014/main" id="{EC744801-B9FC-1A7E-6666-FDD8B7DE8E22}"/>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2368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Alexander von Humboldt was a discoverer and cosmopolitan, a universal scholar and fighter for the freedom of research, a humanist and patron of excellent research talents. His lengthy Latin American journey from 1799 to 1804 was celebrated as the second scientific discovery of South America. Members of natural science disciplines such as physical geography, climatology, ecology or oceanography see Humboldt as their founder. </a:t>
            </a:r>
          </a:p>
          <a:p>
            <a:endParaRPr lang="en-US"/>
          </a:p>
          <a:p>
            <a:r>
              <a:rPr lang="en-US"/>
              <a:t>Humboldt was an early networker. He involved hundreds of scientists in collating information from the most diverse areas and built up his own network many young researchers in his orbit were able to benefit from. He did not only circulate data and commentaries around the world, but also information on jobs and positions. </a:t>
            </a:r>
          </a:p>
          <a:p>
            <a:endParaRPr lang="en-US"/>
          </a:p>
          <a:p>
            <a:r>
              <a:rPr lang="en-US"/>
              <a:t>The Alexander von Humboldt Foundation as it is known today was established in 1953 by the Federal Republic of Germany. In the spirit of Humboldt it fosters an international network of scientific cooperation and trust.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406761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a:t>“Once a Humboldtian – always a Humboldtian" </a:t>
            </a:r>
            <a:r>
              <a:rPr lang="en-US" sz="1000"/>
              <a:t>– from the very beginning this was the hallmark of the Alexander von Humboldt Foundation. Humboldt sponsorship is enduring: the Foundation is a lifetime partner, maintaining the connections on a long-term basis through its alumni sponsorship </a:t>
            </a:r>
            <a:r>
              <a:rPr lang="en-US" sz="1000" err="1"/>
              <a:t>programmes</a:t>
            </a:r>
            <a:r>
              <a:rPr lang="en-US" sz="1000"/>
              <a:t>. As a result, an active knowledge network of more than 30,000 </a:t>
            </a:r>
            <a:r>
              <a:rPr lang="en-US" sz="1000" err="1"/>
              <a:t>Humboldtians</a:t>
            </a:r>
            <a:r>
              <a:rPr lang="en-US" sz="1000"/>
              <a:t> has been laid across the whole academic world – embracing over 140 states. The alumni sponsorship measures provide flexible support for the individual life paths and development of </a:t>
            </a:r>
            <a:r>
              <a:rPr lang="en-US" sz="1000" err="1"/>
              <a:t>Humboldtians</a:t>
            </a:r>
            <a:r>
              <a:rPr lang="en-US" sz="1000"/>
              <a:t>. Moreover, the Foundation encourages its alumni to undertake their own initiatives and collaborations across disciplinary and national borders.</a:t>
            </a:r>
          </a:p>
          <a:p>
            <a:r>
              <a:rPr lang="en-US" sz="1000"/>
              <a:t>Amongst other things, networking sponsorship caters for further research stays to Germany. This gives fellows a chance to revitalize relationships to specialist colleagues and their institutes or make contacts with new partners, continue joint projects already underway, or build new collaborations.</a:t>
            </a:r>
          </a:p>
          <a:p>
            <a:r>
              <a:rPr lang="en-US" sz="1000" b="1"/>
              <a:t>The Research Group Linkage </a:t>
            </a:r>
            <a:r>
              <a:rPr lang="en-US" sz="1000" b="1" err="1"/>
              <a:t>Programme</a:t>
            </a:r>
            <a:r>
              <a:rPr lang="en-US" sz="1000" b="1"/>
              <a:t> </a:t>
            </a:r>
            <a:r>
              <a:rPr lang="en-US" sz="1000"/>
              <a:t>allows </a:t>
            </a:r>
            <a:r>
              <a:rPr lang="en-US" sz="1000" err="1"/>
              <a:t>Humboldtians</a:t>
            </a:r>
            <a:r>
              <a:rPr lang="en-US" sz="1000"/>
              <a:t> to apply for sponsorship in order to cooperate over a period of three years with a researcher working at a German institute and additional cooperation partners in other countries. The Alexander von Humboldt Foundation regularly organizes </a:t>
            </a:r>
            <a:r>
              <a:rPr lang="en-US" sz="1000" b="1"/>
              <a:t>colloquia abroad </a:t>
            </a:r>
            <a:r>
              <a:rPr lang="en-US" sz="1000"/>
              <a:t>to which it invites research fellows and research award winners living in the host country or region, as well as Feodor Lynen fellows working there.</a:t>
            </a:r>
          </a:p>
          <a:p>
            <a:r>
              <a:rPr lang="en-US" sz="1000"/>
              <a:t>Since 2002, the Alexander von Humboldt Foundation has provided financial support for Humboldt Alumni Associations as well as for individual </a:t>
            </a:r>
            <a:r>
              <a:rPr lang="en-US" sz="1000" err="1"/>
              <a:t>Humboldtians</a:t>
            </a:r>
            <a:r>
              <a:rPr lang="en-US" sz="1000"/>
              <a:t> to organize regional and specialist conferences. These </a:t>
            </a:r>
            <a:r>
              <a:rPr lang="en-US" sz="1000" b="1"/>
              <a:t>Humboldt </a:t>
            </a:r>
            <a:r>
              <a:rPr lang="en-US" sz="1000" b="1" err="1"/>
              <a:t>Kollegs</a:t>
            </a:r>
            <a:r>
              <a:rPr lang="en-US" sz="1000" b="1"/>
              <a:t> </a:t>
            </a:r>
            <a:r>
              <a:rPr lang="en-US" sz="1000"/>
              <a:t>have become one of the most popular instruments for strengthening regional and specialist networks. Apart from networking, the </a:t>
            </a:r>
            <a:r>
              <a:rPr lang="en-US" sz="1000" err="1"/>
              <a:t>Kollegs</a:t>
            </a:r>
            <a:r>
              <a:rPr lang="en-US" sz="1000"/>
              <a:t> serve to awaken the interest of young academics in the Foundation’s </a:t>
            </a:r>
            <a:r>
              <a:rPr lang="en-US" sz="1000" err="1"/>
              <a:t>programmes</a:t>
            </a:r>
            <a:r>
              <a:rPr lang="en-US" sz="1000"/>
              <a:t> and in Germany as a location for research.</a:t>
            </a:r>
          </a:p>
          <a:p>
            <a:r>
              <a:rPr lang="en-US" sz="1000"/>
              <a:t>The Alexander von Humboldt Foundation’s </a:t>
            </a:r>
            <a:r>
              <a:rPr lang="en-US" sz="1000" b="1"/>
              <a:t>Humboldt Alumni Awards </a:t>
            </a:r>
            <a:r>
              <a:rPr lang="en-US" sz="1000"/>
              <a:t>for innovative networking initiatives are granted to fellows and award winners abroad. Each award is valued at up to €25,000. Four awards are granted annually, including one that is earmarked to sponsor initiatives promoting </a:t>
            </a:r>
            <a:r>
              <a:rPr lang="en-US" sz="1000" b="1"/>
              <a:t>networking between female academics</a:t>
            </a:r>
            <a:r>
              <a:rPr lang="en-US" sz="1000"/>
              <a:t>. The awards are designed to support projects not covered by the Foundation's existing sponsorship and alumni </a:t>
            </a:r>
            <a:r>
              <a:rPr lang="en-US" sz="1000" err="1"/>
              <a:t>programmes</a:t>
            </a:r>
            <a:r>
              <a:rPr lang="en-US" sz="1000"/>
              <a:t> and to promote academic and cultural relations between Germany and the Humboldt alumni's own countries as well as to strengthen their collaboration in the respective regions.</a:t>
            </a:r>
            <a:br>
              <a:rPr lang="en-US" sz="1000"/>
            </a:br>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2389545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a:t> | </a:t>
            </a:r>
            <a:fld id="{EF543838-273D-F04A-829F-F5483DF16BC0}" type="datetimeFigureOut">
              <a:rPr lang="de-DE" smtClean="0"/>
              <a:pPr/>
              <a:t>20.01.2026</a:t>
            </a:fld>
            <a:endParaRPr lang="de-DE"/>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a:t>EXZELLENZ </a:t>
            </a:r>
            <a:br>
              <a:rPr lang="de-DE"/>
            </a:br>
            <a:r>
              <a:rPr lang="de-DE"/>
              <a:t>VERBINDET –</a:t>
            </a:r>
            <a:br>
              <a:rPr lang="de-DE" sz="2400"/>
            </a:br>
            <a:r>
              <a:rPr lang="de-DE" sz="2400" b="0"/>
              <a:t>BE PART OF A </a:t>
            </a:r>
            <a:br>
              <a:rPr lang="de-DE" sz="2400" b="0"/>
            </a:br>
            <a:r>
              <a:rPr lang="de-DE" sz="2400" b="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a:t>Speaker</a:t>
            </a:r>
          </a:p>
          <a:p>
            <a:r>
              <a:rPr lang="de-DE" err="1"/>
              <a:t>Function</a:t>
            </a:r>
            <a:r>
              <a:rPr lang="de-DE"/>
              <a:t> </a:t>
            </a:r>
          </a:p>
          <a:p>
            <a:r>
              <a:rPr lang="de-DE"/>
              <a:t>Date</a:t>
            </a:r>
          </a:p>
          <a:p>
            <a:r>
              <a:rPr lang="de-DE"/>
              <a:t>Name </a:t>
            </a:r>
            <a:r>
              <a:rPr lang="de-DE" err="1"/>
              <a:t>of</a:t>
            </a:r>
            <a:r>
              <a:rPr lang="de-DE"/>
              <a:t> </a:t>
            </a:r>
            <a:r>
              <a:rPr lang="de-DE" err="1"/>
              <a:t>event</a:t>
            </a:r>
            <a:endParaRPr lang="de-DE"/>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552754"/>
            <a:ext cx="5804545" cy="1805326"/>
          </a:xfrm>
        </p:spPr>
        <p:txBody>
          <a:bodyPr>
            <a:normAutofit/>
          </a:bodyPr>
          <a:lstStyle/>
          <a:p>
            <a:pPr>
              <a:lnSpc>
                <a:spcPct val="100000"/>
              </a:lnSpc>
            </a:pPr>
            <a:r>
              <a:rPr lang="en-US" sz="1800"/>
              <a:t>World-spanning Humboldt Network transcending the boundaries of disciplines and countries </a:t>
            </a:r>
          </a:p>
          <a:p>
            <a:pPr>
              <a:lnSpc>
                <a:spcPct val="100000"/>
              </a:lnSpc>
            </a:pPr>
            <a:r>
              <a:rPr lang="en-US" sz="1800"/>
              <a:t>Scientific solutions to the challenges of our times</a:t>
            </a:r>
          </a:p>
          <a:p>
            <a:pPr>
              <a:lnSpc>
                <a:spcPct val="100000"/>
              </a:lnSpc>
            </a:pPr>
            <a:r>
              <a:rPr lang="en-US" sz="1800"/>
              <a:t>A network of trust and understanding</a:t>
            </a:r>
            <a:endParaRPr lang="de-DE" sz="1800"/>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a:t>OUR NETWORK</a:t>
            </a:r>
            <a:endParaRPr lang="de-DE" sz="200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a:solidFill>
                  <a:schemeClr val="accent3">
                    <a:lumMod val="75000"/>
                  </a:schemeClr>
                </a:solidFill>
                <a:latin typeface="IBM Plex Sans Light" panose="020B0403050203000203" pitchFamily="34" charset="0"/>
              </a:rPr>
              <a:t>Alexander von Humboldt</a:t>
            </a:r>
          </a:p>
        </p:txBody>
      </p:sp>
      <p:sp>
        <p:nvSpPr>
          <p:cNvPr id="24" name="Titel 1">
            <a:extLst>
              <a:ext uri="{FF2B5EF4-FFF2-40B4-BE49-F238E27FC236}">
                <a16:creationId xmlns:a16="http://schemas.microsoft.com/office/drawing/2014/main" id="{B692A8A9-D23D-DB63-17F1-AF74B2059406}"/>
              </a:ext>
            </a:extLst>
          </p:cNvPr>
          <p:cNvSpPr txBox="1">
            <a:spLocks/>
          </p:cNvSpPr>
          <p:nvPr/>
        </p:nvSpPr>
        <p:spPr>
          <a:xfrm>
            <a:off x="2038486" y="953711"/>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en-US" sz="4000">
                <a:solidFill>
                  <a:schemeClr val="tx1"/>
                </a:solidFill>
              </a:rPr>
              <a:t>IDEAS CAN ONLY BEAR FRUIT</a:t>
            </a:r>
            <a:br>
              <a:rPr lang="en-US" sz="4000">
                <a:solidFill>
                  <a:schemeClr val="tx1"/>
                </a:solidFill>
              </a:rPr>
            </a:br>
            <a:r>
              <a:rPr lang="en-US" sz="4000">
                <a:solidFill>
                  <a:schemeClr val="tx1"/>
                </a:solidFill>
              </a:rPr>
              <a:t>IF THEY TAKE ROOT IN MANY MINDS.</a:t>
            </a:r>
          </a:p>
        </p:txBody>
      </p:sp>
    </p:spTree>
    <p:extLst>
      <p:ext uri="{BB962C8B-B14F-4D97-AF65-F5344CB8AC3E}">
        <p14:creationId xmlns:p14="http://schemas.microsoft.com/office/powerpoint/2010/main" val="54218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a:t>OUR NETWORK</a:t>
            </a:r>
            <a:endParaRPr lang="de-DE" sz="200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950</a:t>
            </a:r>
          </a:p>
          <a:p>
            <a:pPr algn="ctr">
              <a:lnSpc>
                <a:spcPct val="100000"/>
              </a:lnSpc>
            </a:pPr>
            <a:r>
              <a:rPr lang="de-DE" sz="1800" b="0">
                <a:solidFill>
                  <a:schemeClr val="tx1">
                    <a:lumMod val="95000"/>
                    <a:lumOff val="5000"/>
                  </a:schemeClr>
                </a:solidFill>
                <a:latin typeface="IBM Plex Sans Light" panose="020B0403050203000203" pitchFamily="34" charset="0"/>
              </a:rPr>
              <a:t>Awards and </a:t>
            </a:r>
            <a:r>
              <a:rPr lang="de-DE" sz="1800" b="0" err="1">
                <a:solidFill>
                  <a:schemeClr val="tx1">
                    <a:lumMod val="95000"/>
                    <a:lumOff val="5000"/>
                  </a:schemeClr>
                </a:solidFill>
                <a:latin typeface="IBM Plex Sans Light" panose="020B0403050203000203" pitchFamily="34" charset="0"/>
              </a:rPr>
              <a:t>fellowships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Alumni in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more</a:t>
            </a: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than</a:t>
            </a:r>
            <a:endPar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endParaRPr>
          </a:p>
          <a:p>
            <a:pPr algn="ctr">
              <a:lnSpc>
                <a:spcPct val="100000"/>
              </a:lnSpc>
            </a:pPr>
            <a:r>
              <a:rPr lang="de-DE">
                <a:solidFill>
                  <a:schemeClr val="accent2"/>
                </a:solidFill>
              </a:rPr>
              <a:t>140</a:t>
            </a:r>
          </a:p>
          <a:p>
            <a:pPr algn="ctr"/>
            <a:r>
              <a:rPr lang="de-DE" sz="1800" b="0">
                <a:solidFill>
                  <a:schemeClr val="tx1">
                    <a:lumMod val="95000"/>
                    <a:lumOff val="5000"/>
                  </a:schemeClr>
                </a:solidFill>
                <a:latin typeface="IBM Plex Sans Light" panose="020B0403050203000203" pitchFamily="34" charset="0"/>
              </a:rPr>
              <a:t>countries</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2300</a:t>
            </a:r>
          </a:p>
          <a:p>
            <a:pPr algn="ctr">
              <a:lnSpc>
                <a:spcPct val="100000"/>
              </a:lnSpc>
            </a:pPr>
            <a:r>
              <a:rPr lang="de-DE" sz="1800" b="0">
                <a:solidFill>
                  <a:schemeClr val="tx1">
                    <a:lumMod val="95000"/>
                    <a:lumOff val="5000"/>
                  </a:schemeClr>
                </a:solidFill>
                <a:latin typeface="IBM Plex Sans Light" panose="020B0403050203000203" pitchFamily="34" charset="0"/>
              </a:rPr>
              <a:t>Research </a:t>
            </a:r>
            <a:r>
              <a:rPr lang="de-DE" sz="1800" b="0" err="1">
                <a:solidFill>
                  <a:schemeClr val="tx1">
                    <a:lumMod val="95000"/>
                    <a:lumOff val="5000"/>
                  </a:schemeClr>
                </a:solidFill>
                <a:latin typeface="IBM Plex Sans Light" panose="020B0403050203000203" pitchFamily="34" charset="0"/>
              </a:rPr>
              <a:t>stays</a:t>
            </a:r>
            <a:r>
              <a:rPr lang="de-DE" sz="1800" b="0">
                <a:solidFill>
                  <a:schemeClr val="tx1">
                    <a:lumMod val="95000"/>
                    <a:lumOff val="5000"/>
                  </a:schemeClr>
                </a:solidFill>
                <a:latin typeface="IBM Plex Sans Light" panose="020B0403050203000203" pitchFamily="34" charset="0"/>
              </a:rPr>
              <a:t> in Germany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2"/>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a:solidFill>
                  <a:schemeClr val="accent2"/>
                </a:solidFill>
              </a:rPr>
              <a:t>30000</a:t>
            </a:r>
            <a:endParaRPr lang="de-DE">
              <a:solidFill>
                <a:schemeClr val="accent2"/>
              </a:solidFill>
            </a:endParaRPr>
          </a:p>
          <a:p>
            <a:r>
              <a:rPr lang="de-DE" sz="1800" b="0" err="1">
                <a:solidFill>
                  <a:schemeClr val="tx1">
                    <a:lumMod val="95000"/>
                    <a:lumOff val="5000"/>
                  </a:schemeClr>
                </a:solidFill>
                <a:latin typeface="IBM Plex Sans Light" panose="020B0403050203000203" pitchFamily="34" charset="0"/>
              </a:rPr>
              <a:t>Humboldtians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across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the</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a:t>
            </a:r>
            <a:endParaRPr lang="de-DE" sz="1800" b="0">
              <a:solidFill>
                <a:schemeClr val="tx1">
                  <a:lumMod val="95000"/>
                  <a:lumOff val="5000"/>
                </a:schemeClr>
              </a:solidFill>
              <a:latin typeface="IBM Plex Sans Light" panose="020B0403050203000203" pitchFamily="34" charset="0"/>
            </a:endParaRP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109</a:t>
            </a:r>
          </a:p>
          <a:p>
            <a:pPr algn="ctr">
              <a:lnSpc>
                <a:spcPct val="100000"/>
              </a:lnSpc>
            </a:pPr>
            <a:r>
              <a:rPr lang="de-DE" sz="1800" b="0">
                <a:solidFill>
                  <a:schemeClr val="tx1">
                    <a:lumMod val="95000"/>
                    <a:lumOff val="5000"/>
                  </a:schemeClr>
                </a:solidFill>
                <a:latin typeface="IBM Plex Sans Light" panose="020B0403050203000203" pitchFamily="34" charset="0"/>
              </a:rPr>
              <a:t>Humboldt </a:t>
            </a:r>
            <a:r>
              <a:rPr lang="de-DE" sz="1800" b="0" err="1">
                <a:solidFill>
                  <a:schemeClr val="tx1">
                    <a:lumMod val="95000"/>
                    <a:lumOff val="5000"/>
                  </a:schemeClr>
                </a:solidFill>
                <a:latin typeface="IBM Plex Sans Light" panose="020B0403050203000203" pitchFamily="34" charset="0"/>
              </a:rPr>
              <a:t>alumni</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associations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worldwide</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latin typeface="IBM Plex Sans"/>
              </a:rPr>
              <a:t>63</a:t>
            </a:r>
            <a:endParaRPr lang="de-DE">
              <a:solidFill>
                <a:schemeClr val="accent2"/>
              </a:solidFill>
            </a:endParaRPr>
          </a:p>
          <a:p>
            <a:pPr algn="ctr">
              <a:lnSpc>
                <a:spcPct val="100000"/>
              </a:lnSpc>
            </a:pPr>
            <a:r>
              <a:rPr lang="de-DE" sz="1800" b="0">
                <a:solidFill>
                  <a:schemeClr val="tx1">
                    <a:lumMod val="95000"/>
                    <a:lumOff val="5000"/>
                  </a:schemeClr>
                </a:solidFill>
                <a:latin typeface="IBM Plex Sans Light"/>
              </a:rPr>
              <a:t>Nobel </a:t>
            </a:r>
            <a:r>
              <a:rPr lang="de-DE" sz="1800" b="0" err="1">
                <a:solidFill>
                  <a:schemeClr val="tx1">
                    <a:lumMod val="95000"/>
                    <a:lumOff val="5000"/>
                  </a:schemeClr>
                </a:solidFill>
                <a:latin typeface="IBM Plex Sans Light"/>
              </a:rPr>
              <a:t>laureates</a:t>
            </a:r>
            <a:endParaRPr lang="de-DE" sz="1800" b="0">
              <a:solidFill>
                <a:schemeClr val="tx1">
                  <a:lumMod val="95000"/>
                  <a:lumOff val="5000"/>
                </a:schemeClr>
              </a:solidFill>
              <a:latin typeface="IBM Plex Sans Light"/>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40</a:t>
            </a:r>
          </a:p>
          <a:p>
            <a:pPr algn="ctr">
              <a:lnSpc>
                <a:spcPct val="100000"/>
              </a:lnSpc>
            </a:pPr>
            <a:r>
              <a:rPr lang="de-DE" sz="1800" b="0" err="1">
                <a:solidFill>
                  <a:schemeClr val="tx1">
                    <a:lumMod val="95000"/>
                    <a:lumOff val="5000"/>
                  </a:schemeClr>
                </a:solidFill>
                <a:latin typeface="IBM Plex Sans Light" panose="020B0403050203000203" pitchFamily="34" charset="0"/>
              </a:rPr>
              <a:t>Conferences</a:t>
            </a:r>
            <a:r>
              <a:rPr lang="de-DE" sz="1800" b="0">
                <a:solidFill>
                  <a:schemeClr val="tx1">
                    <a:lumMod val="95000"/>
                    <a:lumOff val="5000"/>
                  </a:schemeClr>
                </a:solidFill>
                <a:latin typeface="IBM Plex Sans Light" panose="020B0403050203000203" pitchFamily="34" charset="0"/>
              </a:rPr>
              <a:t> and </a:t>
            </a:r>
            <a:r>
              <a:rPr lang="de-DE" sz="1800" b="0" err="1">
                <a:solidFill>
                  <a:schemeClr val="tx1">
                    <a:lumMod val="95000"/>
                    <a:lumOff val="5000"/>
                  </a:schemeClr>
                </a:solidFill>
                <a:latin typeface="IBM Plex Sans Light" panose="020B0403050203000203" pitchFamily="34" charset="0"/>
              </a:rPr>
              <a:t>meetings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across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the</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838200" y="1405119"/>
            <a:ext cx="9301222" cy="1325563"/>
          </a:xfrm>
        </p:spPr>
        <p:txBody>
          <a:bodyPr>
            <a:normAutofit/>
          </a:bodyPr>
          <a:lstStyle/>
          <a:p>
            <a:r>
              <a:rPr lang="de-DE" sz="4000"/>
              <a:t>SPONSORSHIP </a:t>
            </a:r>
            <a:br>
              <a:rPr lang="de-DE" sz="4000"/>
            </a:br>
            <a:r>
              <a:rPr lang="de-DE" sz="4000"/>
              <a:t>OPPORTUNITIES</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838200" y="2825474"/>
            <a:ext cx="6289431" cy="2708203"/>
          </a:xfrm>
        </p:spPr>
        <p:txBody>
          <a:bodyPr>
            <a:normAutofit/>
          </a:bodyPr>
          <a:lstStyle/>
          <a:p>
            <a:pPr>
              <a:lnSpc>
                <a:spcPct val="100000"/>
              </a:lnSpc>
            </a:pPr>
            <a:r>
              <a:rPr lang="en-US"/>
              <a:t>Research topic and academic host / unrestricted selection of collaborative partner in Germany </a:t>
            </a:r>
          </a:p>
          <a:p>
            <a:pPr>
              <a:lnSpc>
                <a:spcPct val="100000"/>
              </a:lnSpc>
            </a:pPr>
            <a:r>
              <a:rPr lang="en-US"/>
              <a:t>From postdocs via experienced researchers to world leaders: research fellowships and research awards for every career situation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8" y="622300"/>
            <a:ext cx="8848139" cy="1325563"/>
          </a:xfrm>
        </p:spPr>
        <p:txBody>
          <a:bodyPr>
            <a:normAutofit/>
          </a:bodyPr>
          <a:lstStyle/>
          <a:p>
            <a:r>
              <a:rPr lang="en-US" altLang="de-DE"/>
              <a:t>MAJOR SPONSORSHIP PROGRAMMES AT A GLANCE</a:t>
            </a:r>
            <a:endParaRPr lang="de-DE"/>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3730423031"/>
              </p:ext>
            </p:extLst>
          </p:nvPr>
        </p:nvGraphicFramePr>
        <p:xfrm>
          <a:off x="3107418" y="2657054"/>
          <a:ext cx="8605837" cy="3577937"/>
        </p:xfrm>
        <a:graphic>
          <a:graphicData uri="http://schemas.openxmlformats.org/drawingml/2006/table">
            <a:tbl>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w="19050" cap="flat" cmpd="sng" algn="ctr">
                      <a:no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Researchers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from</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abroad</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Researchers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from</a:t>
                      </a:r>
                      <a:r>
                        <a:rPr kumimoji="0" lang="de-DE" sz="1200" b="1" i="0" u="none" strike="noStrike" cap="none" normalizeH="0" baseline="0">
                          <a:ln>
                            <a:noFill/>
                          </a:ln>
                          <a:solidFill>
                            <a:schemeClr val="tx1"/>
                          </a:solidFill>
                          <a:effectLst/>
                          <a:latin typeface="IBM Plex Sans" panose="020B0503050203000203" pitchFamily="34" charset="0"/>
                          <a:cs typeface="Arial" charset="0"/>
                        </a:rPr>
                        <a:t> Germany</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Postdoctoral</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4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Humboldt Research Fellowship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Georg Forster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Feodor Lynen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44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Experienced</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12 years after doctorate)</a:t>
                      </a:r>
                      <a:endParaRPr kumimoji="0" lang="de-DE" sz="1200" b="0" i="0" u="none" strike="noStrike" cap="none" normalizeH="0" baseline="0">
                        <a:ln>
                          <a:noFill/>
                        </a:ln>
                        <a:solidFill>
                          <a:schemeClr val="tx2"/>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Humboldt Research Fellowship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Georg Forster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Feodor Lynen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169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15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Max Planck-Humboldt Research Award</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18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Friedrich Wilhelm Bessel Research Award</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Internationally</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recognised</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0"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Humboldt Research Award</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Georg Forster Research Award</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Alexander von Humboldt Professorship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THANK YOU</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en-US" b="1"/>
              <a:t>Do you have any questions?</a:t>
            </a:r>
            <a:endParaRPr lang="de-DE"/>
          </a:p>
          <a:p>
            <a:pPr marL="0" indent="0">
              <a:buNone/>
            </a:pPr>
            <a:endParaRPr lang="de-DE"/>
          </a:p>
          <a:p>
            <a:r>
              <a:rPr lang="en-US"/>
              <a:t>Speaker</a:t>
            </a:r>
          </a:p>
          <a:p>
            <a:r>
              <a:rPr lang="en-US"/>
              <a:t>Function </a:t>
            </a:r>
          </a:p>
          <a:p>
            <a:r>
              <a:rPr lang="en-US"/>
              <a:t>info@avh.de</a:t>
            </a:r>
          </a:p>
          <a:p>
            <a:r>
              <a:rPr lang="en-US"/>
              <a:t>www.humboldt-foundation.de</a:t>
            </a:r>
          </a:p>
          <a:p>
            <a:pPr marL="0" indent="0">
              <a:buNone/>
            </a:pPr>
            <a:endParaRPr lang="de-DE"/>
          </a:p>
        </p:txBody>
      </p:sp>
    </p:spTree>
    <p:extLst>
      <p:ext uri="{BB962C8B-B14F-4D97-AF65-F5344CB8AC3E}">
        <p14:creationId xmlns:p14="http://schemas.microsoft.com/office/powerpoint/2010/main" val="26214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42B7C68-AFB4-627B-6B00-9103DD3460A5}"/>
              </a:ext>
            </a:extLst>
          </p:cNvPr>
          <p:cNvSpPr>
            <a:spLocks noGrp="1"/>
          </p:cNvSpPr>
          <p:nvPr>
            <p:ph type="title"/>
          </p:nvPr>
        </p:nvSpPr>
        <p:spPr/>
        <p:txBody>
          <a:bodyPr/>
          <a:lstStyle/>
          <a:p>
            <a:endParaRPr lang="de-DE"/>
          </a:p>
        </p:txBody>
      </p:sp>
      <p:sp>
        <p:nvSpPr>
          <p:cNvPr id="7" name="Inhaltsplatzhalter 6">
            <a:extLst>
              <a:ext uri="{FF2B5EF4-FFF2-40B4-BE49-F238E27FC236}">
                <a16:creationId xmlns:a16="http://schemas.microsoft.com/office/drawing/2014/main" id="{EF8701D2-D0CC-5C56-5AF3-4F6328D1BA23}"/>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58770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00ECA-07F9-C5D5-464E-9227D49924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461E46C-75D6-1233-ECB9-9D662DD524E1}"/>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231819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08D78B-45C2-B858-8D10-CEE266E384B1}"/>
              </a:ext>
            </a:extLst>
          </p:cNvPr>
          <p:cNvSpPr>
            <a:spLocks noGrp="1"/>
          </p:cNvSpPr>
          <p:nvPr>
            <p:ph type="title"/>
          </p:nvPr>
        </p:nvSpPr>
        <p:spPr/>
        <p:txBody>
          <a:bodyPr/>
          <a:lstStyle/>
          <a:p>
            <a:endParaRPr lang="de-DE"/>
          </a:p>
        </p:txBody>
      </p:sp>
      <p:sp>
        <p:nvSpPr>
          <p:cNvPr id="8" name="Inhaltsplatzhalter 7">
            <a:extLst>
              <a:ext uri="{FF2B5EF4-FFF2-40B4-BE49-F238E27FC236}">
                <a16:creationId xmlns:a16="http://schemas.microsoft.com/office/drawing/2014/main" id="{348E6AE3-F68C-9C13-EFE8-40F4ED21E74D}"/>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144994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CONTENTS</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en-US"/>
              <a:t>What we do</a:t>
            </a:r>
          </a:p>
          <a:p>
            <a:r>
              <a:rPr lang="en-US"/>
              <a:t>Our roots</a:t>
            </a:r>
          </a:p>
          <a:p>
            <a:r>
              <a:rPr lang="en-US"/>
              <a:t>Our network</a:t>
            </a:r>
          </a:p>
          <a:p>
            <a:r>
              <a:rPr lang="en-US"/>
              <a:t>Sponsorship opportunities</a:t>
            </a:r>
          </a:p>
        </p:txBody>
      </p:sp>
    </p:spTree>
    <p:extLst>
      <p:ext uri="{BB962C8B-B14F-4D97-AF65-F5344CB8AC3E}">
        <p14:creationId xmlns:p14="http://schemas.microsoft.com/office/powerpoint/2010/main" val="163887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WHAT WE DO</a:t>
            </a:r>
            <a:endParaRPr lang="de-DE">
              <a:highlight>
                <a:srgbClr val="FFFF00"/>
              </a:highlight>
            </a:endParaRPr>
          </a:p>
        </p:txBody>
      </p:sp>
      <p:pic>
        <p:nvPicPr>
          <p:cNvPr id="6" name="Bildplatzhalter 5">
            <a:extLst>
              <a:ext uri="{FF2B5EF4-FFF2-40B4-BE49-F238E27FC236}">
                <a16:creationId xmlns:a16="http://schemas.microsoft.com/office/drawing/2014/main" id="{7E59988B-4FAD-BF68-7F54-C21DCE2AD0AD}"/>
              </a:ext>
            </a:extLst>
          </p:cNvPr>
          <p:cNvPicPr>
            <a:picLocks noGrp="1" noChangeAspect="1"/>
          </p:cNvPicPr>
          <p:nvPr>
            <p:ph type="pic" idx="1"/>
          </p:nvPr>
        </p:nvPicPr>
        <p:blipFill>
          <a:blip r:embed="rId3"/>
          <a:srcRect l="7876" r="7876"/>
          <a:stretch/>
        </p:blipFill>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7" y="2263634"/>
            <a:ext cx="4105437" cy="3606942"/>
          </a:xfrm>
        </p:spPr>
        <p:txBody>
          <a:bodyPr vert="horz" lIns="91440" tIns="45720" rIns="91440" bIns="45720" rtlCol="0" anchor="t">
            <a:normAutofit fontScale="77500" lnSpcReduction="20000"/>
          </a:bodyPr>
          <a:lstStyle/>
          <a:p>
            <a:pPr marL="342900" lvl="1" indent="-342900">
              <a:lnSpc>
                <a:spcPct val="120000"/>
              </a:lnSpc>
              <a:spcBef>
                <a:spcPts val="1000"/>
              </a:spcBef>
              <a:buFont typeface="Arial" panose="020B0604020202020204" pitchFamily="34" charset="0"/>
              <a:buChar char="•"/>
            </a:pPr>
            <a:r>
              <a:rPr lang="en-US" sz="2200">
                <a:latin typeface="IBM Plex Sans Light"/>
              </a:rPr>
              <a:t>Academic collaborations between    excellent international and German researchers</a:t>
            </a:r>
          </a:p>
          <a:p>
            <a:pPr marL="342900" lvl="1" indent="-342900">
              <a:lnSpc>
                <a:spcPct val="120000"/>
              </a:lnSpc>
              <a:spcBef>
                <a:spcPts val="1000"/>
              </a:spcBef>
              <a:buFont typeface="Arial" panose="020B0604020202020204" pitchFamily="34" charset="0"/>
              <a:buChar char="•"/>
            </a:pPr>
            <a:r>
              <a:rPr lang="en-US" sz="2200">
                <a:latin typeface="IBM Plex Sans Light"/>
              </a:rPr>
              <a:t>Sponsorship throughout lifetime </a:t>
            </a:r>
          </a:p>
          <a:p>
            <a:pPr marL="342900" lvl="1" indent="-342900">
              <a:lnSpc>
                <a:spcPct val="120000"/>
              </a:lnSpc>
              <a:spcBef>
                <a:spcPts val="1000"/>
              </a:spcBef>
              <a:buFont typeface="Arial" panose="020B0604020202020204" pitchFamily="34" charset="0"/>
              <a:buChar char="•"/>
            </a:pPr>
            <a:r>
              <a:rPr lang="en-US" sz="2200">
                <a:latin typeface="IBM Plex Sans Light"/>
              </a:rPr>
              <a:t>A network of 30,000 alumni worldwide</a:t>
            </a:r>
          </a:p>
          <a:p>
            <a:pPr marL="342900" lvl="1" indent="-342900">
              <a:lnSpc>
                <a:spcPct val="120000"/>
              </a:lnSpc>
              <a:spcBef>
                <a:spcPts val="1000"/>
              </a:spcBef>
              <a:buFont typeface="Arial" panose="020B0604020202020204" pitchFamily="34" charset="0"/>
              <a:buChar char="•"/>
            </a:pPr>
            <a:r>
              <a:rPr lang="en-US" sz="2200">
                <a:latin typeface="IBM Plex Sans Light"/>
              </a:rPr>
              <a:t>International understanding, diplomacy, scientific progress and development</a:t>
            </a:r>
          </a:p>
          <a:p>
            <a:pPr marL="342900" lvl="1" indent="-342900">
              <a:lnSpc>
                <a:spcPct val="120000"/>
              </a:lnSpc>
              <a:spcBef>
                <a:spcPts val="1000"/>
              </a:spcBef>
              <a:buFont typeface="Arial" panose="020B0604020202020204" pitchFamily="34" charset="0"/>
              <a:buChar char="•"/>
            </a:pPr>
            <a:r>
              <a:rPr lang="en-US" sz="2200" err="1">
                <a:latin typeface="IBM Plex Sans Light"/>
              </a:rPr>
              <a:t>Internationalisation</a:t>
            </a:r>
            <a:r>
              <a:rPr lang="en-US" sz="2200">
                <a:latin typeface="IBM Plex Sans Light"/>
              </a:rPr>
              <a:t> of Germany as a research location</a:t>
            </a:r>
          </a:p>
        </p:txBody>
      </p:sp>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lstStyle/>
          <a:p>
            <a:r>
              <a:rPr lang="de-DE"/>
              <a:t>WHAT WE DO</a:t>
            </a:r>
            <a:endParaRPr lang="de-DE">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3014803"/>
            <a:ext cx="5361284" cy="3530851"/>
          </a:xfrm>
        </p:spPr>
        <p:txBody>
          <a:bodyPr vert="horz" lIns="91440" tIns="45720" rIns="91440" bIns="45720" rtlCol="0" anchor="t">
            <a:normAutofit/>
          </a:bodyPr>
          <a:lstStyle/>
          <a:p>
            <a:pPr marL="342900" lvl="2" indent="-342900">
              <a:lnSpc>
                <a:spcPct val="100000"/>
              </a:lnSpc>
              <a:spcBef>
                <a:spcPts val="1000"/>
              </a:spcBef>
            </a:pPr>
            <a:r>
              <a:rPr lang="en-US" sz="2000" dirty="0">
                <a:latin typeface="IBM Plex Sans Light"/>
              </a:rPr>
              <a:t>Research fellowships and research awards for researchers from abroad</a:t>
            </a:r>
          </a:p>
          <a:p>
            <a:pPr marL="342900" lvl="2" indent="-342900">
              <a:lnSpc>
                <a:spcPct val="100000"/>
              </a:lnSpc>
              <a:spcBef>
                <a:spcPts val="1000"/>
              </a:spcBef>
            </a:pPr>
            <a:r>
              <a:rPr lang="en-US" sz="2000" dirty="0">
                <a:latin typeface="IBM Plex Sans Light"/>
              </a:rPr>
              <a:t>Chosen research area with a host and collaborative partner in Germany</a:t>
            </a:r>
          </a:p>
          <a:p>
            <a:pPr marL="342900" lvl="2" indent="-342900">
              <a:lnSpc>
                <a:spcPct val="100000"/>
              </a:lnSpc>
              <a:spcBef>
                <a:spcPts val="1000"/>
              </a:spcBef>
            </a:pPr>
            <a:r>
              <a:rPr lang="en-US" sz="2000" dirty="0">
                <a:latin typeface="IBM Plex Sans Light"/>
              </a:rPr>
              <a:t>Alexander von Humboldt Professorship: Germany’s most valuable research award</a:t>
            </a:r>
            <a:endParaRPr lang="de-DE" sz="2000" dirty="0">
              <a:latin typeface="IBM Plex Sans Light"/>
            </a:endParaRP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lstStyle/>
          <a:p>
            <a:r>
              <a:rPr lang="de-DE"/>
              <a:t>WHAT WE DO</a:t>
            </a:r>
            <a:endParaRPr lang="de-DE">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991233"/>
            <a:ext cx="3954865" cy="4351338"/>
          </a:xfrm>
        </p:spPr>
        <p:txBody>
          <a:bodyPr vert="horz" lIns="91440" tIns="45720" rIns="91440" bIns="45720" rtlCol="0" anchor="t">
            <a:normAutofit/>
          </a:bodyPr>
          <a:lstStyle/>
          <a:p>
            <a:pPr marL="342900" lvl="2" indent="-342900">
              <a:lnSpc>
                <a:spcPct val="100000"/>
              </a:lnSpc>
              <a:spcBef>
                <a:spcPts val="1000"/>
              </a:spcBef>
            </a:pPr>
            <a:r>
              <a:rPr lang="en-US" sz="2000" dirty="0">
                <a:latin typeface="IBM Plex Sans Light"/>
              </a:rPr>
              <a:t>Research fellowships for researchers from Germany </a:t>
            </a:r>
          </a:p>
          <a:p>
            <a:pPr marL="342900" lvl="2" indent="-342900">
              <a:lnSpc>
                <a:spcPct val="100000"/>
              </a:lnSpc>
              <a:spcBef>
                <a:spcPts val="1000"/>
              </a:spcBef>
            </a:pPr>
            <a:r>
              <a:rPr lang="en-US" sz="2000" dirty="0">
                <a:latin typeface="IBM Plex Sans Light"/>
              </a:rPr>
              <a:t>Research as the guest of a member of the Humboldt network abroad</a:t>
            </a:r>
            <a:endParaRPr lang="de-DE" sz="2000" dirty="0">
              <a:latin typeface="IBM Plex Sans Light"/>
            </a:endParaRPr>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WHAT WE DO</a:t>
            </a:r>
            <a:endParaRPr lang="de-DE">
              <a:highlight>
                <a:srgbClr val="FFFF00"/>
              </a:highlight>
            </a:endParaRP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p:txBody>
          <a:bodyPr>
            <a:normAutofit/>
          </a:bodyPr>
          <a:lstStyle/>
          <a:p>
            <a:pPr marL="342900" lvl="2" indent="-342900">
              <a:lnSpc>
                <a:spcPct val="100000"/>
              </a:lnSpc>
              <a:spcBef>
                <a:spcPts val="1000"/>
              </a:spcBef>
              <a:buFont typeface="Arial" panose="020B0604020202020204" pitchFamily="34" charset="0"/>
              <a:buChar char="•"/>
            </a:pPr>
            <a:r>
              <a:rPr lang="en-US" sz="2000"/>
              <a:t>No quotas, neither for individual countries nor for specific academic disciplines </a:t>
            </a:r>
          </a:p>
          <a:p>
            <a:pPr marL="342900" lvl="2" indent="-342900">
              <a:lnSpc>
                <a:spcPct val="100000"/>
              </a:lnSpc>
              <a:spcBef>
                <a:spcPts val="1000"/>
              </a:spcBef>
              <a:buFont typeface="Arial" panose="020B0604020202020204" pitchFamily="34" charset="0"/>
              <a:buChar char="•"/>
            </a:pPr>
            <a:r>
              <a:rPr lang="en-US" sz="2000"/>
              <a:t>The only thing that counts is the applicant’s academic record.</a:t>
            </a:r>
          </a:p>
          <a:p>
            <a:pPr marL="342900" lvl="2" indent="-342900">
              <a:lnSpc>
                <a:spcPct val="100000"/>
              </a:lnSpc>
              <a:spcBef>
                <a:spcPts val="1000"/>
              </a:spcBef>
              <a:buFont typeface="Arial" panose="020B0604020202020204" pitchFamily="34" charset="0"/>
              <a:buChar char="•"/>
            </a:pPr>
            <a:r>
              <a:rPr lang="en-US" sz="2000"/>
              <a:t>We support people, not projects. </a:t>
            </a:r>
            <a:endParaRPr lang="de-DE" sz="2000"/>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A0E-FC30-0CA7-E7EB-FBC2E5B542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2A483A-1447-177C-A71C-580832CC4AF7}"/>
              </a:ext>
            </a:extLst>
          </p:cNvPr>
          <p:cNvSpPr>
            <a:spLocks noGrp="1"/>
          </p:cNvSpPr>
          <p:nvPr>
            <p:ph type="title"/>
          </p:nvPr>
        </p:nvSpPr>
        <p:spPr>
          <a:xfrm>
            <a:off x="839788" y="987424"/>
            <a:ext cx="4266366" cy="1303103"/>
          </a:xfrm>
        </p:spPr>
        <p:txBody>
          <a:bodyPr>
            <a:normAutofit/>
          </a:bodyPr>
          <a:lstStyle/>
          <a:p>
            <a:r>
              <a:rPr lang="en-GB" altLang="de-DE" sz="3600" cap="all"/>
              <a:t>Equal opportunities</a:t>
            </a:r>
            <a:endParaRPr lang="de-DE" sz="3600" cap="all">
              <a:highlight>
                <a:srgbClr val="FFFF00"/>
              </a:highlight>
            </a:endParaRPr>
          </a:p>
        </p:txBody>
      </p:sp>
      <p:sp>
        <p:nvSpPr>
          <p:cNvPr id="3" name="Inhaltsplatzhalter 2">
            <a:extLst>
              <a:ext uri="{FF2B5EF4-FFF2-40B4-BE49-F238E27FC236}">
                <a16:creationId xmlns:a16="http://schemas.microsoft.com/office/drawing/2014/main" id="{0421A9CB-4B14-F72B-3A6E-056EC5C39A10}"/>
              </a:ext>
            </a:extLst>
          </p:cNvPr>
          <p:cNvSpPr>
            <a:spLocks noGrp="1"/>
          </p:cNvSpPr>
          <p:nvPr>
            <p:ph type="body" sz="half" idx="2"/>
          </p:nvPr>
        </p:nvSpPr>
        <p:spPr>
          <a:xfrm>
            <a:off x="836612" y="2742821"/>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en-US" sz="2000"/>
              <a:t>equal opportunities is an important issue for the Foundation</a:t>
            </a:r>
          </a:p>
          <a:p>
            <a:pPr marL="342900" lvl="2" indent="-342900">
              <a:lnSpc>
                <a:spcPct val="100000"/>
              </a:lnSpc>
              <a:spcBef>
                <a:spcPts val="1000"/>
              </a:spcBef>
              <a:buFont typeface="Arial" panose="020B0604020202020204" pitchFamily="34" charset="0"/>
              <a:buChar char="•"/>
            </a:pPr>
            <a:r>
              <a:rPr lang="en-US" sz="2000"/>
              <a:t>fellowship extension or interruption, allowances to support childcare </a:t>
            </a:r>
          </a:p>
          <a:p>
            <a:pPr marL="342900" lvl="2" indent="-342900">
              <a:lnSpc>
                <a:spcPct val="100000"/>
              </a:lnSpc>
              <a:spcBef>
                <a:spcPts val="1000"/>
              </a:spcBef>
              <a:buFont typeface="Arial" panose="020B0604020202020204" pitchFamily="34" charset="0"/>
              <a:buChar char="•"/>
            </a:pPr>
            <a:r>
              <a:rPr lang="en-US" sz="2000"/>
              <a:t>targeted counselling and provision of information</a:t>
            </a:r>
          </a:p>
        </p:txBody>
      </p:sp>
      <p:pic>
        <p:nvPicPr>
          <p:cNvPr id="8" name="Bildplatzhalter 7" descr="Chemiestudentinnen bei einem Experiment">
            <a:extLst>
              <a:ext uri="{FF2B5EF4-FFF2-40B4-BE49-F238E27FC236}">
                <a16:creationId xmlns:a16="http://schemas.microsoft.com/office/drawing/2014/main" id="{9472346C-494B-30B0-A180-E77AF597DE79}"/>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352532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75903FB-F453-EE4C-B082-09899F3A0344}"/>
              </a:ext>
            </a:extLst>
          </p:cNvPr>
          <p:cNvSpPr>
            <a:spLocks noGrp="1"/>
          </p:cNvSpPr>
          <p:nvPr/>
        </p:nvSpPr>
        <p:spPr>
          <a:xfrm>
            <a:off x="838200" y="365125"/>
            <a:ext cx="9301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dirty="0">
                <a:latin typeface="IBM Plex Sans"/>
              </a:rPr>
              <a:t>HUMBOLDT FOUNDATION FINANCING</a:t>
            </a:r>
            <a:endParaRPr lang="en-US" dirty="0"/>
          </a:p>
        </p:txBody>
      </p:sp>
      <p:sp>
        <p:nvSpPr>
          <p:cNvPr id="5" name="Inhaltsplatzhalter 2">
            <a:extLst>
              <a:ext uri="{FF2B5EF4-FFF2-40B4-BE49-F238E27FC236}">
                <a16:creationId xmlns:a16="http://schemas.microsoft.com/office/drawing/2014/main" id="{F2584573-213E-19D8-6EC2-FD0E127E05F0}"/>
              </a:ext>
            </a:extLst>
          </p:cNvPr>
          <p:cNvSpPr>
            <a:spLocks noGrp="1"/>
          </p:cNvSpPr>
          <p:nvPr/>
        </p:nvSpPr>
        <p:spPr>
          <a:xfrm>
            <a:off x="838199" y="1825625"/>
            <a:ext cx="1001737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latin typeface="IBM Plex Sans Light"/>
              </a:rPr>
              <a:t>Budget 2026*: </a:t>
            </a:r>
            <a:r>
              <a:rPr lang="de-DE" dirty="0" err="1">
                <a:latin typeface="IBM Plex Sans Light"/>
              </a:rPr>
              <a:t>approx</a:t>
            </a:r>
            <a:r>
              <a:rPr lang="de-DE" dirty="0">
                <a:latin typeface="IBM Plex Sans Light"/>
              </a:rPr>
              <a:t>. 165,0 mill. </a:t>
            </a:r>
            <a:r>
              <a:rPr lang="de-DE" dirty="0" err="1">
                <a:latin typeface="IBM Plex Sans Light"/>
              </a:rPr>
              <a:t>euros</a:t>
            </a:r>
            <a:r>
              <a:rPr lang="de-DE" dirty="0">
                <a:latin typeface="IBM Plex Sans Light"/>
              </a:rPr>
              <a:t>, </a:t>
            </a:r>
            <a:r>
              <a:rPr lang="en-US" dirty="0">
                <a:latin typeface="IBM Plex Sans Light"/>
              </a:rPr>
              <a:t>98 percent financed through federal funds</a:t>
            </a:r>
            <a:endParaRPr lang="de-DE" dirty="0">
              <a:latin typeface="IBM Plex Sans Light"/>
            </a:endParaRPr>
          </a:p>
          <a:p>
            <a:pPr marL="0" indent="0">
              <a:buNone/>
            </a:pPr>
            <a:endParaRPr lang="de-DE" dirty="0">
              <a:latin typeface="IBM Plex Sans Light"/>
            </a:endParaRPr>
          </a:p>
        </p:txBody>
      </p:sp>
      <p:graphicFrame>
        <p:nvGraphicFramePr>
          <p:cNvPr id="7" name="Diagramm 4">
            <a:extLst>
              <a:ext uri="{FF2B5EF4-FFF2-40B4-BE49-F238E27FC236}">
                <a16:creationId xmlns:a16="http://schemas.microsoft.com/office/drawing/2014/main" id="{9C6437D7-B061-1772-EA4F-840F3082F96E}"/>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2"/>
          </a:graphicData>
        </a:graphic>
      </p:graphicFrame>
      <p:sp>
        <p:nvSpPr>
          <p:cNvPr id="8" name="Inhaltsplatzhalter 2">
            <a:extLst>
              <a:ext uri="{FF2B5EF4-FFF2-40B4-BE49-F238E27FC236}">
                <a16:creationId xmlns:a16="http://schemas.microsoft.com/office/drawing/2014/main" id="{48CD00F6-A41C-83AF-348C-52BD242A09C5}"/>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DC299"/>
                </a:solidFill>
                <a:effectLst/>
                <a:uLnTx/>
                <a:uFillTx/>
                <a:latin typeface="IBM Plex Sans Light" panose="020B0403050203000203" pitchFamily="34" charset="0"/>
                <a:ea typeface="+mn-ea"/>
                <a:cs typeface="+mn-cs"/>
              </a:rPr>
              <a:t>AA			32,0 %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solidFill>
                <a:effectLst/>
                <a:uLnTx/>
                <a:uFillTx/>
                <a:latin typeface="IBM Plex Sans Light" panose="020B0403050203000203" pitchFamily="34" charset="0"/>
                <a:ea typeface="+mn-ea"/>
                <a:cs typeface="+mn-cs"/>
              </a:rPr>
              <a:t>BMZ			3,8 %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lumMod val="75000"/>
                  </a:srgbClr>
                </a:solidFill>
                <a:effectLst/>
                <a:uLnTx/>
                <a:uFillTx/>
                <a:latin typeface="IBM Plex Sans Light" panose="020B0403050203000203" pitchFamily="34" charset="0"/>
                <a:ea typeface="+mn-ea"/>
                <a:cs typeface="+mn-cs"/>
              </a:rPr>
              <a:t>AA (IKI)		1,1 %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FF9664"/>
                </a:solidFill>
                <a:effectLst/>
                <a:uLnTx/>
                <a:uFillTx/>
                <a:latin typeface="IBM Plex Sans Light" panose="020B0403050203000203" pitchFamily="34" charset="0"/>
                <a:ea typeface="+mn-ea"/>
                <a:cs typeface="+mn-cs"/>
              </a:rPr>
              <a:t>EU			0,1 %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5EB9E"/>
                </a:solidFill>
                <a:effectLst/>
                <a:uLnTx/>
                <a:uFillTx/>
                <a:latin typeface="IBM Plex Sans Light" panose="020B0403050203000203" pitchFamily="34" charset="0"/>
                <a:ea typeface="+mn-ea"/>
                <a:cs typeface="+mn-cs"/>
              </a:rPr>
              <a:t>Andere		1,4 %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dirty="0">
                <a:solidFill>
                  <a:srgbClr val="FF0046"/>
                </a:solidFill>
                <a:latin typeface="IBM Plex Sans Light"/>
              </a:rPr>
              <a:t>BMFTR</a:t>
            </a:r>
            <a:r>
              <a:rPr kumimoji="0" lang="de-DE" sz="1800" b="1" i="0" u="none" strike="noStrike" kern="1200" cap="none" spc="0" normalizeH="0" baseline="0" noProof="0" dirty="0">
                <a:ln>
                  <a:noFill/>
                </a:ln>
                <a:solidFill>
                  <a:srgbClr val="FF0046"/>
                </a:solidFill>
                <a:effectLst/>
                <a:uLnTx/>
                <a:uFillTx/>
                <a:latin typeface="IBM Plex Sans Light"/>
              </a:rPr>
              <a:t>		</a:t>
            </a:r>
            <a:r>
              <a:rPr lang="de-DE" sz="1800" b="1" dirty="0">
                <a:solidFill>
                  <a:srgbClr val="FF0046"/>
                </a:solidFill>
                <a:latin typeface="IBM Plex Sans Light"/>
              </a:rPr>
              <a:t>61</a:t>
            </a:r>
            <a:r>
              <a:rPr kumimoji="0" lang="de-DE" sz="1800" b="1" i="0" u="none" strike="noStrike" kern="1200" cap="none" spc="0" normalizeH="0" baseline="0" noProof="0" dirty="0">
                <a:ln>
                  <a:noFill/>
                </a:ln>
                <a:solidFill>
                  <a:srgbClr val="FF0046"/>
                </a:solidFill>
                <a:effectLst/>
                <a:uLnTx/>
                <a:uFillTx/>
                <a:latin typeface="IBM Plex Sans Light"/>
              </a:rPr>
              <a:t>,6%</a:t>
            </a:r>
            <a:endParaRPr lang="de-DE" sz="1800" b="1" i="0" u="none" strike="noStrike" kern="1200" cap="none" spc="0" normalizeH="0" baseline="0" noProof="0" dirty="0">
              <a:ln>
                <a:noFill/>
              </a:ln>
              <a:solidFill>
                <a:srgbClr val="FF0046"/>
              </a:solidFill>
              <a:effectLst/>
              <a:uLnTx/>
              <a:uFillTx/>
              <a:latin typeface="IBM Plex Sans Light"/>
            </a:endParaRPr>
          </a:p>
        </p:txBody>
      </p:sp>
      <p:sp>
        <p:nvSpPr>
          <p:cNvPr id="10" name="Inhaltsplatzhalter 2">
            <a:extLst>
              <a:ext uri="{FF2B5EF4-FFF2-40B4-BE49-F238E27FC236}">
                <a16:creationId xmlns:a16="http://schemas.microsoft.com/office/drawing/2014/main" id="{6BF36733-6F47-BA4C-9736-18D308BE7BB3}"/>
              </a:ext>
            </a:extLst>
          </p:cNvPr>
          <p:cNvSpPr txBox="1">
            <a:spLocks/>
          </p:cNvSpPr>
          <p:nvPr/>
        </p:nvSpPr>
        <p:spPr>
          <a:xfrm>
            <a:off x="5295900" y="5276178"/>
            <a:ext cx="5865321" cy="1035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lang="en-US" sz="1000" dirty="0">
                <a:solidFill>
                  <a:srgbClr val="000000"/>
                </a:solidFill>
                <a:latin typeface="IBM Plex Sans Light"/>
              </a:rPr>
              <a:t>AA:	Federal Foreign Office </a:t>
            </a:r>
            <a:br>
              <a:rPr lang="en-US" sz="1000" dirty="0"/>
            </a:br>
            <a:r>
              <a:rPr lang="en-US" sz="1000" dirty="0">
                <a:solidFill>
                  <a:srgbClr val="000000"/>
                </a:solidFill>
                <a:latin typeface="IBM Plex Sans Light"/>
              </a:rPr>
              <a:t>BMFTR:	Federal Ministry of Research, Technology and Space</a:t>
            </a:r>
            <a:br>
              <a:rPr lang="en-US" sz="1000" dirty="0"/>
            </a:br>
            <a:r>
              <a:rPr lang="en-US" sz="1000" dirty="0">
                <a:solidFill>
                  <a:srgbClr val="000000"/>
                </a:solidFill>
                <a:latin typeface="IBM Plex Sans Light"/>
              </a:rPr>
              <a:t>BMZ:	Federal Ministry for Economic Cooperation and Development </a:t>
            </a:r>
            <a:br>
              <a:rPr lang="en-US" sz="1000" dirty="0"/>
            </a:br>
            <a:r>
              <a:rPr lang="en-US" sz="1000" dirty="0">
                <a:solidFill>
                  <a:srgbClr val="000000"/>
                </a:solidFill>
                <a:latin typeface="IBM Plex Sans Light"/>
              </a:rPr>
              <a:t>IKI:	</a:t>
            </a:r>
            <a:r>
              <a:rPr lang="de-DE" sz="1000" dirty="0">
                <a:solidFill>
                  <a:srgbClr val="000000"/>
                </a:solidFill>
                <a:latin typeface="IBM Plex Sans Light"/>
              </a:rPr>
              <a:t>Internationale Klimaschutzinitiative (International Climate Initiative)</a:t>
            </a:r>
            <a:br>
              <a:rPr lang="de-DE" sz="1000" dirty="0"/>
            </a:br>
            <a:r>
              <a:rPr lang="de-DE" sz="1000" dirty="0">
                <a:solidFill>
                  <a:srgbClr val="000000"/>
                </a:solidFill>
                <a:latin typeface="IBM Plex Sans Light"/>
              </a:rPr>
              <a:t>EU:	European Union</a:t>
            </a:r>
            <a:endParaRPr lang="en-US" sz="1000" dirty="0">
              <a:solidFill>
                <a:srgbClr val="000000"/>
              </a:solidFill>
              <a:latin typeface="IBM Plex Sans Light"/>
            </a:endParaRPr>
          </a:p>
          <a:p>
            <a:pPr marL="0" indent="0" defTabSz="540000">
              <a:buNone/>
            </a:pPr>
            <a:br>
              <a:rPr lang="de-DE" sz="1000" dirty="0"/>
            </a:br>
            <a:r>
              <a:rPr lang="en-US" sz="1000" dirty="0">
                <a:latin typeface="IBM Plex Sans Light"/>
              </a:rPr>
              <a:t>* according to the first version of the 2026 economic plan dated 19 November 2025</a:t>
            </a:r>
            <a:endParaRPr lang="de-DE" sz="1000" dirty="0">
              <a:latin typeface="IBM Plex Sans Light"/>
            </a:endParaRP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spTree>
    <p:extLst>
      <p:ext uri="{BB962C8B-B14F-4D97-AF65-F5344CB8AC3E}">
        <p14:creationId xmlns:p14="http://schemas.microsoft.com/office/powerpoint/2010/main" val="190160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936CDF79-45B2-79A4-A9E9-7A9EB6401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829147" y="729052"/>
            <a:ext cx="7064829" cy="1330505"/>
          </a:xfrm>
        </p:spPr>
        <p:txBody>
          <a:bodyPr>
            <a:noAutofit/>
          </a:bodyPr>
          <a:lstStyle/>
          <a:p>
            <a:r>
              <a:rPr lang="de-DE"/>
              <a:t>OUR ROOTS</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38201" y="2440379"/>
            <a:ext cx="5001148" cy="3922143"/>
          </a:xfrm>
        </p:spPr>
        <p:txBody>
          <a:bodyPr>
            <a:normAutofit/>
          </a:bodyPr>
          <a:lstStyle/>
          <a:p>
            <a:pPr marL="0" indent="0" eaLnBrk="1" hangingPunct="1">
              <a:lnSpc>
                <a:spcPct val="100000"/>
              </a:lnSpc>
              <a:buNone/>
            </a:pPr>
            <a:r>
              <a:rPr lang="de-DE" altLang="de-DE" b="1">
                <a:solidFill>
                  <a:schemeClr val="accent5"/>
                </a:solidFill>
                <a:latin typeface="IBM Plex Sans" panose="020B0503050203000203" pitchFamily="34" charset="0"/>
              </a:rPr>
              <a:t>Alexander von Humboldt </a:t>
            </a:r>
            <a:r>
              <a:rPr lang="de-DE" altLang="de-DE" b="1">
                <a:latin typeface="IBM Plex Sans" panose="020B0503050203000203" pitchFamily="34" charset="0"/>
              </a:rPr>
              <a:t>(1769 – 1859):</a:t>
            </a:r>
            <a:br>
              <a:rPr lang="de-DE" altLang="de-DE"/>
            </a:br>
            <a:r>
              <a:rPr lang="en-US" altLang="de-DE"/>
              <a:t>explorer, universal genius, cosmopolitan and sponsor of excellent scientific talent</a:t>
            </a:r>
            <a:endParaRPr lang="de-DE" altLang="de-DE"/>
          </a:p>
          <a:p>
            <a:pPr marL="0" indent="0" eaLnBrk="1" hangingPunct="1">
              <a:lnSpc>
                <a:spcPct val="100000"/>
              </a:lnSpc>
              <a:buNone/>
            </a:pPr>
            <a:r>
              <a:rPr lang="de-DE" altLang="de-DE" b="1">
                <a:latin typeface="IBM Plex Sans" panose="020B0503050203000203" pitchFamily="34" charset="0"/>
              </a:rPr>
              <a:t>1953: </a:t>
            </a:r>
            <a:r>
              <a:rPr lang="en-US" altLang="de-DE"/>
              <a:t>Establishment of today’s Alexander von Humboldt Foundation, based in Bonn Bad-</a:t>
            </a:r>
            <a:r>
              <a:rPr lang="en-US" altLang="de-DE" err="1"/>
              <a:t>Godesberg</a:t>
            </a:r>
            <a:endParaRPr lang="en-US" altLang="de-DE"/>
          </a:p>
          <a:p>
            <a:pPr marL="0" indent="0" eaLnBrk="1" hangingPunct="1">
              <a:lnSpc>
                <a:spcPct val="100000"/>
              </a:lnSpc>
              <a:buNone/>
            </a:pPr>
            <a:r>
              <a:rPr lang="en-US" altLang="de-DE"/>
              <a:t>International network of academic cooperation, modelled on Humboldt</a:t>
            </a:r>
            <a:endParaRPr lang="de-DE" altLang="de-DE"/>
          </a:p>
        </p:txBody>
      </p:sp>
      <p:pic>
        <p:nvPicPr>
          <p:cNvPr id="6" name="Grafik 5">
            <a:extLst>
              <a:ext uri="{FF2B5EF4-FFF2-40B4-BE49-F238E27FC236}">
                <a16:creationId xmlns:a16="http://schemas.microsoft.com/office/drawing/2014/main" id="{4036AA72-8706-21A6-B3E7-7A97512D90DE}"/>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8DF84943-11B2-4E2C-1164-72813CE48A76}"/>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E13AA379-EE9E-A952-C16B-C02FF8463A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77CED183-0B79-0382-BDC5-53844F4ECC7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C338F58A-11CE-1FEE-C052-41F877C563C3}"/>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5137B4CE-8095-E9BE-D21B-BD8786AD311A}"/>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9DFCA1E-A1BA-2EAA-B131-A8D27D2F727D}"/>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871D16F-FFBE-F164-CFC9-7530268F499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8BF658C-A7EB-F0BF-D5C4-D9F1C86D494B}"/>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F6B464D-0423-3775-E5C2-EAE26E9FF14F}"/>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3636"/>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c607d7571aee331d3d7f44a4b964be57">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5b3041da135652994364592102a3ec1d"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D2917-2F4E-4675-81BD-7E40307E3CFD}">
  <ds:schemaRefs>
    <ds:schemaRef ds:uri="http://purl.org/dc/terms/"/>
    <ds:schemaRef ds:uri="http://schemas.microsoft.com/office/2006/documentManagement/types"/>
    <ds:schemaRef ds:uri="http://purl.org/dc/dcmitype/"/>
    <ds:schemaRef ds:uri="http://www.w3.org/XML/1998/namespace"/>
    <ds:schemaRef ds:uri="http://purl.org/dc/elements/1.1/"/>
    <ds:schemaRef ds:uri="a37eff5b-52a1-444d-aae7-f7b46aaf3323"/>
    <ds:schemaRef ds:uri="http://schemas.openxmlformats.org/package/2006/metadata/core-properties"/>
    <ds:schemaRef ds:uri="http://schemas.microsoft.com/office/infopath/2007/PartnerControls"/>
    <ds:schemaRef ds:uri="6b443cd7-39c8-4ab5-9f01-57e5763feeff"/>
    <ds:schemaRef ds:uri="008c5496-f11a-4c31-b893-f6b1548afa54"/>
    <ds:schemaRef ds:uri="http://schemas.microsoft.com/office/2006/metadata/properties"/>
  </ds:schemaRefs>
</ds:datastoreItem>
</file>

<file path=customXml/itemProps2.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3.xml><?xml version="1.0" encoding="utf-8"?>
<ds:datastoreItem xmlns:ds="http://schemas.openxmlformats.org/officeDocument/2006/customXml" ds:itemID="{344ABA49-AACF-4DD7-8EB1-855C3EC31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eff5b-52a1-444d-aae7-f7b46aaf3323"/>
    <ds:schemaRef ds:uri="008c5496-f11a-4c31-b893-f6b1548afa54"/>
    <ds:schemaRef ds:uri="6b443cd7-39c8-4ab5-9f01-57e5763fe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2525</Words>
  <Application>Microsoft Office PowerPoint</Application>
  <PresentationFormat>Widescreen</PresentationFormat>
  <Paragraphs>159</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vt:lpstr>
      <vt:lpstr>EXZELLENZ  VERBINDET – BE PART OF A  WORLDWIDE NETWORK</vt:lpstr>
      <vt:lpstr>CONTENTS</vt:lpstr>
      <vt:lpstr>WHAT WE DO</vt:lpstr>
      <vt:lpstr>WHAT WE DO</vt:lpstr>
      <vt:lpstr>WHAT WE DO</vt:lpstr>
      <vt:lpstr>WHAT WE DO</vt:lpstr>
      <vt:lpstr>Equal opportunities</vt:lpstr>
      <vt:lpstr>PowerPoint Presentation</vt:lpstr>
      <vt:lpstr>OUR ROOTS</vt:lpstr>
      <vt:lpstr>IDEAS CAN ONLY BEAR FRUIT IF THEY TAKE ROOT IN MANY MINDS.</vt:lpstr>
      <vt:lpstr>OUR NETWORK</vt:lpstr>
      <vt:lpstr>PowerPoint Presentation</vt:lpstr>
      <vt:lpstr>SPONSORSHIP  OPPORTUNITIES</vt:lpstr>
      <vt:lpstr>MAJOR SPONSORSHIP PROGRAMMES AT A GLANCE</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Menke, Niclas</cp:lastModifiedBy>
  <cp:revision>47</cp:revision>
  <dcterms:created xsi:type="dcterms:W3CDTF">2023-02-09T08:46:02Z</dcterms:created>
  <dcterms:modified xsi:type="dcterms:W3CDTF">2026-01-20T08:54:24Z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