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26"/>
  </p:notesMasterIdLst>
  <p:sldIdLst>
    <p:sldId id="256" r:id="rId6"/>
    <p:sldId id="257" r:id="rId7"/>
    <p:sldId id="259" r:id="rId8"/>
    <p:sldId id="268" r:id="rId9"/>
    <p:sldId id="276" r:id="rId10"/>
    <p:sldId id="277" r:id="rId11"/>
    <p:sldId id="282" r:id="rId12"/>
    <p:sldId id="283" r:id="rId13"/>
    <p:sldId id="1250" r:id="rId14"/>
    <p:sldId id="1248" r:id="rId15"/>
    <p:sldId id="262" r:id="rId16"/>
    <p:sldId id="269" r:id="rId17"/>
    <p:sldId id="272" r:id="rId18"/>
    <p:sldId id="267" r:id="rId19"/>
    <p:sldId id="266" r:id="rId20"/>
    <p:sldId id="1238" r:id="rId21"/>
    <p:sldId id="1202" r:id="rId22"/>
    <p:sldId id="1257" r:id="rId23"/>
    <p:sldId id="1259" r:id="rId24"/>
    <p:sldId id="273" r:id="rId25"/>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253" userDrawn="1">
          <p15:clr>
            <a:srgbClr val="A4A3A4"/>
          </p15:clr>
        </p15:guide>
        <p15:guide id="2" pos="3840" userDrawn="1">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E89A0058-88AB-103C-C51B-969F7778D698}" name="Hafeneger, Nina" initials="HN" userId="S::NH@avh.de::c5141c37-98a9-4ea2-90c8-bf279715e10c" providerId="AD"/>
  <p188:author id="{C0068864-DEC8-ED2D-8B6C-D2F2078780E9}" name="Dunkel, Thomas" initials="DT" userId="S::Thd@avh.de::bdc455c5-caca-452c-b8fa-da201accad55" providerId="AD"/>
  <p188:author id="{4F5E8AE0-5161-028C-BE08-68F73E3B5A86}" name="Fetzer, Friederike" initials="FF" userId="S::fetzer@kreativ-konzept.com::7e9f60e3-b662-4423-bd06-4ea0910b2b64"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isabel.kobus@t-online.de" initials="ik" lastIdx="1" clrIdx="0">
    <p:extLst>
      <p:ext uri="{19B8F6BF-5375-455C-9EA6-DF929625EA0E}">
        <p15:presenceInfo xmlns:p15="http://schemas.microsoft.com/office/powerpoint/2012/main" userId="ac10da582886b9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B7EB2CBC-4EA1-ABF9-148A-E2A49C08013B}" v="212" dt="2026-04-27T08:54:54.062"/>
  </p1510:revLst>
</p1510:revInfo>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BDBED569-4797-4DF1-A0F4-6AAB3CD982D8}" styleName="Light Style 3 - Accent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634" autoAdjust="0"/>
  </p:normalViewPr>
  <p:slideViewPr>
    <p:cSldViewPr snapToGrid="0">
      <p:cViewPr varScale="1">
        <p:scale>
          <a:sx n="85" d="100"/>
          <a:sy n="85" d="100"/>
        </p:scale>
        <p:origin x="1554" y="78"/>
      </p:cViewPr>
      <p:guideLst>
        <p:guide orient="horz" pos="1253"/>
        <p:guide pos="384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6.xml"/><Relationship Id="rId34" Type="http://schemas.microsoft.com/office/2018/10/relationships/authors" Target="author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commentAuthors" Target="commentAuthors.xml"/><Relationship Id="rId30" Type="http://schemas.openxmlformats.org/officeDocument/2006/relationships/theme" Target="theme/theme1.xml"/><Relationship Id="rId8" Type="http://schemas.openxmlformats.org/officeDocument/2006/relationships/slide" Target="slides/slide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hammed, Zahra" userId="S::zah@avh.de::d65ae1d3-5227-405f-8485-fddfe2b8613d" providerId="AD" clId="Web-{87F72F7A-EDF8-678A-2F1C-9DAF17B487DA}"/>
    <pc:docChg chg="modSld">
      <pc:chgData name="Ahammed, Zahra" userId="S::zah@avh.de::d65ae1d3-5227-405f-8485-fddfe2b8613d" providerId="AD" clId="Web-{87F72F7A-EDF8-678A-2F1C-9DAF17B487DA}" dt="2026-04-08T12:02:59.625" v="26"/>
      <pc:docMkLst>
        <pc:docMk/>
      </pc:docMkLst>
      <pc:sldChg chg="modSp">
        <pc:chgData name="Ahammed, Zahra" userId="S::zah@avh.de::d65ae1d3-5227-405f-8485-fddfe2b8613d" providerId="AD" clId="Web-{87F72F7A-EDF8-678A-2F1C-9DAF17B487DA}" dt="2026-04-08T11:43:41.095" v="0" actId="20577"/>
        <pc:sldMkLst>
          <pc:docMk/>
          <pc:sldMk cId="1321073802" sldId="259"/>
        </pc:sldMkLst>
        <pc:spChg chg="mod">
          <ac:chgData name="Ahammed, Zahra" userId="S::zah@avh.de::d65ae1d3-5227-405f-8485-fddfe2b8613d" providerId="AD" clId="Web-{87F72F7A-EDF8-678A-2F1C-9DAF17B487DA}" dt="2026-04-08T11:43:41.095" v="0" actId="20577"/>
          <ac:spMkLst>
            <pc:docMk/>
            <pc:sldMk cId="1321073802" sldId="259"/>
            <ac:spMk id="3" creationId="{2774D13B-EFB5-68EE-D230-2FF8977E7F20}"/>
          </ac:spMkLst>
        </pc:spChg>
      </pc:sldChg>
      <pc:sldChg chg="modNotes">
        <pc:chgData name="Ahammed, Zahra" userId="S::zah@avh.de::d65ae1d3-5227-405f-8485-fddfe2b8613d" providerId="AD" clId="Web-{87F72F7A-EDF8-678A-2F1C-9DAF17B487DA}" dt="2026-04-08T12:02:59.625" v="26"/>
        <pc:sldMkLst>
          <pc:docMk/>
          <pc:sldMk cId="542183644" sldId="262"/>
        </pc:sldMkLst>
      </pc:sldChg>
      <pc:sldChg chg="modSp">
        <pc:chgData name="Ahammed, Zahra" userId="S::zah@avh.de::d65ae1d3-5227-405f-8485-fddfe2b8613d" providerId="AD" clId="Web-{87F72F7A-EDF8-678A-2F1C-9DAF17B487DA}" dt="2026-04-08T12:01:01.312" v="24" actId="20577"/>
        <pc:sldMkLst>
          <pc:docMk/>
          <pc:sldMk cId="2592870773" sldId="1238"/>
        </pc:sldMkLst>
        <pc:spChg chg="mod">
          <ac:chgData name="Ahammed, Zahra" userId="S::zah@avh.de::d65ae1d3-5227-405f-8485-fddfe2b8613d" providerId="AD" clId="Web-{87F72F7A-EDF8-678A-2F1C-9DAF17B487DA}" dt="2026-04-08T12:01:01.312" v="24" actId="20577"/>
          <ac:spMkLst>
            <pc:docMk/>
            <pc:sldMk cId="2592870773" sldId="1238"/>
            <ac:spMk id="11" creationId="{BC9DBC87-9294-25E4-06AC-2DE255A3C084}"/>
          </ac:spMkLst>
        </pc:spChg>
      </pc:sldChg>
      <pc:sldChg chg="modSp">
        <pc:chgData name="Ahammed, Zahra" userId="S::zah@avh.de::d65ae1d3-5227-405f-8485-fddfe2b8613d" providerId="AD" clId="Web-{87F72F7A-EDF8-678A-2F1C-9DAF17B487DA}" dt="2026-04-08T11:56:26.760" v="23" actId="20577"/>
        <pc:sldMkLst>
          <pc:docMk/>
          <pc:sldMk cId="3605599263" sldId="1248"/>
        </pc:sldMkLst>
        <pc:spChg chg="mod">
          <ac:chgData name="Ahammed, Zahra" userId="S::zah@avh.de::d65ae1d3-5227-405f-8485-fddfe2b8613d" providerId="AD" clId="Web-{87F72F7A-EDF8-678A-2F1C-9DAF17B487DA}" dt="2026-04-08T11:56:26.760" v="23" actId="20577"/>
          <ac:spMkLst>
            <pc:docMk/>
            <pc:sldMk cId="3605599263" sldId="1248"/>
            <ac:spMk id="3" creationId="{7E4A6421-6F1E-C341-EDAA-67C3F7AE37EE}"/>
          </ac:spMkLst>
        </pc:spChg>
      </pc:sldChg>
      <pc:sldChg chg="modSp">
        <pc:chgData name="Ahammed, Zahra" userId="S::zah@avh.de::d65ae1d3-5227-405f-8485-fddfe2b8613d" providerId="AD" clId="Web-{87F72F7A-EDF8-678A-2F1C-9DAF17B487DA}" dt="2026-04-08T11:52:50.363" v="21" actId="20577"/>
        <pc:sldMkLst>
          <pc:docMk/>
          <pc:sldMk cId="3116673523" sldId="1250"/>
        </pc:sldMkLst>
        <pc:spChg chg="mod">
          <ac:chgData name="Ahammed, Zahra" userId="S::zah@avh.de::d65ae1d3-5227-405f-8485-fddfe2b8613d" providerId="AD" clId="Web-{87F72F7A-EDF8-678A-2F1C-9DAF17B487DA}" dt="2026-04-08T11:52:50.363" v="21" actId="20577"/>
          <ac:spMkLst>
            <pc:docMk/>
            <pc:sldMk cId="3116673523" sldId="1250"/>
            <ac:spMk id="3" creationId="{73D92778-F177-E785-EE14-D460716AC224}"/>
          </ac:spMkLst>
        </pc:spChg>
      </pc:sldChg>
    </pc:docChg>
  </pc:docChgLst>
  <pc:docChgLst>
    <pc:chgData name="Ahammed, Zahra" userId="S::zah@avh.de::d65ae1d3-5227-405f-8485-fddfe2b8613d" providerId="AD" clId="Web-{B7EB2CBC-4EA1-ABF9-148A-E2A49C08013B}"/>
    <pc:docChg chg="addSld delSld modSld">
      <pc:chgData name="Ahammed, Zahra" userId="S::zah@avh.de::d65ae1d3-5227-405f-8485-fddfe2b8613d" providerId="AD" clId="Web-{B7EB2CBC-4EA1-ABF9-148A-E2A49C08013B}" dt="2026-04-27T08:54:54.062" v="217" actId="20577"/>
      <pc:docMkLst>
        <pc:docMk/>
      </pc:docMkLst>
      <pc:sldChg chg="modSp">
        <pc:chgData name="Ahammed, Zahra" userId="S::zah@avh.de::d65ae1d3-5227-405f-8485-fddfe2b8613d" providerId="AD" clId="Web-{B7EB2CBC-4EA1-ABF9-148A-E2A49C08013B}" dt="2026-04-27T08:25:55.406" v="201"/>
        <pc:sldMkLst>
          <pc:docMk/>
          <pc:sldMk cId="946431548" sldId="266"/>
        </pc:sldMkLst>
        <pc:graphicFrameChg chg="mod modGraphic">
          <ac:chgData name="Ahammed, Zahra" userId="S::zah@avh.de::d65ae1d3-5227-405f-8485-fddfe2b8613d" providerId="AD" clId="Web-{B7EB2CBC-4EA1-ABF9-148A-E2A49C08013B}" dt="2026-04-27T08:25:55.406" v="201"/>
          <ac:graphicFrameMkLst>
            <pc:docMk/>
            <pc:sldMk cId="946431548" sldId="266"/>
            <ac:graphicFrameMk id="5" creationId="{4A950DA2-8369-098B-FB37-F265F8CEAD33}"/>
          </ac:graphicFrameMkLst>
        </pc:graphicFrameChg>
      </pc:sldChg>
      <pc:sldChg chg="addSp delSp modSp">
        <pc:chgData name="Ahammed, Zahra" userId="S::zah@avh.de::d65ae1d3-5227-405f-8485-fddfe2b8613d" providerId="AD" clId="Web-{B7EB2CBC-4EA1-ABF9-148A-E2A49C08013B}" dt="2026-04-27T08:09:03.854" v="85" actId="20577"/>
        <pc:sldMkLst>
          <pc:docMk/>
          <pc:sldMk cId="3165271112" sldId="272"/>
        </pc:sldMkLst>
        <pc:spChg chg="add del mod">
          <ac:chgData name="Ahammed, Zahra" userId="S::zah@avh.de::d65ae1d3-5227-405f-8485-fddfe2b8613d" providerId="AD" clId="Web-{B7EB2CBC-4EA1-ABF9-148A-E2A49C08013B}" dt="2026-04-27T08:05:10.170" v="25"/>
          <ac:spMkLst>
            <pc:docMk/>
            <pc:sldMk cId="3165271112" sldId="272"/>
            <ac:spMk id="2" creationId="{D61669E1-4C64-0879-BCB2-2BE8BD90A068}"/>
          </ac:spMkLst>
        </pc:spChg>
        <pc:spChg chg="add del mod">
          <ac:chgData name="Ahammed, Zahra" userId="S::zah@avh.de::d65ae1d3-5227-405f-8485-fddfe2b8613d" providerId="AD" clId="Web-{B7EB2CBC-4EA1-ABF9-148A-E2A49C08013B}" dt="2026-04-27T08:07:04.318" v="40"/>
          <ac:spMkLst>
            <pc:docMk/>
            <pc:sldMk cId="3165271112" sldId="272"/>
            <ac:spMk id="3" creationId="{E0A40E23-4B75-1E40-C3AA-F754AD884192}"/>
          </ac:spMkLst>
        </pc:spChg>
        <pc:spChg chg="mod">
          <ac:chgData name="Ahammed, Zahra" userId="S::zah@avh.de::d65ae1d3-5227-405f-8485-fddfe2b8613d" providerId="AD" clId="Web-{B7EB2CBC-4EA1-ABF9-148A-E2A49C08013B}" dt="2026-04-27T08:09:03.854" v="85" actId="20577"/>
          <ac:spMkLst>
            <pc:docMk/>
            <pc:sldMk cId="3165271112" sldId="272"/>
            <ac:spMk id="6" creationId="{971682D9-ED92-BCDC-FE2C-D086761F206D}"/>
          </ac:spMkLst>
        </pc:spChg>
      </pc:sldChg>
      <pc:sldChg chg="modSp">
        <pc:chgData name="Ahammed, Zahra" userId="S::zah@avh.de::d65ae1d3-5227-405f-8485-fddfe2b8613d" providerId="AD" clId="Web-{B7EB2CBC-4EA1-ABF9-148A-E2A49C08013B}" dt="2026-04-27T08:27:46.625" v="203" actId="20577"/>
        <pc:sldMkLst>
          <pc:docMk/>
          <pc:sldMk cId="1082263956" sldId="1202"/>
        </pc:sldMkLst>
        <pc:spChg chg="mod">
          <ac:chgData name="Ahammed, Zahra" userId="S::zah@avh.de::d65ae1d3-5227-405f-8485-fddfe2b8613d" providerId="AD" clId="Web-{B7EB2CBC-4EA1-ABF9-148A-E2A49C08013B}" dt="2026-04-27T08:27:46.625" v="203" actId="20577"/>
          <ac:spMkLst>
            <pc:docMk/>
            <pc:sldMk cId="1082263956" sldId="1202"/>
            <ac:spMk id="35" creationId="{30E175FB-5357-7F80-5DAD-FCAC51C6EF32}"/>
          </ac:spMkLst>
        </pc:spChg>
      </pc:sldChg>
      <pc:sldChg chg="modSp add del replId">
        <pc:chgData name="Ahammed, Zahra" userId="S::zah@avh.de::d65ae1d3-5227-405f-8485-fddfe2b8613d" providerId="AD" clId="Web-{B7EB2CBC-4EA1-ABF9-148A-E2A49C08013B}" dt="2026-04-27T08:19:24.419" v="181"/>
        <pc:sldMkLst>
          <pc:docMk/>
          <pc:sldMk cId="3473152294" sldId="1258"/>
        </pc:sldMkLst>
        <pc:spChg chg="mod">
          <ac:chgData name="Ahammed, Zahra" userId="S::zah@avh.de::d65ae1d3-5227-405f-8485-fddfe2b8613d" providerId="AD" clId="Web-{B7EB2CBC-4EA1-ABF9-148A-E2A49C08013B}" dt="2026-04-27T08:19:12.356" v="180" actId="20577"/>
          <ac:spMkLst>
            <pc:docMk/>
            <pc:sldMk cId="3473152294" sldId="1258"/>
            <ac:spMk id="6" creationId="{726CCEC6-B928-1492-DFD0-339A974BCDA1}"/>
          </ac:spMkLst>
        </pc:spChg>
      </pc:sldChg>
      <pc:sldChg chg="modSp add">
        <pc:chgData name="Ahammed, Zahra" userId="S::zah@avh.de::d65ae1d3-5227-405f-8485-fddfe2b8613d" providerId="AD" clId="Web-{B7EB2CBC-4EA1-ABF9-148A-E2A49C08013B}" dt="2026-04-27T08:54:54.062" v="217" actId="20577"/>
        <pc:sldMkLst>
          <pc:docMk/>
          <pc:sldMk cId="344922841" sldId="1259"/>
        </pc:sldMkLst>
        <pc:spChg chg="mod">
          <ac:chgData name="Ahammed, Zahra" userId="S::zah@avh.de::d65ae1d3-5227-405f-8485-fddfe2b8613d" providerId="AD" clId="Web-{B7EB2CBC-4EA1-ABF9-148A-E2A49C08013B}" dt="2026-04-27T08:54:54.062" v="217" actId="20577"/>
          <ac:spMkLst>
            <pc:docMk/>
            <pc:sldMk cId="344922841" sldId="1259"/>
            <ac:spMk id="2" creationId="{99600E08-7805-26D6-2C89-7EBD4AB5BA76}"/>
          </ac:spMkLst>
        </pc:spChg>
        <pc:spChg chg="mod">
          <ac:chgData name="Ahammed, Zahra" userId="S::zah@avh.de::d65ae1d3-5227-405f-8485-fddfe2b8613d" providerId="AD" clId="Web-{B7EB2CBC-4EA1-ABF9-148A-E2A49C08013B}" dt="2026-04-27T08:29:26.250" v="206"/>
          <ac:spMkLst>
            <pc:docMk/>
            <pc:sldMk cId="344922841" sldId="1259"/>
            <ac:spMk id="5" creationId="{B1D6C143-5911-A454-5434-CF6F108B6FFF}"/>
          </ac:spMkLst>
        </pc:spChg>
      </pc:sldChg>
      <pc:sldChg chg="modSp add del">
        <pc:chgData name="Ahammed, Zahra" userId="S::zah@avh.de::d65ae1d3-5227-405f-8485-fddfe2b8613d" providerId="AD" clId="Web-{B7EB2CBC-4EA1-ABF9-148A-E2A49C08013B}" dt="2026-04-27T08:35:03.744" v="215"/>
        <pc:sldMkLst>
          <pc:docMk/>
          <pc:sldMk cId="4285681780" sldId="1262"/>
        </pc:sldMkLst>
        <pc:spChg chg="mod">
          <ac:chgData name="Ahammed, Zahra" userId="S::zah@avh.de::d65ae1d3-5227-405f-8485-fddfe2b8613d" providerId="AD" clId="Web-{B7EB2CBC-4EA1-ABF9-148A-E2A49C08013B}" dt="2026-04-27T08:30:35.157" v="214"/>
          <ac:spMkLst>
            <pc:docMk/>
            <pc:sldMk cId="4285681780" sldId="1262"/>
            <ac:spMk id="3" creationId="{29B07A4A-6300-C577-ECD8-0EB3EAC7AC7A}"/>
          </ac:spMkLst>
        </pc:spChg>
      </pc:sldChg>
    </pc:docChg>
  </pc:docChgLst>
  <pc:docChgLst>
    <pc:chgData name="Ahammed, Zahra" userId="d65ae1d3-5227-405f-8485-fddfe2b8613d" providerId="ADAL" clId="{EE673809-1580-4338-AD3C-26BCFD506CEF}"/>
    <pc:docChg chg="undo redo custSel addSld delSld modSld sldOrd">
      <pc:chgData name="Ahammed, Zahra" userId="d65ae1d3-5227-405f-8485-fddfe2b8613d" providerId="ADAL" clId="{EE673809-1580-4338-AD3C-26BCFD506CEF}" dt="2026-03-31T08:50:29.823" v="1703" actId="20577"/>
      <pc:docMkLst>
        <pc:docMk/>
      </pc:docMkLst>
      <pc:sldChg chg="modSp mod">
        <pc:chgData name="Ahammed, Zahra" userId="d65ae1d3-5227-405f-8485-fddfe2b8613d" providerId="ADAL" clId="{EE673809-1580-4338-AD3C-26BCFD506CEF}" dt="2026-03-31T08:50:29.823" v="1703" actId="20577"/>
        <pc:sldMkLst>
          <pc:docMk/>
          <pc:sldMk cId="946431548" sldId="266"/>
        </pc:sldMkLst>
        <pc:graphicFrameChg chg="mod modGraphic">
          <ac:chgData name="Ahammed, Zahra" userId="d65ae1d3-5227-405f-8485-fddfe2b8613d" providerId="ADAL" clId="{EE673809-1580-4338-AD3C-26BCFD506CEF}" dt="2026-03-31T08:50:29.823" v="1703" actId="20577"/>
          <ac:graphicFrameMkLst>
            <pc:docMk/>
            <pc:sldMk cId="946431548" sldId="266"/>
            <ac:graphicFrameMk id="5" creationId="{4A950DA2-8369-098B-FB37-F265F8CEAD33}"/>
          </ac:graphicFrameMkLst>
        </pc:graphicFrameChg>
      </pc:sldChg>
      <pc:sldChg chg="modSp mod">
        <pc:chgData name="Ahammed, Zahra" userId="d65ae1d3-5227-405f-8485-fddfe2b8613d" providerId="ADAL" clId="{EE673809-1580-4338-AD3C-26BCFD506CEF}" dt="2026-03-31T08:50:14.025" v="1699" actId="20577"/>
        <pc:sldMkLst>
          <pc:docMk/>
          <pc:sldMk cId="3005339562" sldId="269"/>
        </pc:sldMkLst>
        <pc:spChg chg="mod">
          <ac:chgData name="Ahammed, Zahra" userId="d65ae1d3-5227-405f-8485-fddfe2b8613d" providerId="ADAL" clId="{EE673809-1580-4338-AD3C-26BCFD506CEF}" dt="2026-03-31T08:50:14.025" v="1699" actId="20577"/>
          <ac:spMkLst>
            <pc:docMk/>
            <pc:sldMk cId="3005339562" sldId="269"/>
            <ac:spMk id="11" creationId="{7E3A275A-B32D-9979-6F94-651EB9FB344E}"/>
          </ac:spMkLst>
        </pc:spChg>
      </pc:sldChg>
      <pc:sldChg chg="addSp delSp modSp add mod modShow">
        <pc:chgData name="Ahammed, Zahra" userId="d65ae1d3-5227-405f-8485-fddfe2b8613d" providerId="ADAL" clId="{EE673809-1580-4338-AD3C-26BCFD506CEF}" dt="2026-03-31T08:30:44.844" v="1695" actId="478"/>
        <pc:sldMkLst>
          <pc:docMk/>
          <pc:sldMk cId="3605599263" sldId="1248"/>
        </pc:sldMkLst>
        <pc:spChg chg="add mod">
          <ac:chgData name="Ahammed, Zahra" userId="d65ae1d3-5227-405f-8485-fddfe2b8613d" providerId="ADAL" clId="{EE673809-1580-4338-AD3C-26BCFD506CEF}" dt="2026-03-31T08:30:38.732" v="1693" actId="14100"/>
          <ac:spMkLst>
            <pc:docMk/>
            <pc:sldMk cId="3605599263" sldId="1248"/>
            <ac:spMk id="3" creationId="{7E4A6421-6F1E-C341-EDAA-67C3F7AE37EE}"/>
          </ac:spMkLst>
        </pc:spChg>
      </pc:sldChg>
      <pc:sldChg chg="addSp delSp modSp add mod ord">
        <pc:chgData name="Ahammed, Zahra" userId="d65ae1d3-5227-405f-8485-fddfe2b8613d" providerId="ADAL" clId="{EE673809-1580-4338-AD3C-26BCFD506CEF}" dt="2026-03-31T08:29:48.209" v="1686" actId="14100"/>
        <pc:sldMkLst>
          <pc:docMk/>
          <pc:sldMk cId="3116673523" sldId="1250"/>
        </pc:sldMkLst>
        <pc:spChg chg="mod">
          <ac:chgData name="Ahammed, Zahra" userId="d65ae1d3-5227-405f-8485-fddfe2b8613d" providerId="ADAL" clId="{EE673809-1580-4338-AD3C-26BCFD506CEF}" dt="2026-03-31T08:29:48.209" v="1686" actId="14100"/>
          <ac:spMkLst>
            <pc:docMk/>
            <pc:sldMk cId="3116673523" sldId="1250"/>
            <ac:spMk id="3" creationId="{73D92778-F177-E785-EE14-D460716AC224}"/>
          </ac:spMkLst>
        </pc:spChg>
      </pc:sldChg>
    </pc:docChg>
  </pc:docChgLst>
  <pc:docChgLst>
    <pc:chgData name="Ahammed, Zahra" userId="S::zah@avh.de::d65ae1d3-5227-405f-8485-fddfe2b8613d" providerId="AD" clId="Web-{5360A13F-6BFA-EF14-14C3-1B9596EB9095}"/>
    <pc:docChg chg="modSld">
      <pc:chgData name="Ahammed, Zahra" userId="S::zah@avh.de::d65ae1d3-5227-405f-8485-fddfe2b8613d" providerId="AD" clId="Web-{5360A13F-6BFA-EF14-14C3-1B9596EB9095}" dt="2026-04-08T12:09:08.374" v="3" actId="20577"/>
      <pc:docMkLst>
        <pc:docMk/>
      </pc:docMkLst>
      <pc:sldChg chg="modSp">
        <pc:chgData name="Ahammed, Zahra" userId="S::zah@avh.de::d65ae1d3-5227-405f-8485-fddfe2b8613d" providerId="AD" clId="Web-{5360A13F-6BFA-EF14-14C3-1B9596EB9095}" dt="2026-04-08T12:09:08.374" v="3" actId="20577"/>
        <pc:sldMkLst>
          <pc:docMk/>
          <pc:sldMk cId="3116673523" sldId="1250"/>
        </pc:sldMkLst>
        <pc:spChg chg="mod">
          <ac:chgData name="Ahammed, Zahra" userId="S::zah@avh.de::d65ae1d3-5227-405f-8485-fddfe2b8613d" providerId="AD" clId="Web-{5360A13F-6BFA-EF14-14C3-1B9596EB9095}" dt="2026-04-08T12:09:08.374" v="3" actId="20577"/>
          <ac:spMkLst>
            <pc:docMk/>
            <pc:sldMk cId="3116673523" sldId="1250"/>
            <ac:spMk id="3" creationId="{73D92778-F177-E785-EE14-D460716AC224}"/>
          </ac:spMkLst>
        </pc:spChg>
      </pc:sldChg>
    </pc:docChg>
  </pc:docChgLst>
  <pc:docChgLst>
    <pc:chgData name="Ahammed, Zahra" userId="S::zah@avh.de::d65ae1d3-5227-405f-8485-fddfe2b8613d" providerId="AD" clId="Web-{FE635B18-BA63-A679-224E-FFCF6BB7F833}"/>
    <pc:docChg chg="addSld delSld">
      <pc:chgData name="Ahammed, Zahra" userId="S::zah@avh.de::d65ae1d3-5227-405f-8485-fddfe2b8613d" providerId="AD" clId="Web-{FE635B18-BA63-A679-224E-FFCF6BB7F833}" dt="2026-04-02T10:29:59.549" v="1"/>
      <pc:docMkLst>
        <pc:docMk/>
      </pc:docMkLst>
      <pc:sldChg chg="add">
        <pc:chgData name="Ahammed, Zahra" userId="S::zah@avh.de::d65ae1d3-5227-405f-8485-fddfe2b8613d" providerId="AD" clId="Web-{FE635B18-BA63-A679-224E-FFCF6BB7F833}" dt="2026-04-02T10:29:53.705" v="0"/>
        <pc:sldMkLst>
          <pc:docMk/>
          <pc:sldMk cId="4157562686" sldId="1257"/>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Tabelle1!$B$1</c:f>
              <c:strCache>
                <c:ptCount val="1"/>
                <c:pt idx="0">
                  <c:v>Verkauf</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17BA-4327-B5C9-5C183C0718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17BA-4327-B5C9-5C183C07189E}"/>
              </c:ext>
            </c:extLst>
          </c:dPt>
          <c:dPt>
            <c:idx val="2"/>
            <c:bubble3D val="0"/>
            <c:spPr>
              <a:solidFill>
                <a:schemeClr val="accent2">
                  <a:lumMod val="75000"/>
                </a:schemeClr>
              </a:solidFill>
              <a:ln w="19050">
                <a:solidFill>
                  <a:schemeClr val="lt1"/>
                </a:solidFill>
              </a:ln>
              <a:effectLst/>
            </c:spPr>
            <c:extLst>
              <c:ext xmlns:c16="http://schemas.microsoft.com/office/drawing/2014/chart" uri="{C3380CC4-5D6E-409C-BE32-E72D297353CC}">
                <c16:uniqueId val="{00000005-17BA-4327-B5C9-5C183C07189E}"/>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17BA-4327-B5C9-5C183C07189E}"/>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17BA-4327-B5C9-5C183C07189E}"/>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17BA-4327-B5C9-5C183C07189E}"/>
              </c:ext>
            </c:extLst>
          </c:dPt>
          <c:cat>
            <c:strRef>
              <c:f>Tabelle1!$A$2:$A$7</c:f>
              <c:strCache>
                <c:ptCount val="6"/>
                <c:pt idx="0">
                  <c:v>AA</c:v>
                </c:pt>
                <c:pt idx="1">
                  <c:v>BMZ</c:v>
                </c:pt>
                <c:pt idx="2">
                  <c:v>AA (IKI)</c:v>
                </c:pt>
                <c:pt idx="3">
                  <c:v>EU</c:v>
                </c:pt>
                <c:pt idx="4">
                  <c:v>andere</c:v>
                </c:pt>
                <c:pt idx="5">
                  <c:v>BMFTR</c:v>
                </c:pt>
              </c:strCache>
            </c:strRef>
          </c:cat>
          <c:val>
            <c:numRef>
              <c:f>Tabelle1!$B$2:$B$7</c:f>
              <c:numCache>
                <c:formatCode>General</c:formatCode>
                <c:ptCount val="6"/>
                <c:pt idx="0">
                  <c:v>32.049999999999997</c:v>
                </c:pt>
                <c:pt idx="1">
                  <c:v>3.76</c:v>
                </c:pt>
                <c:pt idx="2">
                  <c:v>1.05</c:v>
                </c:pt>
                <c:pt idx="3">
                  <c:v>0.12</c:v>
                </c:pt>
                <c:pt idx="4">
                  <c:v>1.38</c:v>
                </c:pt>
                <c:pt idx="5">
                  <c:v>61.64</c:v>
                </c:pt>
              </c:numCache>
            </c:numRef>
          </c:val>
          <c:extLst>
            <c:ext xmlns:c16="http://schemas.microsoft.com/office/drawing/2014/chart" uri="{C3380CC4-5D6E-409C-BE32-E72D297353CC}">
              <c16:uniqueId val="{0000000C-17BA-4327-B5C9-5C183C07189E}"/>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de-DE"/>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59E49B3-D354-0C44-9E8C-F3EDFB64010E}" type="datetimeFigureOut">
              <a:rPr lang="de-DE" smtClean="0"/>
              <a:t>27.04.2026</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D3333F-A465-3046-8431-FB04349D89B0}" type="slidenum">
              <a:rPr lang="de-DE" smtClean="0"/>
              <a:t>‹#›</a:t>
            </a:fld>
            <a:endParaRPr lang="de-DE"/>
          </a:p>
        </p:txBody>
      </p:sp>
    </p:spTree>
    <p:extLst>
      <p:ext uri="{BB962C8B-B14F-4D97-AF65-F5344CB8AC3E}">
        <p14:creationId xmlns:p14="http://schemas.microsoft.com/office/powerpoint/2010/main" val="39673090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rPr>
              <a:t>At this point, the presenter should declare and explain his/her relationship to the Foundation. If the presenter is not a member of staff, he or she should make clear why the Foundation’s work is so important to him/her that he/she is presenting the work of the Foundation. </a:t>
            </a:r>
          </a:p>
          <a:p>
            <a:pPr marL="0" marR="0" lvl="0" indent="0" algn="just" defTabSz="914400" rtl="0" eaLnBrk="1" fontAlgn="base" latinLnBrk="0" hangingPunct="1">
              <a:lnSpc>
                <a:spcPct val="100000"/>
              </a:lnSpc>
              <a:spcBef>
                <a:spcPct val="30000"/>
              </a:spcBef>
              <a:spcAft>
                <a:spcPct val="0"/>
              </a:spcAft>
              <a:buClrTx/>
              <a:buSzTx/>
              <a:buFontTx/>
              <a:buNone/>
              <a:tabLst/>
              <a:defRPr/>
            </a:pPr>
            <a:endPar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endParaRPr>
          </a:p>
          <a:p>
            <a:pPr marL="0" marR="0" lvl="0" indent="0" algn="just" defTabSz="914400" rtl="0" eaLnBrk="1" fontAlgn="base" latinLnBrk="0" hangingPunct="1">
              <a:lnSpc>
                <a:spcPct val="100000"/>
              </a:lnSpc>
              <a:spcBef>
                <a:spcPct val="30000"/>
              </a:spcBef>
              <a:spcAft>
                <a:spcPct val="0"/>
              </a:spcAft>
              <a:buClrTx/>
              <a:buSzTx/>
              <a:buFontTx/>
              <a:buNone/>
              <a:tabLst/>
              <a:defRPr/>
            </a:pPr>
            <a:r>
              <a:rPr kumimoji="0" lang="en-GB" altLang="de-DE" sz="1000" b="0" i="0" u="none" strike="noStrike" kern="1200" cap="none" spc="0" normalizeH="0" baseline="0" noProof="0">
                <a:ln>
                  <a:noFill/>
                </a:ln>
                <a:solidFill>
                  <a:srgbClr val="000000"/>
                </a:solidFill>
                <a:effectLst/>
                <a:uLnTx/>
                <a:uFillTx/>
                <a:latin typeface="Arial" charset="0"/>
                <a:ea typeface="+mn-ea"/>
                <a:cs typeface="Arial" charset="0"/>
              </a:rPr>
              <a:t>At the same time, it should be made clear that, not being a member of staff, the presenter cannot answer every question in detail. He/she cannot definitively confirm whether someone is really suitable for a specific sponsorship programme. Nor can he/she agree to award funding. It is important to point out that the listeners can find all the details on the Alexander von Humboldt Foundation’s website and are welcome to get in touch with the Foundation at any time. The contact details are given at the end of the presentation.</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a:t>
            </a:fld>
            <a:endParaRPr lang="de-DE"/>
          </a:p>
        </p:txBody>
      </p:sp>
    </p:spTree>
    <p:extLst>
      <p:ext uri="{BB962C8B-B14F-4D97-AF65-F5344CB8AC3E}">
        <p14:creationId xmlns:p14="http://schemas.microsoft.com/office/powerpoint/2010/main" val="372960724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b="1" dirty="0"/>
              <a:t>“Once a Humboldtian – always a Humboldtian" </a:t>
            </a:r>
            <a:r>
              <a:rPr lang="en-US" sz="1000" dirty="0"/>
              <a:t>– from the very beginning this was the hallmark of the Alexander von Humboldt Foundation. Humboldt sponsorship is enduring: the Foundation is a lifetime partner, maintaining the connections on a long-term basis through its alumni sponsorship </a:t>
            </a:r>
            <a:r>
              <a:rPr lang="en-US" sz="1000" dirty="0" err="1"/>
              <a:t>programmes</a:t>
            </a:r>
            <a:r>
              <a:rPr lang="en-US" sz="1000" dirty="0"/>
              <a:t>. As a result, an active knowledge network of more than 30,000 </a:t>
            </a:r>
            <a:r>
              <a:rPr lang="en-US" sz="1000" dirty="0" err="1"/>
              <a:t>Humboldtians</a:t>
            </a:r>
            <a:r>
              <a:rPr lang="en-US" sz="1000" dirty="0"/>
              <a:t> has been laid across the whole academic world – embracing over 140 states. The alumni sponsorship measures provide flexible support for the individual life paths and development of </a:t>
            </a:r>
            <a:r>
              <a:rPr lang="en-US" sz="1000" dirty="0" err="1"/>
              <a:t>Humboldtians</a:t>
            </a:r>
            <a:r>
              <a:rPr lang="en-US" sz="1000" dirty="0"/>
              <a:t>. Moreover, the Foundation encourages its alumni to undertake their own initiatives and collaborations across disciplinary and national borders.</a:t>
            </a:r>
          </a:p>
          <a:p>
            <a:r>
              <a:rPr lang="en-US" sz="1000"/>
              <a:t>Amongst other things, networking sponsorship caters for further research stays to Germany. This gives fellows a chance to revitalize relationships to specialist colleagues and their institutes or make contacts with new partners, continue joint projects already underway, or build new collaborations.</a:t>
            </a:r>
          </a:p>
          <a:p>
            <a:r>
              <a:rPr lang="en-US" sz="1000" b="1" dirty="0"/>
              <a:t>The Research Group Linkage </a:t>
            </a:r>
            <a:r>
              <a:rPr lang="en-US" sz="1000" b="1" dirty="0" err="1"/>
              <a:t>Programme</a:t>
            </a:r>
            <a:r>
              <a:rPr lang="en-US" sz="1000" b="1" dirty="0"/>
              <a:t> </a:t>
            </a:r>
            <a:r>
              <a:rPr lang="en-US" sz="1000" dirty="0"/>
              <a:t>allows </a:t>
            </a:r>
            <a:r>
              <a:rPr lang="en-US" sz="1000" dirty="0" err="1"/>
              <a:t>Humboldtians</a:t>
            </a:r>
            <a:r>
              <a:rPr lang="en-US" sz="1000" dirty="0"/>
              <a:t> to apply for sponsorship in order to cooperate over a period of three years with a researcher working at a German institute and additional cooperation partners in other countries. The Alexander von Humboldt Foundation regularly </a:t>
            </a:r>
            <a:r>
              <a:rPr lang="en-US" sz="1000" dirty="0" err="1"/>
              <a:t>organises</a:t>
            </a:r>
            <a:r>
              <a:rPr lang="en-US" sz="1000" dirty="0"/>
              <a:t> </a:t>
            </a:r>
            <a:r>
              <a:rPr lang="en-US" sz="1000" b="1" dirty="0"/>
              <a:t>colloquia abroad </a:t>
            </a:r>
            <a:r>
              <a:rPr lang="en-US" sz="1000" dirty="0"/>
              <a:t>to which it invites research fellows and research award winners living in the host country or region, as well as Feodor Lynen fellows working there.</a:t>
            </a:r>
            <a:endParaRPr lang="en-US" sz="1000" dirty="0">
              <a:ea typeface="Calibri"/>
              <a:cs typeface="Calibri"/>
            </a:endParaRPr>
          </a:p>
          <a:p>
            <a:r>
              <a:rPr lang="en-US" sz="1000" dirty="0"/>
              <a:t>Since 2002, the Alexander von Humboldt Foundation has provided financial support for Humboldt Alumni Associations as well as for individual </a:t>
            </a:r>
            <a:r>
              <a:rPr lang="en-US" sz="1000" dirty="0" err="1"/>
              <a:t>Humboldtians</a:t>
            </a:r>
            <a:r>
              <a:rPr lang="en-US" sz="1000" dirty="0"/>
              <a:t> to organize regional and specialist conferences. These </a:t>
            </a:r>
            <a:r>
              <a:rPr lang="en-US" sz="1000" b="1" dirty="0"/>
              <a:t>Humboldt </a:t>
            </a:r>
            <a:r>
              <a:rPr lang="en-US" sz="1000" b="1" dirty="0" err="1"/>
              <a:t>Kollegs</a:t>
            </a:r>
            <a:r>
              <a:rPr lang="en-US" sz="1000" b="1" dirty="0"/>
              <a:t> </a:t>
            </a:r>
            <a:r>
              <a:rPr lang="en-US" sz="1000" dirty="0"/>
              <a:t>have become one of the most popular instruments for strengthening regional and specialist networks. Apart from networking, the </a:t>
            </a:r>
            <a:r>
              <a:rPr lang="en-US" sz="1000" dirty="0" err="1"/>
              <a:t>Kollegs</a:t>
            </a:r>
            <a:r>
              <a:rPr lang="en-US" sz="1000" dirty="0"/>
              <a:t> serve to awaken the interest of young academics in the Foundation’s </a:t>
            </a:r>
            <a:r>
              <a:rPr lang="en-US" sz="1000" dirty="0" err="1"/>
              <a:t>programmes</a:t>
            </a:r>
            <a:r>
              <a:rPr lang="en-US" sz="1000" dirty="0"/>
              <a:t> and in Germany as a location for research.</a:t>
            </a:r>
            <a:endParaRPr lang="en-US" sz="1000" dirty="0">
              <a:ea typeface="Calibri"/>
              <a:cs typeface="Calibri"/>
            </a:endParaRPr>
          </a:p>
          <a:p>
            <a:r>
              <a:rPr lang="en-US" sz="1000" dirty="0"/>
              <a:t>The Alexander von Humboldt Foundation’s </a:t>
            </a:r>
            <a:r>
              <a:rPr lang="en-US" sz="1000" b="1" dirty="0"/>
              <a:t>Humboldt Alumni Awards </a:t>
            </a:r>
            <a:r>
              <a:rPr lang="en-US" sz="1000" dirty="0"/>
              <a:t>for innovative networking initiatives are granted to fellows and award winners abroad. Each award is valued at up to €25,000. Four awards are granted annually, including one that is earmarked to sponsor initiatives promoting </a:t>
            </a:r>
            <a:r>
              <a:rPr lang="en-US" sz="1000" b="1" dirty="0"/>
              <a:t>networking between female academics</a:t>
            </a:r>
            <a:r>
              <a:rPr lang="en-US" sz="1000" dirty="0"/>
              <a:t>. The awards are designed to support projects not covered by the Foundation's existing sponsorship and alumni </a:t>
            </a:r>
            <a:r>
              <a:rPr lang="en-US" sz="1000" dirty="0" err="1"/>
              <a:t>programmes</a:t>
            </a:r>
            <a:r>
              <a:rPr lang="en-US" sz="1000" dirty="0"/>
              <a:t> and to promote academic and cultural relations between Germany and the Humboldt alumni's own countries as well as to strengthen their collaboration in the respective regions.</a:t>
            </a:r>
            <a:br>
              <a:rPr lang="en-US" sz="1000" dirty="0">
                <a:cs typeface="+mn-lt"/>
              </a:rPr>
            </a:br>
            <a:endParaRPr lang="en-US"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11</a:t>
            </a:fld>
            <a:endParaRPr lang="de-DE"/>
          </a:p>
        </p:txBody>
      </p:sp>
    </p:spTree>
    <p:extLst>
      <p:ext uri="{BB962C8B-B14F-4D97-AF65-F5344CB8AC3E}">
        <p14:creationId xmlns:p14="http://schemas.microsoft.com/office/powerpoint/2010/main" val="238954514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12</a:t>
            </a:fld>
            <a:endParaRPr lang="de-DE"/>
          </a:p>
        </p:txBody>
      </p:sp>
    </p:spTree>
    <p:extLst>
      <p:ext uri="{BB962C8B-B14F-4D97-AF65-F5344CB8AC3E}">
        <p14:creationId xmlns:p14="http://schemas.microsoft.com/office/powerpoint/2010/main" val="35706590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sponsors academic cooperation amongst excellent foreign and German academics. Annually, it grants more than 700 research fellowships and research awards that enjoy an outstanding reputation across the globe. </a:t>
            </a:r>
          </a:p>
          <a:p>
            <a:r>
              <a:rPr lang="en-US"/>
              <a:t>The Foundation‘s research fellowships and awards provide funding to suit every career situation – from young postdoctoral researchers at the beginning of their research careers to experienced researchers or world leaders in their research area.</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14</a:t>
            </a:fld>
            <a:endParaRPr lang="de-DE"/>
          </a:p>
        </p:txBody>
      </p:sp>
    </p:spTree>
    <p:extLst>
      <p:ext uri="{BB962C8B-B14F-4D97-AF65-F5344CB8AC3E}">
        <p14:creationId xmlns:p14="http://schemas.microsoft.com/office/powerpoint/2010/main" val="169544516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The Alexander von Humboldt </a:t>
            </a:r>
            <a:r>
              <a:rPr lang="de-DE" err="1"/>
              <a:t>Foundation</a:t>
            </a:r>
            <a:r>
              <a:rPr lang="de-DE"/>
              <a:t> </a:t>
            </a:r>
            <a:r>
              <a:rPr lang="de-DE" err="1"/>
              <a:t>sponsors</a:t>
            </a:r>
            <a:r>
              <a:rPr lang="de-DE"/>
              <a:t>:</a:t>
            </a:r>
          </a:p>
          <a:p>
            <a:pPr marL="171450" indent="-171450">
              <a:buFont typeface="Arial" panose="020B0604020202020204" pitchFamily="34" charset="0"/>
              <a:buChar char="•"/>
            </a:pPr>
            <a:r>
              <a:rPr lang="de-DE"/>
              <a:t> </a:t>
            </a:r>
            <a:r>
              <a:rPr lang="de-DE" err="1"/>
              <a:t>academics</a:t>
            </a:r>
            <a:r>
              <a:rPr lang="de-DE"/>
              <a:t> at different </a:t>
            </a:r>
            <a:r>
              <a:rPr lang="de-DE" err="1"/>
              <a:t>career</a:t>
            </a:r>
            <a:r>
              <a:rPr lang="de-DE"/>
              <a:t> </a:t>
            </a:r>
            <a:r>
              <a:rPr lang="de-DE" err="1"/>
              <a:t>stages</a:t>
            </a:r>
            <a:r>
              <a:rPr lang="de-DE"/>
              <a:t>, </a:t>
            </a:r>
            <a:r>
              <a:rPr lang="de-DE" err="1"/>
              <a:t>usually</a:t>
            </a:r>
            <a:r>
              <a:rPr lang="de-DE"/>
              <a:t> after </a:t>
            </a:r>
            <a:r>
              <a:rPr lang="de-DE" err="1"/>
              <a:t>completion</a:t>
            </a:r>
            <a:r>
              <a:rPr lang="de-DE"/>
              <a:t> </a:t>
            </a:r>
            <a:r>
              <a:rPr lang="de-DE" err="1"/>
              <a:t>of</a:t>
            </a:r>
            <a:r>
              <a:rPr lang="de-DE"/>
              <a:t> a </a:t>
            </a:r>
            <a:r>
              <a:rPr lang="de-DE" err="1"/>
              <a:t>doctorate</a:t>
            </a:r>
            <a:r>
              <a:rPr lang="de-DE"/>
              <a:t> </a:t>
            </a:r>
          </a:p>
          <a:p>
            <a:pPr marL="171450" indent="-171450">
              <a:buFont typeface="Arial" panose="020B0604020202020204" pitchFamily="34" charset="0"/>
              <a:buChar char="•"/>
            </a:pPr>
            <a:r>
              <a:rPr lang="de-DE"/>
              <a:t> </a:t>
            </a:r>
            <a:r>
              <a:rPr lang="de-DE" err="1"/>
              <a:t>academics</a:t>
            </a:r>
            <a:r>
              <a:rPr lang="de-DE"/>
              <a:t> </a:t>
            </a:r>
            <a:r>
              <a:rPr lang="de-DE" err="1"/>
              <a:t>from</a:t>
            </a:r>
            <a:r>
              <a:rPr lang="de-DE"/>
              <a:t> </a:t>
            </a:r>
            <a:r>
              <a:rPr lang="de-DE" err="1"/>
              <a:t>abroad</a:t>
            </a:r>
            <a:r>
              <a:rPr lang="de-DE"/>
              <a:t> </a:t>
            </a:r>
            <a:r>
              <a:rPr lang="de-DE" err="1"/>
              <a:t>who</a:t>
            </a:r>
            <a:r>
              <a:rPr lang="de-DE"/>
              <a:t> </a:t>
            </a:r>
            <a:r>
              <a:rPr lang="de-DE" err="1"/>
              <a:t>wish</a:t>
            </a:r>
            <a:r>
              <a:rPr lang="de-DE"/>
              <a:t> </a:t>
            </a:r>
            <a:r>
              <a:rPr lang="de-DE" err="1"/>
              <a:t>to</a:t>
            </a:r>
            <a:r>
              <a:rPr lang="de-DE"/>
              <a:t> </a:t>
            </a:r>
            <a:r>
              <a:rPr lang="de-DE" err="1"/>
              <a:t>conduct</a:t>
            </a:r>
            <a:r>
              <a:rPr lang="de-DE"/>
              <a:t> </a:t>
            </a:r>
            <a:r>
              <a:rPr lang="de-DE" err="1"/>
              <a:t>research</a:t>
            </a:r>
            <a:r>
              <a:rPr lang="de-DE"/>
              <a:t> in Germany</a:t>
            </a:r>
          </a:p>
          <a:p>
            <a:pPr marL="171450" indent="-171450">
              <a:buFont typeface="Arial" panose="020B0604020202020204" pitchFamily="34" charset="0"/>
              <a:buChar char="•"/>
            </a:pPr>
            <a:r>
              <a:rPr lang="de-DE"/>
              <a:t> </a:t>
            </a:r>
            <a:r>
              <a:rPr lang="de-DE" err="1"/>
              <a:t>academics</a:t>
            </a:r>
            <a:r>
              <a:rPr lang="de-DE"/>
              <a:t> </a:t>
            </a:r>
            <a:r>
              <a:rPr lang="de-DE" err="1"/>
              <a:t>from</a:t>
            </a:r>
            <a:r>
              <a:rPr lang="de-DE"/>
              <a:t> Germany </a:t>
            </a:r>
            <a:r>
              <a:rPr lang="de-DE" err="1"/>
              <a:t>who</a:t>
            </a:r>
            <a:r>
              <a:rPr lang="de-DE"/>
              <a:t> </a:t>
            </a:r>
            <a:r>
              <a:rPr lang="de-DE" err="1"/>
              <a:t>wish</a:t>
            </a:r>
            <a:r>
              <a:rPr lang="de-DE"/>
              <a:t> </a:t>
            </a:r>
            <a:r>
              <a:rPr lang="de-DE" err="1"/>
              <a:t>to</a:t>
            </a:r>
            <a:r>
              <a:rPr lang="de-DE"/>
              <a:t> </a:t>
            </a:r>
            <a:r>
              <a:rPr lang="de-DE" err="1"/>
              <a:t>conduct</a:t>
            </a:r>
            <a:r>
              <a:rPr lang="de-DE"/>
              <a:t> </a:t>
            </a:r>
            <a:r>
              <a:rPr lang="de-DE" err="1"/>
              <a:t>research</a:t>
            </a:r>
            <a:r>
              <a:rPr lang="de-DE"/>
              <a:t> </a:t>
            </a:r>
            <a:r>
              <a:rPr lang="de-DE" err="1"/>
              <a:t>abroad</a:t>
            </a:r>
            <a:endParaRPr lang="de-DE"/>
          </a:p>
          <a:p>
            <a:endParaRPr lang="de-DE"/>
          </a:p>
          <a:p>
            <a:r>
              <a:rPr lang="de-DE"/>
              <a:t>(Design </a:t>
            </a:r>
            <a:r>
              <a:rPr lang="de-DE" err="1"/>
              <a:t>suggestion</a:t>
            </a:r>
            <a:r>
              <a:rPr lang="de-DE"/>
              <a:t>: Programmes </a:t>
            </a:r>
            <a:r>
              <a:rPr lang="de-DE" err="1"/>
              <a:t>that</a:t>
            </a:r>
            <a:r>
              <a:rPr lang="de-DE"/>
              <a:t> </a:t>
            </a:r>
            <a:r>
              <a:rPr lang="de-DE" err="1"/>
              <a:t>are</a:t>
            </a:r>
            <a:r>
              <a:rPr lang="de-DE"/>
              <a:t> not </a:t>
            </a:r>
            <a:r>
              <a:rPr lang="de-DE" err="1"/>
              <a:t>interesting</a:t>
            </a:r>
            <a:r>
              <a:rPr lang="de-DE"/>
              <a:t> </a:t>
            </a:r>
            <a:r>
              <a:rPr lang="de-DE" err="1"/>
              <a:t>or</a:t>
            </a:r>
            <a:r>
              <a:rPr lang="de-DE"/>
              <a:t> relevant </a:t>
            </a:r>
            <a:r>
              <a:rPr lang="de-DE" err="1"/>
              <a:t>for</a:t>
            </a:r>
            <a:r>
              <a:rPr lang="de-DE"/>
              <a:t> </a:t>
            </a:r>
            <a:r>
              <a:rPr lang="de-DE" err="1"/>
              <a:t>the</a:t>
            </a:r>
            <a:r>
              <a:rPr lang="de-DE"/>
              <a:t> </a:t>
            </a:r>
            <a:r>
              <a:rPr lang="de-DE" err="1"/>
              <a:t>specific</a:t>
            </a:r>
            <a:r>
              <a:rPr lang="de-DE"/>
              <a:t> </a:t>
            </a:r>
            <a:r>
              <a:rPr lang="de-DE" err="1"/>
              <a:t>audience</a:t>
            </a:r>
            <a:r>
              <a:rPr lang="de-DE"/>
              <a:t> </a:t>
            </a:r>
            <a:r>
              <a:rPr lang="de-DE" err="1"/>
              <a:t>can</a:t>
            </a:r>
            <a:r>
              <a:rPr lang="de-DE"/>
              <a:t> </a:t>
            </a:r>
            <a:r>
              <a:rPr lang="de-DE" err="1"/>
              <a:t>be</a:t>
            </a:r>
            <a:r>
              <a:rPr lang="de-DE"/>
              <a:t> </a:t>
            </a:r>
            <a:r>
              <a:rPr lang="de-DE" err="1"/>
              <a:t>displayed</a:t>
            </a:r>
            <a:r>
              <a:rPr lang="de-DE"/>
              <a:t> in </a:t>
            </a:r>
            <a:r>
              <a:rPr lang="de-DE" err="1"/>
              <a:t>gray</a:t>
            </a:r>
            <a:r>
              <a:rPr lang="de-DE"/>
              <a:t> </a:t>
            </a:r>
            <a:r>
              <a:rPr lang="de-DE" err="1"/>
              <a:t>font</a:t>
            </a:r>
            <a:r>
              <a:rPr lang="de-DE"/>
              <a:t> </a:t>
            </a:r>
            <a:r>
              <a:rPr lang="de-DE" err="1"/>
              <a:t>colour</a:t>
            </a:r>
            <a:r>
              <a:rPr lang="de-DE"/>
              <a:t>.)</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15</a:t>
            </a:fld>
            <a:endParaRPr lang="de-DE"/>
          </a:p>
        </p:txBody>
      </p:sp>
    </p:spTree>
    <p:extLst>
      <p:ext uri="{BB962C8B-B14F-4D97-AF65-F5344CB8AC3E}">
        <p14:creationId xmlns:p14="http://schemas.microsoft.com/office/powerpoint/2010/main" val="326594394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txBody>
          <a:bodyPr/>
          <a:lstStyle/>
          <a:p>
            <a:endParaRPr lang="en-GB"/>
          </a:p>
        </p:txBody>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F3E4A3-B798-4B56-9C38-8178E03AC36A}"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09724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D2FDCD-31D1-ABD7-181B-86708F27664A}"/>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77C7DCFC-7BE3-A143-4D75-6AD660E67A9B}"/>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6CADEAC4-188D-86CE-4945-B96211040D84}"/>
              </a:ext>
            </a:extLst>
          </p:cNvPr>
          <p:cNvSpPr>
            <a:spLocks noGrp="1"/>
          </p:cNvSpPr>
          <p:nvPr>
            <p:ph type="body" idx="1"/>
          </p:nvPr>
        </p:nvSpPr>
        <p:spPr/>
        <p:txBody>
          <a:bodyPr/>
          <a:lstStyle/>
          <a:p>
            <a:r>
              <a:rPr lang="en-US"/>
              <a:t>The Alexander von Humboldt Foundation promotes outstanding researchers from Germany and abroad with its </a:t>
            </a:r>
            <a:r>
              <a:rPr lang="en-US" err="1"/>
              <a:t>programmes</a:t>
            </a:r>
            <a:r>
              <a:rPr lang="en-US"/>
              <a:t>. Sponsorship decisions are based on the applicant’s achievements and qualifications to date. There are </a:t>
            </a:r>
            <a:r>
              <a:rPr lang="en-US" b="1"/>
              <a:t>no quotas, neither for countries nor disciplines</a:t>
            </a:r>
            <a:r>
              <a:rPr lang="en-US"/>
              <a:t>. The Foundation believes that even in the times of increasing team work the ability of the individual is the crucial factor for academic success. This is why it sponsors </a:t>
            </a:r>
            <a:r>
              <a:rPr lang="en-US" b="1"/>
              <a:t>people not projects</a:t>
            </a:r>
            <a:r>
              <a:rPr lang="en-US"/>
              <a:t>. Those chosen on this basis should be given </a:t>
            </a:r>
            <a:r>
              <a:rPr lang="en-US" b="1"/>
              <a:t>as much freedom as possible </a:t>
            </a:r>
            <a:r>
              <a:rPr lang="en-US"/>
              <a:t>to carry out their research projects. This includes allowing </a:t>
            </a:r>
            <a:r>
              <a:rPr lang="en-US" err="1"/>
              <a:t>Humboldtians</a:t>
            </a:r>
            <a:r>
              <a:rPr lang="en-US"/>
              <a:t> to choose their host institutions themselves and to conduct independent research </a:t>
            </a:r>
            <a:r>
              <a:rPr lang="en-US" b="1"/>
              <a:t>without any stipulations </a:t>
            </a:r>
            <a:r>
              <a:rPr lang="en-US"/>
              <a:t>from the Foundation.</a:t>
            </a:r>
          </a:p>
          <a:p>
            <a:endParaRPr lang="en-US"/>
          </a:p>
          <a:p>
            <a:endParaRPr lang="de-DE"/>
          </a:p>
        </p:txBody>
      </p:sp>
      <p:sp>
        <p:nvSpPr>
          <p:cNvPr id="4" name="Foliennummernplatzhalter 3">
            <a:extLst>
              <a:ext uri="{FF2B5EF4-FFF2-40B4-BE49-F238E27FC236}">
                <a16:creationId xmlns:a16="http://schemas.microsoft.com/office/drawing/2014/main" id="{176C04E0-364B-ABDD-B6E5-451E43DA4F5F}"/>
              </a:ext>
            </a:extLst>
          </p:cNvPr>
          <p:cNvSpPr>
            <a:spLocks noGrp="1"/>
          </p:cNvSpPr>
          <p:nvPr>
            <p:ph type="sldNum" sz="quarter" idx="5"/>
          </p:nvPr>
        </p:nvSpPr>
        <p:spPr/>
        <p:txBody>
          <a:bodyPr/>
          <a:lstStyle/>
          <a:p>
            <a:fld id="{70D3333F-A465-3046-8431-FB04349D89B0}" type="slidenum">
              <a:rPr lang="de-DE" smtClean="0"/>
              <a:t>17</a:t>
            </a:fld>
            <a:endParaRPr lang="de-DE"/>
          </a:p>
        </p:txBody>
      </p:sp>
    </p:spTree>
    <p:extLst>
      <p:ext uri="{BB962C8B-B14F-4D97-AF65-F5344CB8AC3E}">
        <p14:creationId xmlns:p14="http://schemas.microsoft.com/office/powerpoint/2010/main" val="137011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0D3333F-A465-3046-8431-FB04349D89B0}" type="slidenum">
              <a:rPr kumimoji="0" lang="de-D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de-D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054866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de-DE"/>
              <a:t>At </a:t>
            </a:r>
            <a:r>
              <a:rPr lang="de-DE" err="1"/>
              <a:t>this</a:t>
            </a:r>
            <a:r>
              <a:rPr lang="de-DE"/>
              <a:t> </a:t>
            </a:r>
            <a:r>
              <a:rPr lang="de-DE" err="1"/>
              <a:t>point</a:t>
            </a:r>
            <a:r>
              <a:rPr lang="de-DE"/>
              <a:t>, </a:t>
            </a:r>
            <a:r>
              <a:rPr lang="de-DE" err="1"/>
              <a:t>the</a:t>
            </a:r>
            <a:r>
              <a:rPr lang="de-DE"/>
              <a:t> </a:t>
            </a:r>
            <a:r>
              <a:rPr lang="de-DE" err="1"/>
              <a:t>presenter</a:t>
            </a:r>
            <a:r>
              <a:rPr lang="de-DE"/>
              <a:t> </a:t>
            </a:r>
            <a:r>
              <a:rPr lang="de-DE" err="1"/>
              <a:t>should</a:t>
            </a:r>
            <a:r>
              <a:rPr lang="de-DE"/>
              <a:t> </a:t>
            </a:r>
            <a:r>
              <a:rPr lang="de-DE" err="1"/>
              <a:t>provide</a:t>
            </a:r>
            <a:r>
              <a:rPr lang="de-DE"/>
              <a:t> an </a:t>
            </a:r>
            <a:r>
              <a:rPr lang="de-DE" err="1"/>
              <a:t>overview</a:t>
            </a:r>
            <a:r>
              <a:rPr lang="de-DE"/>
              <a:t> </a:t>
            </a:r>
            <a:r>
              <a:rPr lang="de-DE" err="1"/>
              <a:t>of</a:t>
            </a:r>
            <a:r>
              <a:rPr lang="de-DE"/>
              <a:t> </a:t>
            </a:r>
            <a:r>
              <a:rPr lang="de-DE" err="1"/>
              <a:t>the</a:t>
            </a:r>
            <a:r>
              <a:rPr lang="de-DE"/>
              <a:t> </a:t>
            </a:r>
            <a:r>
              <a:rPr lang="de-DE" err="1"/>
              <a:t>contents</a:t>
            </a:r>
            <a:r>
              <a:rPr lang="de-DE"/>
              <a:t> </a:t>
            </a:r>
            <a:r>
              <a:rPr lang="de-DE" err="1"/>
              <a:t>of</a:t>
            </a:r>
            <a:r>
              <a:rPr lang="de-DE"/>
              <a:t> </a:t>
            </a:r>
            <a:r>
              <a:rPr lang="de-DE" err="1"/>
              <a:t>the</a:t>
            </a:r>
            <a:r>
              <a:rPr lang="de-DE"/>
              <a:t> presentation.</a:t>
            </a:r>
          </a:p>
        </p:txBody>
      </p:sp>
      <p:sp>
        <p:nvSpPr>
          <p:cNvPr id="4" name="Foliennummernplatzhalter 3"/>
          <p:cNvSpPr>
            <a:spLocks noGrp="1"/>
          </p:cNvSpPr>
          <p:nvPr>
            <p:ph type="sldNum" sz="quarter" idx="5"/>
          </p:nvPr>
        </p:nvSpPr>
        <p:spPr/>
        <p:txBody>
          <a:bodyPr/>
          <a:lstStyle/>
          <a:p>
            <a:fld id="{70D3333F-A465-3046-8431-FB04349D89B0}" type="slidenum">
              <a:rPr lang="de-DE" smtClean="0"/>
              <a:t>2</a:t>
            </a:fld>
            <a:endParaRPr lang="de-DE"/>
          </a:p>
        </p:txBody>
      </p:sp>
    </p:spTree>
    <p:extLst>
      <p:ext uri="{BB962C8B-B14F-4D97-AF65-F5344CB8AC3E}">
        <p14:creationId xmlns:p14="http://schemas.microsoft.com/office/powerpoint/2010/main" val="7900566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is active in various fields:</a:t>
            </a:r>
          </a:p>
          <a:p>
            <a:pPr marL="171450" indent="-171450">
              <a:buFont typeface="Arial" panose="020B0604020202020204" pitchFamily="34" charset="0"/>
              <a:buChar char="•"/>
            </a:pPr>
            <a:r>
              <a:rPr lang="en-US"/>
              <a:t>It supports international academics as part of foreign cultural and educational policy as well as outstanding German researchers. The academic collaborations between excellent international and German researchers are part of “science diplomacy”, which is focused on dialogue, understanding, and building intercultural competence.</a:t>
            </a:r>
            <a:endParaRPr lang="en-US">
              <a:cs typeface="Calibri"/>
            </a:endParaRPr>
          </a:p>
          <a:p>
            <a:pPr marL="171450" indent="-171450">
              <a:buFont typeface="Arial" panose="020B0604020202020204" pitchFamily="34" charset="0"/>
              <a:buChar char="•"/>
            </a:pPr>
            <a:r>
              <a:rPr lang="en-US"/>
              <a:t>It strengthens cutting-edge research through internationalization.</a:t>
            </a:r>
            <a:endParaRPr lang="en-US">
              <a:cs typeface="Calibri"/>
            </a:endParaRPr>
          </a:p>
          <a:p>
            <a:pPr marL="171450" indent="-171450">
              <a:buFont typeface="Arial" panose="020B0604020202020204" pitchFamily="34" charset="0"/>
              <a:buChar char="•"/>
            </a:pPr>
            <a:r>
              <a:rPr lang="en-US"/>
              <a:t>It enables individuals who provide an impetus for the research location Germany to spend time researching there.</a:t>
            </a:r>
            <a:endParaRPr lang="en-US">
              <a:cs typeface="Calibri" panose="020F0502020204030204"/>
            </a:endParaRPr>
          </a:p>
          <a:p>
            <a:pPr marL="171450" indent="-171450">
              <a:buFont typeface="Arial" panose="020B0604020202020204" pitchFamily="34" charset="0"/>
              <a:buChar char="•"/>
            </a:pPr>
            <a:r>
              <a:rPr lang="en-US"/>
              <a:t>It promotes development by sponsoring cooperation with researchers from emerging and developing countries.</a:t>
            </a:r>
            <a:endParaRPr lang="en-US">
              <a:cs typeface="Calibri" panose="020F0502020204030204"/>
            </a:endParaRP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3</a:t>
            </a:fld>
            <a:endParaRPr lang="de-DE"/>
          </a:p>
        </p:txBody>
      </p:sp>
    </p:spTree>
    <p:extLst>
      <p:ext uri="{BB962C8B-B14F-4D97-AF65-F5344CB8AC3E}">
        <p14:creationId xmlns:p14="http://schemas.microsoft.com/office/powerpoint/2010/main" val="26712827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sz="1000"/>
              <a:t>The Alexander von Humboldt Foundation enables highly-qualified postdoctoral scientists and scholars from abroad to carry out research projects of their own choice in Germany. Researchers of all nationalities and disciplines may apply for a Humboldt Research Fellowship for postdoctoral researchers or a Humboldt Research Fellowship for experienced researchers. Furthermore, highly-qualified researchers from emerging and developing countries (excluding India and the People‘s Republic of China) may apply for a </a:t>
            </a:r>
            <a:r>
              <a:rPr lang="en-US" sz="1000" b="1"/>
              <a:t>Georg Forster Fellowship for postdoctoral researchers </a:t>
            </a:r>
            <a:r>
              <a:rPr lang="en-US" sz="1000"/>
              <a:t>or </a:t>
            </a:r>
            <a:r>
              <a:rPr lang="en-US" sz="1000" b="1"/>
              <a:t>a Georg Forster Fellowship for experienced researchers</a:t>
            </a:r>
            <a:r>
              <a:rPr lang="en-US" sz="1000"/>
              <a:t>. The subject of the research proposal must be of relevance to development and particularly suited to the transfer of knowledge and methods to developing countries. </a:t>
            </a:r>
          </a:p>
          <a:p>
            <a:r>
              <a:rPr lang="en-US" sz="1000"/>
              <a:t>The </a:t>
            </a:r>
            <a:r>
              <a:rPr lang="en-US" sz="1000" b="1"/>
              <a:t>Alexander von Humboldt Professorship</a:t>
            </a:r>
            <a:r>
              <a:rPr lang="en-US" sz="1000"/>
              <a:t>, which is financed by the Federal Ministry of Education and Research, enables award winners to carry out </a:t>
            </a:r>
            <a:r>
              <a:rPr lang="en-US" sz="1000" b="1"/>
              <a:t>long-term, ground-breaking research at universities and research institutions in Germany</a:t>
            </a:r>
            <a:r>
              <a:rPr lang="en-US" sz="1000"/>
              <a:t>. One objective of the </a:t>
            </a:r>
            <a:r>
              <a:rPr lang="en-US" sz="1000" err="1"/>
              <a:t>programme</a:t>
            </a:r>
            <a:r>
              <a:rPr lang="en-US" sz="1000"/>
              <a:t> is to tap academic expertise from abroad for research in Germany on a permanent basis; another is to support universities in redefining research focus areas.</a:t>
            </a:r>
          </a:p>
          <a:p>
            <a:r>
              <a:rPr lang="en-US" sz="1000"/>
              <a:t>The </a:t>
            </a:r>
            <a:r>
              <a:rPr lang="en-US" sz="1000" b="1"/>
              <a:t>award amount</a:t>
            </a:r>
            <a:r>
              <a:rPr lang="en-US" sz="1000"/>
              <a:t>, totaling </a:t>
            </a:r>
            <a:r>
              <a:rPr lang="en-US" sz="1000" b="1"/>
              <a:t>5 million euros </a:t>
            </a:r>
            <a:r>
              <a:rPr lang="en-US" sz="1000"/>
              <a:t>for academics </a:t>
            </a:r>
            <a:r>
              <a:rPr lang="en-US" sz="1000" b="1"/>
              <a:t>in experimental disciplines </a:t>
            </a:r>
            <a:r>
              <a:rPr lang="en-US" sz="1000"/>
              <a:t>and</a:t>
            </a:r>
            <a:r>
              <a:rPr lang="en-US" sz="1000" b="1"/>
              <a:t> 3.5 million euros </a:t>
            </a:r>
            <a:r>
              <a:rPr lang="en-US" sz="1000"/>
              <a:t>for researchers </a:t>
            </a:r>
            <a:r>
              <a:rPr lang="en-US" sz="1000" b="1"/>
              <a:t>in theoretical disciplines</a:t>
            </a:r>
            <a:r>
              <a:rPr lang="en-US" sz="1000"/>
              <a:t>, is made available for a </a:t>
            </a:r>
            <a:r>
              <a:rPr lang="en-US" sz="1000" b="1"/>
              <a:t>period of five years</a:t>
            </a:r>
            <a:r>
              <a:rPr lang="en-US" sz="1000"/>
              <a:t>. It covers the financial outlay for research work and an administrative lump sum for the receiving institution. The award sum also includes personal salary which may not exceed €180,000 per year.</a:t>
            </a:r>
          </a:p>
          <a:p>
            <a:r>
              <a:rPr lang="en-US" sz="1000"/>
              <a:t>Nominations must be submitted to the Alexander von Humboldt Foundation via the rectors or presidents of the respective university and, where relevant, the academic directors or boards of non-university research institutions. </a:t>
            </a:r>
            <a:r>
              <a:rPr lang="en-US" sz="1000" b="1"/>
              <a:t>Direct applications are not accepted</a:t>
            </a:r>
            <a:r>
              <a:rPr lang="en-US" sz="1000"/>
              <a:t>. Nominations may be submitted during ongoing appointment procedures.</a:t>
            </a:r>
          </a:p>
          <a:p>
            <a:endParaRPr lang="en-US" sz="1000"/>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4</a:t>
            </a:fld>
            <a:endParaRPr lang="de-DE"/>
          </a:p>
        </p:txBody>
      </p:sp>
    </p:spTree>
    <p:extLst>
      <p:ext uri="{BB962C8B-B14F-4D97-AF65-F5344CB8AC3E}">
        <p14:creationId xmlns:p14="http://schemas.microsoft.com/office/powerpoint/2010/main" val="213213817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b="1"/>
              <a:t>Feodor Lynen Research Fellowships </a:t>
            </a:r>
            <a:r>
              <a:rPr lang="en-US"/>
              <a:t>for postdoctoral researchers are the tool with which the Alexander von Humboldt Foundation enables highly-qualified scientists and scholars from Germany, who are just embarking on their academic careers and who completed their </a:t>
            </a:r>
            <a:r>
              <a:rPr lang="en-US" b="1"/>
              <a:t>doctorates less than four years ago</a:t>
            </a:r>
            <a:r>
              <a:rPr lang="en-US"/>
              <a:t>, to spend extended periods of research (</a:t>
            </a:r>
            <a:r>
              <a:rPr lang="en-US" b="1"/>
              <a:t>6-24 months) abroad</a:t>
            </a:r>
            <a:r>
              <a:rPr lang="en-US"/>
              <a:t>.</a:t>
            </a:r>
          </a:p>
          <a:p>
            <a:endParaRPr lang="en-US"/>
          </a:p>
          <a:p>
            <a:r>
              <a:rPr lang="en-US"/>
              <a:t>Furthermore, the Alexander von Humboldt Foundation enables highly-qualified scientists and scholars from Germany, who completed their </a:t>
            </a:r>
            <a:r>
              <a:rPr lang="en-US" b="1"/>
              <a:t>doctorates less than twelve years ago</a:t>
            </a:r>
            <a:r>
              <a:rPr lang="en-US"/>
              <a:t>, to spend extended periods of research (</a:t>
            </a:r>
            <a:r>
              <a:rPr lang="en-US" b="1"/>
              <a:t>6-18 months</a:t>
            </a:r>
            <a:r>
              <a:rPr lang="en-US"/>
              <a:t>; may be divided up into a maximum of three blocks of a minimum of 3 months each) </a:t>
            </a:r>
            <a:r>
              <a:rPr lang="en-US" b="1"/>
              <a:t>abroad</a:t>
            </a:r>
            <a:r>
              <a:rPr lang="en-US"/>
              <a:t>. </a:t>
            </a:r>
          </a:p>
          <a:p>
            <a:endParaRPr lang="en-US"/>
          </a:p>
          <a:p>
            <a:r>
              <a:rPr lang="en-US"/>
              <a:t>The applicant can use the </a:t>
            </a:r>
            <a:r>
              <a:rPr lang="en-US" b="1"/>
              <a:t>fellowship calculator </a:t>
            </a:r>
            <a:r>
              <a:rPr lang="en-US"/>
              <a:t>at https://www.humboldt-foundation.de/bewerben/foerderprogramme/feodor-lynen-forschungsstipendium/stipendienrechner-fuer-feodor-lynen-stipendien in order to calculate the approximate amount of the fellowship if the application is successful. </a:t>
            </a:r>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5</a:t>
            </a:fld>
            <a:endParaRPr lang="de-DE"/>
          </a:p>
        </p:txBody>
      </p:sp>
    </p:spTree>
    <p:extLst>
      <p:ext uri="{BB962C8B-B14F-4D97-AF65-F5344CB8AC3E}">
        <p14:creationId xmlns:p14="http://schemas.microsoft.com/office/powerpoint/2010/main" val="115504194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en-US"/>
              <a:t>The Alexander von Humboldt Foundation promotes outstanding researchers from Germany and abroad with its </a:t>
            </a:r>
            <a:r>
              <a:rPr lang="en-US" err="1"/>
              <a:t>programmes</a:t>
            </a:r>
            <a:r>
              <a:rPr lang="en-US"/>
              <a:t>. Sponsorship decisions are based on the applicant’s achievements and qualifications to date. There are </a:t>
            </a:r>
            <a:r>
              <a:rPr lang="en-US" b="1"/>
              <a:t>no quotas, neither for countries nor disciplines</a:t>
            </a:r>
            <a:r>
              <a:rPr lang="en-US"/>
              <a:t>. The Foundation believes that even in the times of increasing team work the ability of the individual is the crucial factor for academic success. This is why it sponsors </a:t>
            </a:r>
            <a:r>
              <a:rPr lang="en-US" b="1"/>
              <a:t>people not projects</a:t>
            </a:r>
            <a:r>
              <a:rPr lang="en-US"/>
              <a:t>. Those chosen on this basis should be given </a:t>
            </a:r>
            <a:r>
              <a:rPr lang="en-US" b="1"/>
              <a:t>as much freedom as possible </a:t>
            </a:r>
            <a:r>
              <a:rPr lang="en-US"/>
              <a:t>to carry out their research projects. This includes allowing </a:t>
            </a:r>
            <a:r>
              <a:rPr lang="en-US" err="1"/>
              <a:t>Humboldtians</a:t>
            </a:r>
            <a:r>
              <a:rPr lang="en-US"/>
              <a:t> to choose their host institutions themselves and to conduct independent research </a:t>
            </a:r>
            <a:r>
              <a:rPr lang="en-US" b="1"/>
              <a:t>without any stipulations </a:t>
            </a:r>
            <a:r>
              <a:rPr lang="en-US"/>
              <a:t>from the Foundation.</a:t>
            </a:r>
          </a:p>
          <a:p>
            <a:endParaRPr lang="en-US"/>
          </a:p>
          <a:p>
            <a:endParaRPr lang="de-DE"/>
          </a:p>
        </p:txBody>
      </p:sp>
      <p:sp>
        <p:nvSpPr>
          <p:cNvPr id="4" name="Foliennummernplatzhalter 3"/>
          <p:cNvSpPr>
            <a:spLocks noGrp="1"/>
          </p:cNvSpPr>
          <p:nvPr>
            <p:ph type="sldNum" sz="quarter" idx="5"/>
          </p:nvPr>
        </p:nvSpPr>
        <p:spPr/>
        <p:txBody>
          <a:bodyPr/>
          <a:lstStyle/>
          <a:p>
            <a:fld id="{70D3333F-A465-3046-8431-FB04349D89B0}" type="slidenum">
              <a:rPr lang="de-DE" smtClean="0"/>
              <a:t>6</a:t>
            </a:fld>
            <a:endParaRPr lang="de-DE"/>
          </a:p>
        </p:txBody>
      </p:sp>
    </p:spTree>
    <p:extLst>
      <p:ext uri="{BB962C8B-B14F-4D97-AF65-F5344CB8AC3E}">
        <p14:creationId xmlns:p14="http://schemas.microsoft.com/office/powerpoint/2010/main" val="2610060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296EA94-471A-479B-4291-346CD4DCAB97}"/>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D629F465-BCCF-D779-6C85-AB9CA4327CA2}"/>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DDB5099F-4566-69F0-102C-057FDAA1FD69}"/>
              </a:ext>
            </a:extLst>
          </p:cNvPr>
          <p:cNvSpPr>
            <a:spLocks noGrp="1"/>
          </p:cNvSpPr>
          <p:nvPr>
            <p:ph type="body" idx="1"/>
          </p:nvPr>
        </p:nvSpPr>
        <p:spPr/>
        <p:txBody>
          <a:bodyPr/>
          <a:lstStyle/>
          <a:p>
            <a:r>
              <a:rPr lang="en-GB" sz="1200"/>
              <a:t>As the Foundation's sponsorship programmes target both men and women, it consequently seeks to make its sponsorship programmes equally attractive to both male and female academics.</a:t>
            </a:r>
            <a:br>
              <a:rPr lang="en-GB" sz="1200">
                <a:cs typeface="+mn-lt"/>
              </a:rPr>
            </a:br>
            <a:r>
              <a:rPr lang="en-GB" sz="1200"/>
              <a:t>Nevertheless, it is evident that the proportion of female academics sponsored is significantly lower by comparison with their male colleagues and drops with a higher career stage and with increasing age. The geographical origin is also relevant.</a:t>
            </a:r>
            <a:endParaRPr lang="en-GB" sz="1200">
              <a:cs typeface="Calibri"/>
            </a:endParaRPr>
          </a:p>
          <a:p>
            <a:endParaRPr lang="en-GB" sz="1200">
              <a:cs typeface="Calibri"/>
            </a:endParaRPr>
          </a:p>
          <a:p>
            <a:r>
              <a:rPr lang="en-GB" sz="1200"/>
              <a:t>For this reason the Alexander von Humboldt Foundation supplements its sponsorship options with the following equal opportunities measures:</a:t>
            </a:r>
            <a:endParaRPr lang="en-GB" sz="1200">
              <a:cs typeface="Calibri"/>
            </a:endParaRPr>
          </a:p>
          <a:p>
            <a:endParaRPr lang="en-GB" sz="1200">
              <a:cs typeface="Calibri"/>
            </a:endParaRPr>
          </a:p>
          <a:p>
            <a:pPr marL="171450" indent="-171450">
              <a:buFont typeface="Arial" panose="020B0604020202020204" pitchFamily="34" charset="0"/>
              <a:buChar char="•"/>
            </a:pPr>
            <a:r>
              <a:rPr lang="en-GB" sz="1200"/>
              <a:t>Research fellows have the opportunity to </a:t>
            </a:r>
            <a:r>
              <a:rPr lang="en-GB" sz="1200" b="1"/>
              <a:t>extend the sponsorship period by up to 3 months </a:t>
            </a:r>
            <a:r>
              <a:rPr lang="en-GB" sz="1200"/>
              <a:t>if they give </a:t>
            </a:r>
            <a:r>
              <a:rPr lang="en-GB" sz="1200" b="1"/>
              <a:t>birth during the approved sponsorship period </a:t>
            </a:r>
            <a:r>
              <a:rPr lang="en-GB" sz="1200"/>
              <a:t>(in analogy to the periods laid down in the Maternity Protection Act); the opportunity to extend the sponsorship period is available even if the fellowship finishes within the statutory maternity leave period.</a:t>
            </a:r>
            <a:endParaRPr lang="en-GB" sz="1200">
              <a:cs typeface="Calibri"/>
            </a:endParaRPr>
          </a:p>
          <a:p>
            <a:pPr marL="171450" indent="-171450">
              <a:buFont typeface="Arial" panose="020B0604020202020204" pitchFamily="34" charset="0"/>
              <a:buChar char="•"/>
            </a:pPr>
            <a:r>
              <a:rPr lang="en-GB" sz="1200"/>
              <a:t>The research fellow can apply to </a:t>
            </a:r>
            <a:r>
              <a:rPr lang="en-GB" sz="1200" b="1"/>
              <a:t>interrupt the fellowship period for up to 18 months </a:t>
            </a:r>
            <a:r>
              <a:rPr lang="en-GB" sz="1200"/>
              <a:t>if the birth of a child occurs within the sponsorship period or if the research fellow (male or female) is responsible for the care of a child under 12 years of age. </a:t>
            </a:r>
            <a:endParaRPr lang="en-GB" sz="1200">
              <a:cs typeface="Calibri"/>
            </a:endParaRPr>
          </a:p>
          <a:p>
            <a:pPr marL="171450" indent="-171450">
              <a:buFont typeface="Arial" panose="020B0604020202020204" pitchFamily="34" charset="0"/>
              <a:buChar char="•"/>
            </a:pPr>
            <a:r>
              <a:rPr lang="en-GB" sz="1200" b="1"/>
              <a:t>Married research fellows </a:t>
            </a:r>
            <a:r>
              <a:rPr lang="en-GB" sz="1200"/>
              <a:t>receive a marital allowance if the accompanying spouse does not have any income of his/her own. If the fellows‘ underage children (under 18) accompany them to Germany for at least 3 months (without interruption) an application can be made during the sponsorship period to receive </a:t>
            </a:r>
            <a:r>
              <a:rPr lang="en-GB" sz="1200" b="1"/>
              <a:t>child allowance </a:t>
            </a:r>
            <a:r>
              <a:rPr lang="en-GB" sz="1200"/>
              <a:t>or child benefit according to German law. A </a:t>
            </a:r>
            <a:r>
              <a:rPr lang="en-GB" sz="1200" b="1"/>
              <a:t>childcare allowance </a:t>
            </a:r>
            <a:r>
              <a:rPr lang="en-GB" sz="1200"/>
              <a:t>can be paid for children of fellows from Germany who accompany them abroad and who are not older than 12.</a:t>
            </a:r>
            <a:endParaRPr lang="en-GB" sz="1200">
              <a:cs typeface="Calibri"/>
            </a:endParaRPr>
          </a:p>
        </p:txBody>
      </p:sp>
      <p:sp>
        <p:nvSpPr>
          <p:cNvPr id="4" name="Foliennummernplatzhalter 3">
            <a:extLst>
              <a:ext uri="{FF2B5EF4-FFF2-40B4-BE49-F238E27FC236}">
                <a16:creationId xmlns:a16="http://schemas.microsoft.com/office/drawing/2014/main" id="{EC744801-B9FC-1A7E-6666-FDD8B7DE8E22}"/>
              </a:ext>
            </a:extLst>
          </p:cNvPr>
          <p:cNvSpPr>
            <a:spLocks noGrp="1"/>
          </p:cNvSpPr>
          <p:nvPr>
            <p:ph type="sldNum" sz="quarter" idx="5"/>
          </p:nvPr>
        </p:nvSpPr>
        <p:spPr/>
        <p:txBody>
          <a:bodyPr/>
          <a:lstStyle/>
          <a:p>
            <a:fld id="{70D3333F-A465-3046-8431-FB04349D89B0}" type="slidenum">
              <a:rPr lang="de-DE" smtClean="0"/>
              <a:t>7</a:t>
            </a:fld>
            <a:endParaRPr lang="de-DE"/>
          </a:p>
        </p:txBody>
      </p:sp>
    </p:spTree>
    <p:extLst>
      <p:ext uri="{BB962C8B-B14F-4D97-AF65-F5344CB8AC3E}">
        <p14:creationId xmlns:p14="http://schemas.microsoft.com/office/powerpoint/2010/main" val="12368964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1C8836-A7D1-9230-3F75-55C17FD42C30}"/>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64AA06B5-02BF-27BF-E1E3-8A738E35573D}"/>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4A8AE390-8513-C9FD-DE7D-4456745D62A6}"/>
              </a:ext>
            </a:extLst>
          </p:cNvPr>
          <p:cNvSpPr>
            <a:spLocks noGrp="1"/>
          </p:cNvSpPr>
          <p:nvPr>
            <p:ph type="body" idx="1"/>
          </p:nvPr>
        </p:nvSpPr>
        <p:spPr/>
        <p:txBody>
          <a:bodyPr/>
          <a:lstStyle/>
          <a:p>
            <a:r>
              <a:rPr lang="en-US"/>
              <a:t>Alexander von Humboldt was a discoverer and cosmopolitan, a universal scholar and fighter for the freedom of research, a humanist and patron of excellent research talents. His lengthy Latin American journey from 1799 to 1804 was celebrated as the second scientific discovery of South America. Members of natural science disciplines such as physical geography, climatology, ecology or oceanography see Humboldt as their founder. </a:t>
            </a:r>
          </a:p>
          <a:p>
            <a:endParaRPr lang="en-US"/>
          </a:p>
          <a:p>
            <a:r>
              <a:rPr lang="en-US"/>
              <a:t>Humboldt was an early networker. He involved hundreds of scientists in collating information from the most diverse areas and built up his own network many young researchers in his orbit were able to benefit from. He did not only circulate data and commentaries around the world, but also information on jobs and positions. </a:t>
            </a:r>
          </a:p>
          <a:p>
            <a:endParaRPr lang="en-US"/>
          </a:p>
          <a:p>
            <a:r>
              <a:rPr lang="en-US"/>
              <a:t>The Alexander von Humboldt Foundation as it is known today was established in 1953 by the Federal Republic of Germany. In the spirit of Humboldt it fosters an international network of scientific cooperation and trust.</a:t>
            </a:r>
          </a:p>
          <a:p>
            <a:endParaRPr lang="de-DE"/>
          </a:p>
        </p:txBody>
      </p:sp>
      <p:sp>
        <p:nvSpPr>
          <p:cNvPr id="4" name="Foliennummernplatzhalter 3">
            <a:extLst>
              <a:ext uri="{FF2B5EF4-FFF2-40B4-BE49-F238E27FC236}">
                <a16:creationId xmlns:a16="http://schemas.microsoft.com/office/drawing/2014/main" id="{B1314BFE-36E1-E4C9-2333-7A047ED3BD63}"/>
              </a:ext>
            </a:extLst>
          </p:cNvPr>
          <p:cNvSpPr>
            <a:spLocks noGrp="1"/>
          </p:cNvSpPr>
          <p:nvPr>
            <p:ph type="sldNum" sz="quarter" idx="5"/>
          </p:nvPr>
        </p:nvSpPr>
        <p:spPr/>
        <p:txBody>
          <a:bodyPr/>
          <a:lstStyle/>
          <a:p>
            <a:fld id="{70D3333F-A465-3046-8431-FB04349D89B0}" type="slidenum">
              <a:rPr lang="de-DE" smtClean="0"/>
              <a:t>9</a:t>
            </a:fld>
            <a:endParaRPr lang="de-DE"/>
          </a:p>
        </p:txBody>
      </p:sp>
    </p:spTree>
    <p:extLst>
      <p:ext uri="{BB962C8B-B14F-4D97-AF65-F5344CB8AC3E}">
        <p14:creationId xmlns:p14="http://schemas.microsoft.com/office/powerpoint/2010/main" val="32502001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C3658B-4715-5418-6DFD-833AB3742768}"/>
            </a:ext>
          </a:extLst>
        </p:cNvPr>
        <p:cNvGrpSpPr/>
        <p:nvPr/>
      </p:nvGrpSpPr>
      <p:grpSpPr>
        <a:xfrm>
          <a:off x="0" y="0"/>
          <a:ext cx="0" cy="0"/>
          <a:chOff x="0" y="0"/>
          <a:chExt cx="0" cy="0"/>
        </a:xfrm>
      </p:grpSpPr>
      <p:sp>
        <p:nvSpPr>
          <p:cNvPr id="2" name="Folienbildplatzhalter 1">
            <a:extLst>
              <a:ext uri="{FF2B5EF4-FFF2-40B4-BE49-F238E27FC236}">
                <a16:creationId xmlns:a16="http://schemas.microsoft.com/office/drawing/2014/main" id="{BD447E3B-96F1-80F0-7793-C046AE859B5A}"/>
              </a:ext>
            </a:extLst>
          </p:cNvPr>
          <p:cNvSpPr>
            <a:spLocks noGrp="1" noRot="1" noChangeAspect="1"/>
          </p:cNvSpPr>
          <p:nvPr>
            <p:ph type="sldImg"/>
          </p:nvPr>
        </p:nvSpPr>
        <p:spPr/>
      </p:sp>
      <p:sp>
        <p:nvSpPr>
          <p:cNvPr id="3" name="Notizenplatzhalter 2">
            <a:extLst>
              <a:ext uri="{FF2B5EF4-FFF2-40B4-BE49-F238E27FC236}">
                <a16:creationId xmlns:a16="http://schemas.microsoft.com/office/drawing/2014/main" id="{B5617D77-978D-151A-1656-39F485B3F90E}"/>
              </a:ext>
            </a:extLst>
          </p:cNvPr>
          <p:cNvSpPr>
            <a:spLocks noGrp="1"/>
          </p:cNvSpPr>
          <p:nvPr>
            <p:ph type="body" idx="1"/>
          </p:nvPr>
        </p:nvSpPr>
        <p:spPr/>
        <p:txBody>
          <a:bodyPr/>
          <a:lstStyle/>
          <a:p>
            <a:r>
              <a:rPr lang="de-DE"/>
              <a:t>Alexander von Humboldt war ein Entdecker und Kosmopolit, ein Universalgelehrter und Streiter für die Freiheit der Forschung, ein Humanist und Förderer exzellenter Wissenschaftstalente. Seine große Südamerikareise von 1799 bis 1804 wurde als die zweite, die wissenschaftliche Entdeckung Südamerikas gefeiert. Naturwissenschaftliche Disziplinen wie die physische Geographie, die Klimatologie, die Ökologie oder die Ozeanographie sehen in Humboldt ihren Begründer. </a:t>
            </a:r>
          </a:p>
          <a:p>
            <a:r>
              <a:rPr lang="de-DE"/>
              <a:t>Humboldt war ein früher Netzwerker. Für seine Forschung beteiligte er Hunderte Wissenschaftler*innen am Zusammentragen von Informationen aus den unterschiedlichsten Gebieten. Diese Forschenden profitierten ebenfalls von diesem Humboldt-Netzwerk, denn dort wurden nicht nur Daten und Kommentare ausgetauscht, sondern auch Hinweise auf Jobs und Posten. </a:t>
            </a:r>
          </a:p>
          <a:p>
            <a:r>
              <a:rPr lang="de-DE"/>
              <a:t>Die heutige Alexander von Humboldt-Stiftung wurde 1953 von der Bundesrepublik Deutschland gegründet. Sie pflegt – im Geiste Humboldts – ein internationales Netz der wissenschaftlichen Zusammenarbeit und des Vertrauens.</a:t>
            </a:r>
          </a:p>
          <a:p>
            <a:endParaRPr lang="de-DE"/>
          </a:p>
        </p:txBody>
      </p:sp>
      <p:sp>
        <p:nvSpPr>
          <p:cNvPr id="4" name="Foliennummernplatzhalter 3">
            <a:extLst>
              <a:ext uri="{FF2B5EF4-FFF2-40B4-BE49-F238E27FC236}">
                <a16:creationId xmlns:a16="http://schemas.microsoft.com/office/drawing/2014/main" id="{583BE64D-6F90-CCF8-4678-8D8035536DE4}"/>
              </a:ext>
            </a:extLst>
          </p:cNvPr>
          <p:cNvSpPr>
            <a:spLocks noGrp="1"/>
          </p:cNvSpPr>
          <p:nvPr>
            <p:ph type="sldNum" sz="quarter" idx="5"/>
          </p:nvPr>
        </p:nvSpPr>
        <p:spPr/>
        <p:txBody>
          <a:bodyPr/>
          <a:lstStyle/>
          <a:p>
            <a:fld id="{70D3333F-A465-3046-8431-FB04349D89B0}" type="slidenum">
              <a:rPr lang="de-DE" smtClean="0"/>
              <a:t>10</a:t>
            </a:fld>
            <a:endParaRPr lang="de-DE"/>
          </a:p>
        </p:txBody>
      </p:sp>
    </p:spTree>
    <p:extLst>
      <p:ext uri="{BB962C8B-B14F-4D97-AF65-F5344CB8AC3E}">
        <p14:creationId xmlns:p14="http://schemas.microsoft.com/office/powerpoint/2010/main" val="3959145076"/>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svg"/><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svg"/><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1047206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036791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1371017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13133124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4466972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45327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2986268" y="365125"/>
            <a:ext cx="8848139"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2986268" y="1825625"/>
            <a:ext cx="8848140"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211021"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366367"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509635"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1"/>
          </p:cNvCxnSpPr>
          <p:nvPr userDrawn="1"/>
        </p:nvCxnSpPr>
        <p:spPr>
          <a:xfrm>
            <a:off x="717630" y="0"/>
            <a:ext cx="558717" cy="43838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stCxn id="15" idx="6"/>
            <a:endCxn id="12" idx="3"/>
          </p:cNvCxnSpPr>
          <p:nvPr userDrawn="1"/>
        </p:nvCxnSpPr>
        <p:spPr>
          <a:xfrm flipV="1">
            <a:off x="535722" y="2795909"/>
            <a:ext cx="1346136" cy="5440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8" name="Gerade Verbindung 7">
            <a:extLst>
              <a:ext uri="{FF2B5EF4-FFF2-40B4-BE49-F238E27FC236}">
                <a16:creationId xmlns:a16="http://schemas.microsoft.com/office/drawing/2014/main" id="{E76021D8-C4A4-39D6-B41B-3FAA317E8810}"/>
              </a:ext>
            </a:extLst>
          </p:cNvPr>
          <p:cNvCxnSpPr>
            <a:cxnSpLocks/>
            <a:endCxn id="15" idx="2"/>
          </p:cNvCxnSpPr>
          <p:nvPr userDrawn="1"/>
        </p:nvCxnSpPr>
        <p:spPr>
          <a:xfrm>
            <a:off x="0" y="3276957"/>
            <a:ext cx="357592" cy="6297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9955362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59" name="Oval 58">
            <a:extLst>
              <a:ext uri="{FF2B5EF4-FFF2-40B4-BE49-F238E27FC236}">
                <a16:creationId xmlns:a16="http://schemas.microsoft.com/office/drawing/2014/main" id="{9E8E8AF8-F207-C008-1EB5-329575615E5F}"/>
              </a:ext>
            </a:extLst>
          </p:cNvPr>
          <p:cNvSpPr/>
          <p:nvPr userDrawn="1"/>
        </p:nvSpPr>
        <p:spPr>
          <a:xfrm>
            <a:off x="7295994" y="5549095"/>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74A23B11-430F-B328-A77C-465B5A8F9931}"/>
              </a:ext>
            </a:extLst>
          </p:cNvPr>
          <p:cNvSpPr>
            <a:spLocks noGrp="1"/>
          </p:cNvSpPr>
          <p:nvPr>
            <p:ph type="title"/>
          </p:nvPr>
        </p:nvSpPr>
        <p:spPr>
          <a:xfrm>
            <a:off x="839788" y="987424"/>
            <a:ext cx="3932237" cy="1069975"/>
          </a:xfrm>
        </p:spPr>
        <p:txBody>
          <a:bodyPr anchor="t" anchorCtr="0"/>
          <a:lstStyle>
            <a:lvl1pPr>
              <a:defRPr sz="3200"/>
            </a:lvl1pPr>
          </a:lstStyle>
          <a:p>
            <a:r>
              <a:rPr lang="de-DE"/>
              <a:t>Mastertitelformat bearbeiten</a:t>
            </a:r>
          </a:p>
        </p:txBody>
      </p:sp>
      <p:sp>
        <p:nvSpPr>
          <p:cNvPr id="3" name="Bildplatzhalter 2">
            <a:extLst>
              <a:ext uri="{FF2B5EF4-FFF2-40B4-BE49-F238E27FC236}">
                <a16:creationId xmlns:a16="http://schemas.microsoft.com/office/drawing/2014/main" id="{BA04EBDA-0331-1B44-C5B0-5BBDBC35906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a:p>
        </p:txBody>
      </p:sp>
      <p:sp>
        <p:nvSpPr>
          <p:cNvPr id="4" name="Textplatzhalter 3">
            <a:extLst>
              <a:ext uri="{FF2B5EF4-FFF2-40B4-BE49-F238E27FC236}">
                <a16:creationId xmlns:a16="http://schemas.microsoft.com/office/drawing/2014/main" id="{6D656D15-1AAA-2897-98A9-1A4FF40F33A1}"/>
              </a:ext>
            </a:extLst>
          </p:cNvPr>
          <p:cNvSpPr>
            <a:spLocks noGrp="1"/>
          </p:cNvSpPr>
          <p:nvPr>
            <p:ph type="body" sz="half" idx="2"/>
          </p:nvPr>
        </p:nvSpPr>
        <p:spPr>
          <a:xfrm>
            <a:off x="839788" y="2552698"/>
            <a:ext cx="3932237" cy="3316289"/>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de-DE"/>
              <a:t>Mastertextformat bearbeiten</a:t>
            </a:r>
          </a:p>
        </p:txBody>
      </p:sp>
      <p:sp>
        <p:nvSpPr>
          <p:cNvPr id="10" name="Textfeld 9">
            <a:extLst>
              <a:ext uri="{FF2B5EF4-FFF2-40B4-BE49-F238E27FC236}">
                <a16:creationId xmlns:a16="http://schemas.microsoft.com/office/drawing/2014/main" id="{2316276B-EA7E-D3FE-2D51-3F4A5D78B6F2}"/>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916C19EB-2166-EE83-08CD-BFD894628894}"/>
              </a:ext>
            </a:extLst>
          </p:cNvPr>
          <p:cNvSpPr/>
          <p:nvPr userDrawn="1"/>
        </p:nvSpPr>
        <p:spPr>
          <a:xfrm>
            <a:off x="11046359" y="687674"/>
            <a:ext cx="611706" cy="611706"/>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8C68603F-45B1-52A3-5CBE-0E1D2E1B7863}"/>
              </a:ext>
            </a:extLst>
          </p:cNvPr>
          <p:cNvSpPr/>
          <p:nvPr userDrawn="1"/>
        </p:nvSpPr>
        <p:spPr>
          <a:xfrm>
            <a:off x="11767110" y="16766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0112F0BD-B07F-E30F-4523-1B12FA6CFF50}"/>
              </a:ext>
            </a:extLst>
          </p:cNvPr>
          <p:cNvSpPr/>
          <p:nvPr userDrawn="1"/>
        </p:nvSpPr>
        <p:spPr>
          <a:xfrm>
            <a:off x="11808125" y="24913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5" name="Gerade Verbindung 14">
            <a:extLst>
              <a:ext uri="{FF2B5EF4-FFF2-40B4-BE49-F238E27FC236}">
                <a16:creationId xmlns:a16="http://schemas.microsoft.com/office/drawing/2014/main" id="{DC43601A-14D0-5612-2CFF-8324347532F5}"/>
              </a:ext>
            </a:extLst>
          </p:cNvPr>
          <p:cNvCxnSpPr>
            <a:cxnSpLocks/>
            <a:stCxn id="13" idx="3"/>
            <a:endCxn id="11" idx="7"/>
          </p:cNvCxnSpPr>
          <p:nvPr userDrawn="1"/>
        </p:nvCxnSpPr>
        <p:spPr>
          <a:xfrm flipH="1">
            <a:off x="11568483" y="403504"/>
            <a:ext cx="266127" cy="37375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6" name="Gerade Verbindung 15">
            <a:extLst>
              <a:ext uri="{FF2B5EF4-FFF2-40B4-BE49-F238E27FC236}">
                <a16:creationId xmlns:a16="http://schemas.microsoft.com/office/drawing/2014/main" id="{77C6A169-D963-6C30-D5D1-BA76F303FA01}"/>
              </a:ext>
            </a:extLst>
          </p:cNvPr>
          <p:cNvCxnSpPr>
            <a:cxnSpLocks/>
            <a:stCxn id="12" idx="1"/>
            <a:endCxn id="11" idx="5"/>
          </p:cNvCxnSpPr>
          <p:nvPr userDrawn="1"/>
        </p:nvCxnSpPr>
        <p:spPr>
          <a:xfrm flipH="1" flipV="1">
            <a:off x="11568483" y="1209798"/>
            <a:ext cx="228192" cy="49638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E5A01C9B-1EA6-C111-8E60-19902289A52E}"/>
              </a:ext>
            </a:extLst>
          </p:cNvPr>
          <p:cNvCxnSpPr>
            <a:cxnSpLocks/>
            <a:endCxn id="13" idx="1"/>
          </p:cNvCxnSpPr>
          <p:nvPr userDrawn="1"/>
        </p:nvCxnSpPr>
        <p:spPr>
          <a:xfrm>
            <a:off x="11568483" y="-30759"/>
            <a:ext cx="266127" cy="306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6" name="Oval 45">
            <a:extLst>
              <a:ext uri="{FF2B5EF4-FFF2-40B4-BE49-F238E27FC236}">
                <a16:creationId xmlns:a16="http://schemas.microsoft.com/office/drawing/2014/main" id="{E9FD762F-D6D2-3702-677A-ADA85D38E66B}"/>
              </a:ext>
            </a:extLst>
          </p:cNvPr>
          <p:cNvSpPr/>
          <p:nvPr userDrawn="1"/>
        </p:nvSpPr>
        <p:spPr>
          <a:xfrm>
            <a:off x="11487457" y="2552698"/>
            <a:ext cx="129952" cy="1299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47" name="Gerade Verbindung 46">
            <a:extLst>
              <a:ext uri="{FF2B5EF4-FFF2-40B4-BE49-F238E27FC236}">
                <a16:creationId xmlns:a16="http://schemas.microsoft.com/office/drawing/2014/main" id="{9771D8C8-42D2-4F99-DD83-8802A83F0FD0}"/>
              </a:ext>
            </a:extLst>
          </p:cNvPr>
          <p:cNvCxnSpPr>
            <a:cxnSpLocks/>
            <a:stCxn id="46" idx="0"/>
            <a:endCxn id="12" idx="3"/>
          </p:cNvCxnSpPr>
          <p:nvPr userDrawn="1"/>
        </p:nvCxnSpPr>
        <p:spPr>
          <a:xfrm flipV="1">
            <a:off x="11552433" y="1848934"/>
            <a:ext cx="244242" cy="70376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1" name="Gerade Verbindung 50">
            <a:extLst>
              <a:ext uri="{FF2B5EF4-FFF2-40B4-BE49-F238E27FC236}">
                <a16:creationId xmlns:a16="http://schemas.microsoft.com/office/drawing/2014/main" id="{032998A4-FE90-DFF1-0924-7769416BCD62}"/>
              </a:ext>
            </a:extLst>
          </p:cNvPr>
          <p:cNvCxnSpPr>
            <a:cxnSpLocks/>
            <a:endCxn id="12" idx="5"/>
          </p:cNvCxnSpPr>
          <p:nvPr userDrawn="1"/>
        </p:nvCxnSpPr>
        <p:spPr>
          <a:xfrm flipH="1" flipV="1">
            <a:off x="11939425" y="1848934"/>
            <a:ext cx="228192" cy="9439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54" name="Gerade Verbindung 53">
            <a:extLst>
              <a:ext uri="{FF2B5EF4-FFF2-40B4-BE49-F238E27FC236}">
                <a16:creationId xmlns:a16="http://schemas.microsoft.com/office/drawing/2014/main" id="{704DFAC8-BA6A-449F-87DD-6C5EDB1C8BBA}"/>
              </a:ext>
            </a:extLst>
          </p:cNvPr>
          <p:cNvCxnSpPr>
            <a:cxnSpLocks/>
            <a:endCxn id="46" idx="3"/>
          </p:cNvCxnSpPr>
          <p:nvPr userDrawn="1"/>
        </p:nvCxnSpPr>
        <p:spPr>
          <a:xfrm flipV="1">
            <a:off x="11352212" y="2663619"/>
            <a:ext cx="154276" cy="17234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62" name="Oval 61">
            <a:extLst>
              <a:ext uri="{FF2B5EF4-FFF2-40B4-BE49-F238E27FC236}">
                <a16:creationId xmlns:a16="http://schemas.microsoft.com/office/drawing/2014/main" id="{885F08C1-56A5-9E3C-CB0B-FE4BA2A93AD0}"/>
              </a:ext>
            </a:extLst>
          </p:cNvPr>
          <p:cNvSpPr/>
          <p:nvPr userDrawn="1"/>
        </p:nvSpPr>
        <p:spPr>
          <a:xfrm>
            <a:off x="6771040" y="639618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3" name="Oval 62">
            <a:extLst>
              <a:ext uri="{FF2B5EF4-FFF2-40B4-BE49-F238E27FC236}">
                <a16:creationId xmlns:a16="http://schemas.microsoft.com/office/drawing/2014/main" id="{2D3FEB09-93CA-BA90-E639-E5E939154C06}"/>
              </a:ext>
            </a:extLst>
          </p:cNvPr>
          <p:cNvSpPr/>
          <p:nvPr userDrawn="1"/>
        </p:nvSpPr>
        <p:spPr>
          <a:xfrm>
            <a:off x="8208871" y="6410970"/>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64" name="Gerade Verbindung 63">
            <a:extLst>
              <a:ext uri="{FF2B5EF4-FFF2-40B4-BE49-F238E27FC236}">
                <a16:creationId xmlns:a16="http://schemas.microsoft.com/office/drawing/2014/main" id="{169F19B6-4E90-66D5-5CD2-2F8F0A1471B1}"/>
              </a:ext>
            </a:extLst>
          </p:cNvPr>
          <p:cNvCxnSpPr>
            <a:cxnSpLocks/>
            <a:stCxn id="62" idx="7"/>
            <a:endCxn id="59" idx="3"/>
          </p:cNvCxnSpPr>
          <p:nvPr userDrawn="1"/>
        </p:nvCxnSpPr>
        <p:spPr>
          <a:xfrm flipV="1">
            <a:off x="6943355" y="6071219"/>
            <a:ext cx="442221" cy="35452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67" name="Gerade Verbindung 66">
            <a:extLst>
              <a:ext uri="{FF2B5EF4-FFF2-40B4-BE49-F238E27FC236}">
                <a16:creationId xmlns:a16="http://schemas.microsoft.com/office/drawing/2014/main" id="{1560F407-CF74-AC8F-B8BC-31D29A954840}"/>
              </a:ext>
            </a:extLst>
          </p:cNvPr>
          <p:cNvCxnSpPr>
            <a:cxnSpLocks/>
            <a:stCxn id="63" idx="1"/>
            <a:endCxn id="59" idx="5"/>
          </p:cNvCxnSpPr>
          <p:nvPr userDrawn="1"/>
        </p:nvCxnSpPr>
        <p:spPr>
          <a:xfrm flipH="1" flipV="1">
            <a:off x="7818118" y="6071219"/>
            <a:ext cx="420318" cy="369316"/>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1" name="Gerade Verbindung 70">
            <a:extLst>
              <a:ext uri="{FF2B5EF4-FFF2-40B4-BE49-F238E27FC236}">
                <a16:creationId xmlns:a16="http://schemas.microsoft.com/office/drawing/2014/main" id="{859830C4-65ED-1370-0EE1-94EAD1D1C8B3}"/>
              </a:ext>
            </a:extLst>
          </p:cNvPr>
          <p:cNvCxnSpPr>
            <a:cxnSpLocks/>
            <a:endCxn id="63" idx="4"/>
          </p:cNvCxnSpPr>
          <p:nvPr userDrawn="1"/>
        </p:nvCxnSpPr>
        <p:spPr>
          <a:xfrm flipV="1">
            <a:off x="8309811" y="6612850"/>
            <a:ext cx="0" cy="28338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5" name="Grafik 4">
            <a:extLst>
              <a:ext uri="{FF2B5EF4-FFF2-40B4-BE49-F238E27FC236}">
                <a16:creationId xmlns:a16="http://schemas.microsoft.com/office/drawing/2014/main" id="{7A75CFE2-34EB-801E-94D3-E6A2E5774020}"/>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Tree>
    <p:extLst>
      <p:ext uri="{BB962C8B-B14F-4D97-AF65-F5344CB8AC3E}">
        <p14:creationId xmlns:p14="http://schemas.microsoft.com/office/powerpoint/2010/main" val="3823493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Tree>
    <p:extLst>
      <p:ext uri="{BB962C8B-B14F-4D97-AF65-F5344CB8AC3E}">
        <p14:creationId xmlns:p14="http://schemas.microsoft.com/office/powerpoint/2010/main" val="29873062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pic>
        <p:nvPicPr>
          <p:cNvPr id="14" name="Grafik 13">
            <a:extLst>
              <a:ext uri="{FF2B5EF4-FFF2-40B4-BE49-F238E27FC236}">
                <a16:creationId xmlns:a16="http://schemas.microsoft.com/office/drawing/2014/main" id="{070D444E-8222-ABBF-F00D-E2419BEC994F}"/>
              </a:ext>
            </a:extLst>
          </p:cNvPr>
          <p:cNvPicPr>
            <a:picLocks noChangeAspect="1"/>
          </p:cNvPicPr>
          <p:nvPr userDrawn="1"/>
        </p:nvPicPr>
        <p:blipFill>
          <a:blip>
            <a:extLst>
              <a:ext uri="{96DAC541-7B7A-43D3-8B79-37D633B846F1}">
                <asvg:svgBlip xmlns:asvg="http://schemas.microsoft.com/office/drawing/2016/SVG/main" r:embed="rId2"/>
              </a:ext>
            </a:extLst>
          </a:blip>
          <a:srcRect/>
          <a:stretch/>
        </p:blipFill>
        <p:spPr>
          <a:xfrm>
            <a:off x="0" y="0"/>
            <a:ext cx="12192000" cy="6858000"/>
          </a:xfrm>
          <a:prstGeom prst="rect">
            <a:avLst/>
          </a:prstGeom>
        </p:spPr>
      </p:pic>
      <p:sp>
        <p:nvSpPr>
          <p:cNvPr id="2" name="Titel 1">
            <a:extLst>
              <a:ext uri="{FF2B5EF4-FFF2-40B4-BE49-F238E27FC236}">
                <a16:creationId xmlns:a16="http://schemas.microsoft.com/office/drawing/2014/main" id="{76850166-1250-3006-ABF5-0770C87A16CE}"/>
              </a:ext>
            </a:extLst>
          </p:cNvPr>
          <p:cNvSpPr>
            <a:spLocks noGrp="1"/>
          </p:cNvSpPr>
          <p:nvPr>
            <p:ph type="ctrTitle" hasCustomPrompt="1"/>
          </p:nvPr>
        </p:nvSpPr>
        <p:spPr>
          <a:xfrm>
            <a:off x="5669819" y="2303812"/>
            <a:ext cx="4115449" cy="1693039"/>
          </a:xfrm>
        </p:spPr>
        <p:txBody>
          <a:bodyPr anchor="b">
            <a:normAutofit/>
          </a:bodyPr>
          <a:lstStyle>
            <a:lvl1pPr algn="l">
              <a:defRPr sz="3600"/>
            </a:lvl1pPr>
          </a:lstStyle>
          <a:p>
            <a:r>
              <a:rPr lang="de-DE"/>
              <a:t>MASTERTITEL-FORMAT BEARBEITEN</a:t>
            </a:r>
          </a:p>
        </p:txBody>
      </p:sp>
      <p:sp>
        <p:nvSpPr>
          <p:cNvPr id="3" name="Untertitel 2">
            <a:extLst>
              <a:ext uri="{FF2B5EF4-FFF2-40B4-BE49-F238E27FC236}">
                <a16:creationId xmlns:a16="http://schemas.microsoft.com/office/drawing/2014/main" id="{4C6BD25B-0F53-407F-4DE4-BCF247483128}"/>
              </a:ext>
            </a:extLst>
          </p:cNvPr>
          <p:cNvSpPr>
            <a:spLocks noGrp="1"/>
          </p:cNvSpPr>
          <p:nvPr>
            <p:ph type="subTitle" idx="1"/>
          </p:nvPr>
        </p:nvSpPr>
        <p:spPr>
          <a:xfrm>
            <a:off x="5669819" y="4369572"/>
            <a:ext cx="4115449" cy="1294958"/>
          </a:xfrm>
          <a:prstGeom prst="rect">
            <a:avLst/>
          </a:prstGeom>
        </p:spPr>
        <p:txBody>
          <a:bodyPr>
            <a:normAutofit/>
          </a:bodyPr>
          <a:lstStyle>
            <a:lvl1pPr marL="0" indent="0" algn="l">
              <a:buNone/>
              <a:defRPr sz="2000" b="0" i="0">
                <a:latin typeface="IBM Plex Sans Light" panose="020B040305020300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Tree>
    <p:extLst>
      <p:ext uri="{BB962C8B-B14F-4D97-AF65-F5344CB8AC3E}">
        <p14:creationId xmlns:p14="http://schemas.microsoft.com/office/powerpoint/2010/main" val="388409019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297C12D-5ADE-892B-7DA5-B9AA17A50FC4}"/>
              </a:ext>
            </a:extLst>
          </p:cNvPr>
          <p:cNvSpPr>
            <a:spLocks noGrp="1"/>
          </p:cNvSpPr>
          <p:nvPr>
            <p:ph type="title" hasCustomPrompt="1"/>
          </p:nvPr>
        </p:nvSpPr>
        <p:spPr>
          <a:xfrm>
            <a:off x="6702655" y="681037"/>
            <a:ext cx="4651144" cy="1325563"/>
          </a:xfrm>
        </p:spPr>
        <p:txBody>
          <a:bodyPr>
            <a:normAutofit/>
          </a:bodyPr>
          <a:lstStyle>
            <a:lvl1pPr>
              <a:defRPr sz="3600"/>
            </a:lvl1pPr>
          </a:lstStyle>
          <a:p>
            <a:r>
              <a:rPr lang="de-DE"/>
              <a:t>MASTERTITELFORMAT BEARBEITEN</a:t>
            </a:r>
          </a:p>
        </p:txBody>
      </p:sp>
      <p:sp>
        <p:nvSpPr>
          <p:cNvPr id="3" name="Inhaltsplatzhalter 2">
            <a:extLst>
              <a:ext uri="{FF2B5EF4-FFF2-40B4-BE49-F238E27FC236}">
                <a16:creationId xmlns:a16="http://schemas.microsoft.com/office/drawing/2014/main" id="{385D22F0-7438-2451-389B-5CFA691355B1}"/>
              </a:ext>
            </a:extLst>
          </p:cNvPr>
          <p:cNvSpPr>
            <a:spLocks noGrp="1"/>
          </p:cNvSpPr>
          <p:nvPr>
            <p:ph idx="1"/>
          </p:nvPr>
        </p:nvSpPr>
        <p:spPr>
          <a:xfrm>
            <a:off x="6702654" y="2505694"/>
            <a:ext cx="4651145" cy="2861954"/>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1" name="Oval 10">
            <a:extLst>
              <a:ext uri="{FF2B5EF4-FFF2-40B4-BE49-F238E27FC236}">
                <a16:creationId xmlns:a16="http://schemas.microsoft.com/office/drawing/2014/main" id="{A1A9D77B-4CB3-3D06-5DE3-3FD2262CF2F1}"/>
              </a:ext>
            </a:extLst>
          </p:cNvPr>
          <p:cNvSpPr/>
          <p:nvPr userDrawn="1"/>
        </p:nvSpPr>
        <p:spPr>
          <a:xfrm>
            <a:off x="2312600" y="3467563"/>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517FDD45-E268-8A4B-3F0B-7A67B12B6046}"/>
              </a:ext>
            </a:extLst>
          </p:cNvPr>
          <p:cNvSpPr/>
          <p:nvPr userDrawn="1"/>
        </p:nvSpPr>
        <p:spPr>
          <a:xfrm>
            <a:off x="5018602" y="5826801"/>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C3EBCE94-3BB0-8793-F5FB-0E6F42BAB92A}"/>
              </a:ext>
            </a:extLst>
          </p:cNvPr>
          <p:cNvSpPr/>
          <p:nvPr userDrawn="1"/>
        </p:nvSpPr>
        <p:spPr>
          <a:xfrm>
            <a:off x="4073237" y="2613660"/>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Oval 13">
            <a:extLst>
              <a:ext uri="{FF2B5EF4-FFF2-40B4-BE49-F238E27FC236}">
                <a16:creationId xmlns:a16="http://schemas.microsoft.com/office/drawing/2014/main" id="{B1183E65-5B87-8C07-386E-6B1357793FF7}"/>
              </a:ext>
            </a:extLst>
          </p:cNvPr>
          <p:cNvSpPr/>
          <p:nvPr userDrawn="1"/>
        </p:nvSpPr>
        <p:spPr>
          <a:xfrm>
            <a:off x="391886" y="2938541"/>
            <a:ext cx="308758" cy="308758"/>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17A406B0-D092-BCF9-3169-E17E48B8D497}"/>
              </a:ext>
            </a:extLst>
          </p:cNvPr>
          <p:cNvSpPr/>
          <p:nvPr userDrawn="1"/>
        </p:nvSpPr>
        <p:spPr>
          <a:xfrm>
            <a:off x="1829164" y="5472988"/>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45F35B87-44A0-0A45-FD91-312FCE090F82}"/>
              </a:ext>
            </a:extLst>
          </p:cNvPr>
          <p:cNvCxnSpPr>
            <a:cxnSpLocks/>
            <a:stCxn id="11" idx="2"/>
            <a:endCxn id="14" idx="6"/>
          </p:cNvCxnSpPr>
          <p:nvPr userDrawn="1"/>
        </p:nvCxnSpPr>
        <p:spPr>
          <a:xfrm flipH="1" flipV="1">
            <a:off x="700644" y="3092920"/>
            <a:ext cx="1611956" cy="594337"/>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Gerade Verbindung 19">
            <a:extLst>
              <a:ext uri="{FF2B5EF4-FFF2-40B4-BE49-F238E27FC236}">
                <a16:creationId xmlns:a16="http://schemas.microsoft.com/office/drawing/2014/main" id="{3C2E6212-BA26-D61B-6686-ED0D187DCA75}"/>
              </a:ext>
            </a:extLst>
          </p:cNvPr>
          <p:cNvCxnSpPr>
            <a:cxnSpLocks/>
            <a:stCxn id="13" idx="3"/>
            <a:endCxn id="11" idx="7"/>
          </p:cNvCxnSpPr>
          <p:nvPr userDrawn="1"/>
        </p:nvCxnSpPr>
        <p:spPr>
          <a:xfrm flipH="1">
            <a:off x="2687640" y="2768027"/>
            <a:ext cx="1412082" cy="76388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1" name="Gerade Verbindung 30">
            <a:extLst>
              <a:ext uri="{FF2B5EF4-FFF2-40B4-BE49-F238E27FC236}">
                <a16:creationId xmlns:a16="http://schemas.microsoft.com/office/drawing/2014/main" id="{C3503FAA-7BDB-ED3D-62EE-022E170E91B7}"/>
              </a:ext>
            </a:extLst>
          </p:cNvPr>
          <p:cNvCxnSpPr>
            <a:endCxn id="14" idx="7"/>
          </p:cNvCxnSpPr>
          <p:nvPr userDrawn="1"/>
        </p:nvCxnSpPr>
        <p:spPr>
          <a:xfrm flipH="1">
            <a:off x="655427" y="1243013"/>
            <a:ext cx="709029" cy="174074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2" name="Gerade Verbindung 31">
            <a:extLst>
              <a:ext uri="{FF2B5EF4-FFF2-40B4-BE49-F238E27FC236}">
                <a16:creationId xmlns:a16="http://schemas.microsoft.com/office/drawing/2014/main" id="{7A02017C-01B2-3893-AEB7-BB37D60F2E1D}"/>
              </a:ext>
            </a:extLst>
          </p:cNvPr>
          <p:cNvCxnSpPr>
            <a:cxnSpLocks/>
            <a:endCxn id="11" idx="0"/>
          </p:cNvCxnSpPr>
          <p:nvPr userDrawn="1"/>
        </p:nvCxnSpPr>
        <p:spPr>
          <a:xfrm>
            <a:off x="1788880" y="1498903"/>
            <a:ext cx="743414" cy="196866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5" name="Gerade Verbindung 34">
            <a:extLst>
              <a:ext uri="{FF2B5EF4-FFF2-40B4-BE49-F238E27FC236}">
                <a16:creationId xmlns:a16="http://schemas.microsoft.com/office/drawing/2014/main" id="{0E711974-FB1D-FC8C-4F7C-99B16A23B96B}"/>
              </a:ext>
            </a:extLst>
          </p:cNvPr>
          <p:cNvCxnSpPr>
            <a:cxnSpLocks/>
            <a:stCxn id="12" idx="1"/>
            <a:endCxn id="11" idx="5"/>
          </p:cNvCxnSpPr>
          <p:nvPr userDrawn="1"/>
        </p:nvCxnSpPr>
        <p:spPr>
          <a:xfrm flipH="1" flipV="1">
            <a:off x="2687640" y="3842603"/>
            <a:ext cx="2360527" cy="20137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Gerade Verbindung 37">
            <a:extLst>
              <a:ext uri="{FF2B5EF4-FFF2-40B4-BE49-F238E27FC236}">
                <a16:creationId xmlns:a16="http://schemas.microsoft.com/office/drawing/2014/main" id="{4144DA21-072B-87CD-2B69-D0BC384A4A94}"/>
              </a:ext>
            </a:extLst>
          </p:cNvPr>
          <p:cNvCxnSpPr>
            <a:cxnSpLocks/>
            <a:stCxn id="11" idx="3"/>
            <a:endCxn id="15" idx="7"/>
          </p:cNvCxnSpPr>
          <p:nvPr userDrawn="1"/>
        </p:nvCxnSpPr>
        <p:spPr>
          <a:xfrm flipH="1">
            <a:off x="1981207" y="3842603"/>
            <a:ext cx="395740" cy="165647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8100604D-2876-50B0-089E-F125F26EEA58}"/>
              </a:ext>
            </a:extLst>
          </p:cNvPr>
          <p:cNvCxnSpPr>
            <a:cxnSpLocks/>
            <a:stCxn id="15" idx="3"/>
          </p:cNvCxnSpPr>
          <p:nvPr userDrawn="1"/>
        </p:nvCxnSpPr>
        <p:spPr>
          <a:xfrm flipH="1">
            <a:off x="0" y="5625031"/>
            <a:ext cx="1855251" cy="565901"/>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pic>
        <p:nvPicPr>
          <p:cNvPr id="10" name="Grafik 9">
            <a:extLst>
              <a:ext uri="{FF2B5EF4-FFF2-40B4-BE49-F238E27FC236}">
                <a16:creationId xmlns:a16="http://schemas.microsoft.com/office/drawing/2014/main" id="{AC85E6C3-BF63-4746-E292-CCB0194B4678}"/>
              </a:ext>
            </a:extLst>
          </p:cNvPr>
          <p:cNvPicPr>
            <a:picLocks noChangeAspect="1"/>
          </p:cNvPicPr>
          <p:nvPr userDrawn="1"/>
        </p:nvPicPr>
        <p:blipFill>
          <a:blip>
            <a:extLst>
              <a:ext uri="{96DAC541-7B7A-43D3-8B79-37D633B846F1}">
                <asvg:svgBlip xmlns:asvg="http://schemas.microsoft.com/office/drawing/2016/SVG/main" r:embed="rId2"/>
              </a:ext>
            </a:extLst>
          </a:blip>
          <a:stretch>
            <a:fillRect/>
          </a:stretch>
        </p:blipFill>
        <p:spPr>
          <a:xfrm>
            <a:off x="455294" y="225792"/>
            <a:ext cx="4945894" cy="2329092"/>
          </a:xfrm>
          <a:prstGeom prst="rect">
            <a:avLst/>
          </a:prstGeom>
        </p:spPr>
      </p:pic>
      <p:sp>
        <p:nvSpPr>
          <p:cNvPr id="48" name="Textfeld 47">
            <a:extLst>
              <a:ext uri="{FF2B5EF4-FFF2-40B4-BE49-F238E27FC236}">
                <a16:creationId xmlns:a16="http://schemas.microsoft.com/office/drawing/2014/main" id="{9E6311DE-72C7-DB2F-0300-A1DFCEA44D64}"/>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cxnSp>
        <p:nvCxnSpPr>
          <p:cNvPr id="60" name="Gerade Verbindung 59">
            <a:extLst>
              <a:ext uri="{FF2B5EF4-FFF2-40B4-BE49-F238E27FC236}">
                <a16:creationId xmlns:a16="http://schemas.microsoft.com/office/drawing/2014/main" id="{2C9D0367-6037-86F0-362C-8BBC016F5884}"/>
              </a:ext>
            </a:extLst>
          </p:cNvPr>
          <p:cNvCxnSpPr>
            <a:cxnSpLocks/>
            <a:stCxn id="14" idx="2"/>
          </p:cNvCxnSpPr>
          <p:nvPr userDrawn="1"/>
        </p:nvCxnSpPr>
        <p:spPr>
          <a:xfrm flipH="1">
            <a:off x="-8920" y="3092920"/>
            <a:ext cx="400806" cy="5704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052816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ex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0FB95C2-683E-E21F-ED2C-9BB81CDD121B}"/>
              </a:ext>
            </a:extLst>
          </p:cNvPr>
          <p:cNvSpPr>
            <a:spLocks noGrp="1"/>
          </p:cNvSpPr>
          <p:nvPr>
            <p:ph type="title" hasCustomPrompt="1"/>
          </p:nvPr>
        </p:nvSpPr>
        <p:spPr>
          <a:xfrm>
            <a:off x="838200" y="365125"/>
            <a:ext cx="9301222" cy="1325563"/>
          </a:xfrm>
        </p:spPr>
        <p:txBody>
          <a:bodyPr/>
          <a:lstStyle/>
          <a:p>
            <a:r>
              <a:rPr lang="de-DE"/>
              <a:t>MASTERTITELFORMAT BEARBEITEN</a:t>
            </a:r>
          </a:p>
        </p:txBody>
      </p:sp>
      <p:sp>
        <p:nvSpPr>
          <p:cNvPr id="3" name="Inhaltsplatzhalter 2">
            <a:extLst>
              <a:ext uri="{FF2B5EF4-FFF2-40B4-BE49-F238E27FC236}">
                <a16:creationId xmlns:a16="http://schemas.microsoft.com/office/drawing/2014/main" id="{1ED616DB-2C3D-15F5-2F3D-457F0C79D54C}"/>
              </a:ext>
            </a:extLst>
          </p:cNvPr>
          <p:cNvSpPr>
            <a:spLocks noGrp="1"/>
          </p:cNvSpPr>
          <p:nvPr>
            <p:ph sz="half" idx="1"/>
          </p:nvPr>
        </p:nvSpPr>
        <p:spPr>
          <a:xfrm>
            <a:off x="838199" y="1825625"/>
            <a:ext cx="9301223" cy="4351338"/>
          </a:xfrm>
          <a:prstGeom prst="rect">
            <a:avLst/>
          </a:prstGeom>
        </p:spPr>
        <p:txBody>
          <a:bodyPr>
            <a:normAutofit/>
          </a:bodyPr>
          <a:lstStyle>
            <a:lvl1pPr>
              <a:defRPr sz="2000"/>
            </a:lvl1pPr>
            <a:lvl2pPr>
              <a:defRPr sz="1800"/>
            </a:lvl2pPr>
            <a:lvl3pPr>
              <a:defRPr sz="1600"/>
            </a:lvl3pPr>
            <a:lvl4pPr>
              <a:defRPr sz="1400"/>
            </a:lvl4pPr>
            <a:lvl5pPr>
              <a:defRPr sz="1400"/>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pic>
        <p:nvPicPr>
          <p:cNvPr id="9" name="Grafik 8">
            <a:extLst>
              <a:ext uri="{FF2B5EF4-FFF2-40B4-BE49-F238E27FC236}">
                <a16:creationId xmlns:a16="http://schemas.microsoft.com/office/drawing/2014/main" id="{6D62E856-1E80-0377-9D21-1C06910391AD}"/>
              </a:ext>
            </a:extLst>
          </p:cNvPr>
          <p:cNvPicPr>
            <a:picLocks noChangeAspect="1"/>
          </p:cNvPicPr>
          <p:nvPr userDrawn="1"/>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2"/>
              </a:ext>
            </a:extLst>
          </a:blip>
          <a:stretch>
            <a:fillRect/>
          </a:stretch>
        </p:blipFill>
        <p:spPr>
          <a:xfrm>
            <a:off x="11518453" y="6263375"/>
            <a:ext cx="527219" cy="527219"/>
          </a:xfrm>
          <a:prstGeom prst="rect">
            <a:avLst/>
          </a:prstGeom>
        </p:spPr>
      </p:pic>
      <p:sp>
        <p:nvSpPr>
          <p:cNvPr id="10" name="Textfeld 9">
            <a:extLst>
              <a:ext uri="{FF2B5EF4-FFF2-40B4-BE49-F238E27FC236}">
                <a16:creationId xmlns:a16="http://schemas.microsoft.com/office/drawing/2014/main" id="{D4F8828D-058B-34B6-0113-A74D909E9C31}"/>
              </a:ext>
            </a:extLst>
          </p:cNvPr>
          <p:cNvSpPr txBox="1"/>
          <p:nvPr userDrawn="1"/>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a:t>
            </a:fld>
            <a:r>
              <a:rPr lang="de-DE" sz="1100" b="0" i="0">
                <a:solidFill>
                  <a:schemeClr val="tx1"/>
                </a:solidFill>
                <a:latin typeface="IBM Plex Sans Light" panose="020B0403050203000203" pitchFamily="34" charset="0"/>
              </a:rPr>
              <a:t> | </a:t>
            </a:r>
            <a:fld id="{EF543838-273D-F04A-829F-F5483DF16BC0}" type="datetimeFigureOut">
              <a:rPr lang="de-DE" sz="1100" b="0" i="0" smtClean="0">
                <a:solidFill>
                  <a:schemeClr val="tx1"/>
                </a:solidFill>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solidFill>
                <a:schemeClr val="tx1"/>
              </a:solidFill>
              <a:latin typeface="IBM Plex Sans Light" panose="020B0403050203000203" pitchFamily="34" charset="0"/>
            </a:endParaRPr>
          </a:p>
        </p:txBody>
      </p:sp>
      <p:sp>
        <p:nvSpPr>
          <p:cNvPr id="11" name="Oval 10">
            <a:extLst>
              <a:ext uri="{FF2B5EF4-FFF2-40B4-BE49-F238E27FC236}">
                <a16:creationId xmlns:a16="http://schemas.microsoft.com/office/drawing/2014/main" id="{5F728CB3-1FBE-429B-5E17-F0B9742B6823}"/>
              </a:ext>
            </a:extLst>
          </p:cNvPr>
          <p:cNvSpPr/>
          <p:nvPr userDrawn="1"/>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2" name="Oval 11">
            <a:extLst>
              <a:ext uri="{FF2B5EF4-FFF2-40B4-BE49-F238E27FC236}">
                <a16:creationId xmlns:a16="http://schemas.microsoft.com/office/drawing/2014/main" id="{B35A3D06-F9C7-B981-FE36-B223078EA846}"/>
              </a:ext>
            </a:extLst>
          </p:cNvPr>
          <p:cNvSpPr/>
          <p:nvPr userDrawn="1"/>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3" name="Oval 12">
            <a:extLst>
              <a:ext uri="{FF2B5EF4-FFF2-40B4-BE49-F238E27FC236}">
                <a16:creationId xmlns:a16="http://schemas.microsoft.com/office/drawing/2014/main" id="{BE315D71-DDD1-BBB8-0844-C4F2492C9952}"/>
              </a:ext>
            </a:extLst>
          </p:cNvPr>
          <p:cNvSpPr/>
          <p:nvPr userDrawn="1"/>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5" name="Oval 14">
            <a:extLst>
              <a:ext uri="{FF2B5EF4-FFF2-40B4-BE49-F238E27FC236}">
                <a16:creationId xmlns:a16="http://schemas.microsoft.com/office/drawing/2014/main" id="{911AE4C1-0EC4-ECB4-A15F-B31DAD2C5522}"/>
              </a:ext>
            </a:extLst>
          </p:cNvPr>
          <p:cNvSpPr/>
          <p:nvPr userDrawn="1"/>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7" name="Gerade Verbindung 16">
            <a:extLst>
              <a:ext uri="{FF2B5EF4-FFF2-40B4-BE49-F238E27FC236}">
                <a16:creationId xmlns:a16="http://schemas.microsoft.com/office/drawing/2014/main" id="{E452B3C6-4546-B3B3-D6BB-19B67123D204}"/>
              </a:ext>
            </a:extLst>
          </p:cNvPr>
          <p:cNvCxnSpPr>
            <a:cxnSpLocks/>
            <a:stCxn id="13" idx="4"/>
            <a:endCxn id="11" idx="0"/>
          </p:cNvCxnSpPr>
          <p:nvPr userDrawn="1"/>
        </p:nvCxnSpPr>
        <p:spPr>
          <a:xfrm flipH="1">
            <a:off x="11092196" y="592749"/>
            <a:ext cx="129267" cy="133050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8" name="Gerade Verbindung 17">
            <a:extLst>
              <a:ext uri="{FF2B5EF4-FFF2-40B4-BE49-F238E27FC236}">
                <a16:creationId xmlns:a16="http://schemas.microsoft.com/office/drawing/2014/main" id="{D97B2EBB-740A-46B5-E1E7-849589401C1A}"/>
              </a:ext>
            </a:extLst>
          </p:cNvPr>
          <p:cNvCxnSpPr>
            <a:cxnSpLocks/>
            <a:stCxn id="12" idx="1"/>
            <a:endCxn id="11" idx="5"/>
          </p:cNvCxnSpPr>
          <p:nvPr userDrawn="1"/>
        </p:nvCxnSpPr>
        <p:spPr>
          <a:xfrm flipH="1" flipV="1">
            <a:off x="11247542" y="2298294"/>
            <a:ext cx="515491" cy="354865"/>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9" name="Gerade Verbindung 18">
            <a:extLst>
              <a:ext uri="{FF2B5EF4-FFF2-40B4-BE49-F238E27FC236}">
                <a16:creationId xmlns:a16="http://schemas.microsoft.com/office/drawing/2014/main" id="{2A13F09B-D6BD-3D92-B11A-8A8503BD664D}"/>
              </a:ext>
            </a:extLst>
          </p:cNvPr>
          <p:cNvCxnSpPr>
            <a:cxnSpLocks/>
            <a:stCxn id="11" idx="3"/>
            <a:endCxn id="15" idx="7"/>
          </p:cNvCxnSpPr>
          <p:nvPr userDrawn="1"/>
        </p:nvCxnSpPr>
        <p:spPr>
          <a:xfrm flipH="1">
            <a:off x="10390810" y="2298294"/>
            <a:ext cx="546039" cy="978663"/>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Gerade Verbindung 35">
            <a:extLst>
              <a:ext uri="{FF2B5EF4-FFF2-40B4-BE49-F238E27FC236}">
                <a16:creationId xmlns:a16="http://schemas.microsoft.com/office/drawing/2014/main" id="{60248CE4-B0E2-536B-BFAE-6E88D96CE514}"/>
              </a:ext>
            </a:extLst>
          </p:cNvPr>
          <p:cNvCxnSpPr>
            <a:cxnSpLocks/>
            <a:endCxn id="13" idx="7"/>
          </p:cNvCxnSpPr>
          <p:nvPr userDrawn="1"/>
        </p:nvCxnSpPr>
        <p:spPr>
          <a:xfrm flipH="1">
            <a:off x="11285404" y="238760"/>
            <a:ext cx="927674" cy="199622"/>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2" name="Gerade Verbindung 41">
            <a:extLst>
              <a:ext uri="{FF2B5EF4-FFF2-40B4-BE49-F238E27FC236}">
                <a16:creationId xmlns:a16="http://schemas.microsoft.com/office/drawing/2014/main" id="{CA84A3E1-1949-80B5-C872-BA2CA45CA7C3}"/>
              </a:ext>
            </a:extLst>
          </p:cNvPr>
          <p:cNvCxnSpPr>
            <a:cxnSpLocks/>
            <a:endCxn id="12" idx="6"/>
          </p:cNvCxnSpPr>
          <p:nvPr userDrawn="1"/>
        </p:nvCxnSpPr>
        <p:spPr>
          <a:xfrm flipH="1">
            <a:off x="11935348" y="2623594"/>
            <a:ext cx="256652" cy="10094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499004"/>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9.xml"/><Relationship Id="rId7"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5" Type="http://schemas.openxmlformats.org/officeDocument/2006/relationships/slideLayout" Target="../slideLayouts/slideLayout11.xml"/><Relationship Id="rId4"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dirty="0"/>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a:t>
            </a:fld>
            <a:r>
              <a:rPr lang="de-DE"/>
              <a:t> | </a:t>
            </a:r>
            <a:fld id="{EF543838-273D-F04A-829F-F5483DF16BC0}" type="datetimeFigureOut">
              <a:rPr lang="de-DE" smtClean="0"/>
              <a:pPr/>
              <a:t>27.04.2026</a:t>
            </a:fld>
            <a:endParaRPr lang="de-DE"/>
          </a:p>
        </p:txBody>
      </p:sp>
    </p:spTree>
    <p:extLst>
      <p:ext uri="{BB962C8B-B14F-4D97-AF65-F5344CB8AC3E}">
        <p14:creationId xmlns:p14="http://schemas.microsoft.com/office/powerpoint/2010/main" val="22582097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8" r:id="rId4"/>
    <p:sldLayoutId id="2147483657" r:id="rId5"/>
    <p:sldLayoutId id="2147483659"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BF2576F0-1CB6-3621-15F9-5CECF50C2FC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3F6CBD0-C87D-F953-CD0A-48CA754D3F9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a:extLst>
              <a:ext uri="{FF2B5EF4-FFF2-40B4-BE49-F238E27FC236}">
                <a16:creationId xmlns:a16="http://schemas.microsoft.com/office/drawing/2014/main" id="{F2FE93FD-48FF-C766-497E-5AE10FAB1C62}"/>
              </a:ext>
            </a:extLst>
          </p:cNvPr>
          <p:cNvSpPr>
            <a:spLocks noGrp="1"/>
          </p:cNvSpPr>
          <p:nvPr>
            <p:ph type="dt" sz="half" idx="2"/>
          </p:nvPr>
        </p:nvSpPr>
        <p:spPr>
          <a:xfrm>
            <a:off x="838200" y="6356350"/>
            <a:ext cx="10515600" cy="365125"/>
          </a:xfrm>
          <a:prstGeom prst="rect">
            <a:avLst/>
          </a:prstGeom>
        </p:spPr>
        <p:txBody>
          <a:bodyPr vert="horz" lIns="91440" tIns="45720" rIns="91440" bIns="45720" rtlCol="0" anchor="ctr"/>
          <a:lstStyle>
            <a:lvl1pPr algn="l">
              <a:defRPr sz="1200">
                <a:solidFill>
                  <a:schemeClr val="tx1"/>
                </a:solidFill>
                <a:latin typeface="IBM Plex Sans" panose="020B0503050203000203" pitchFamily="34" charset="0"/>
              </a:defRPr>
            </a:lvl1pPr>
          </a:lstStyle>
          <a:p>
            <a:fld id="{2CEBC29D-A5FE-1248-A03D-D7D35CA1AE83}" type="slidenum">
              <a:rPr lang="de-DE" smtClean="0"/>
              <a:pPr/>
              <a:t>‹#›</a:t>
            </a:fld>
            <a:r>
              <a:rPr lang="de-DE"/>
              <a:t> | </a:t>
            </a:r>
            <a:fld id="{EF543838-273D-F04A-829F-F5483DF16BC0}" type="datetimeFigureOut">
              <a:rPr lang="de-DE" smtClean="0"/>
              <a:pPr/>
              <a:t>27.04.2026</a:t>
            </a:fld>
            <a:endParaRPr lang="de-DE"/>
          </a:p>
        </p:txBody>
      </p:sp>
    </p:spTree>
    <p:extLst>
      <p:ext uri="{BB962C8B-B14F-4D97-AF65-F5344CB8AC3E}">
        <p14:creationId xmlns:p14="http://schemas.microsoft.com/office/powerpoint/2010/main" val="29429100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xStyles>
    <p:title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9.xml"/><Relationship Id="rId1" Type="http://schemas.openxmlformats.org/officeDocument/2006/relationships/slideLayout" Target="../slideLayouts/slideLayout3.xml"/><Relationship Id="rId6" Type="http://schemas.microsoft.com/office/2007/relationships/hdphoto" Target="../media/hdphoto1.wdp"/><Relationship Id="rId5" Type="http://schemas.openxmlformats.org/officeDocument/2006/relationships/image" Target="../media/image11.png"/><Relationship Id="rId4" Type="http://schemas.openxmlformats.org/officeDocument/2006/relationships/image" Target="../media/image3.svg"/></Relationships>
</file>

<file path=ppt/slides/_rels/slide1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3.emf"/><Relationship Id="rId2" Type="http://schemas.openxmlformats.org/officeDocument/2006/relationships/notesSlide" Target="../notesSlides/notesSlide11.xml"/><Relationship Id="rId1" Type="http://schemas.openxmlformats.org/officeDocument/2006/relationships/slideLayout" Target="../slideLayouts/slideLayout3.xml"/><Relationship Id="rId5" Type="http://schemas.openxmlformats.org/officeDocument/2006/relationships/image" Target="../media/image15.emf"/><Relationship Id="rId4" Type="http://schemas.openxmlformats.org/officeDocument/2006/relationships/image" Target="../media/image14.emf"/></Relationships>
</file>

<file path=ppt/slides/_rels/slide1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3.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media/image21.svg"/><Relationship Id="rId5" Type="http://schemas.openxmlformats.org/officeDocument/2006/relationships/image" Target="../media/image20.png"/><Relationship Id="rId4" Type="http://schemas.openxmlformats.org/officeDocument/2006/relationships/image" Target="../media/image19.jpeg"/></Relationships>
</file>

<file path=ppt/slides/_rels/slide17.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notesSlide" Target="../notesSlides/notesSlide15.xml"/><Relationship Id="rId1" Type="http://schemas.openxmlformats.org/officeDocument/2006/relationships/slideLayout" Target="../slideLayouts/slideLayout11.xml"/><Relationship Id="rId6" Type="http://schemas.openxmlformats.org/officeDocument/2006/relationships/image" Target="../media/image26.svg"/><Relationship Id="rId5" Type="http://schemas.openxmlformats.org/officeDocument/2006/relationships/image" Target="../media/image25.svg"/><Relationship Id="rId4" Type="http://schemas.openxmlformats.org/officeDocument/2006/relationships/image" Target="../media/image24.sv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3.sv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8.xml"/><Relationship Id="rId1" Type="http://schemas.openxmlformats.org/officeDocument/2006/relationships/slideLayout" Target="../slideLayouts/slideLayout3.xml"/><Relationship Id="rId4" Type="http://schemas.openxmlformats.org/officeDocument/2006/relationships/image" Target="../media/image3.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7C2796-2261-E555-FBAE-96EE69500247}"/>
              </a:ext>
            </a:extLst>
          </p:cNvPr>
          <p:cNvSpPr>
            <a:spLocks noGrp="1"/>
          </p:cNvSpPr>
          <p:nvPr>
            <p:ph type="ctrTitle"/>
          </p:nvPr>
        </p:nvSpPr>
        <p:spPr>
          <a:xfrm>
            <a:off x="5624551" y="1706508"/>
            <a:ext cx="4115449" cy="2055595"/>
          </a:xfrm>
        </p:spPr>
        <p:txBody>
          <a:bodyPr>
            <a:noAutofit/>
          </a:bodyPr>
          <a:lstStyle/>
          <a:p>
            <a:r>
              <a:rPr lang="de-DE" dirty="0"/>
              <a:t>EXZELLENZ </a:t>
            </a:r>
            <a:br>
              <a:rPr lang="de-DE" dirty="0"/>
            </a:br>
            <a:r>
              <a:rPr lang="de-DE" dirty="0"/>
              <a:t>VERBINDET –</a:t>
            </a:r>
            <a:br>
              <a:rPr lang="de-DE" sz="2400" dirty="0"/>
            </a:br>
            <a:r>
              <a:rPr lang="de-DE" sz="2400" b="0" dirty="0"/>
              <a:t>BE PART OF A </a:t>
            </a:r>
            <a:br>
              <a:rPr lang="de-DE" sz="2400" b="0" dirty="0"/>
            </a:br>
            <a:r>
              <a:rPr lang="de-DE" sz="2400" b="0" dirty="0"/>
              <a:t>WORLDWIDE NETWORK</a:t>
            </a:r>
          </a:p>
        </p:txBody>
      </p:sp>
      <p:sp>
        <p:nvSpPr>
          <p:cNvPr id="3" name="Untertitel 2">
            <a:extLst>
              <a:ext uri="{FF2B5EF4-FFF2-40B4-BE49-F238E27FC236}">
                <a16:creationId xmlns:a16="http://schemas.microsoft.com/office/drawing/2014/main" id="{FAD98772-900E-2CF9-627D-CCBB6B506BAB}"/>
              </a:ext>
            </a:extLst>
          </p:cNvPr>
          <p:cNvSpPr>
            <a:spLocks noGrp="1"/>
          </p:cNvSpPr>
          <p:nvPr>
            <p:ph type="subTitle" idx="1"/>
          </p:nvPr>
        </p:nvSpPr>
        <p:spPr>
          <a:xfrm>
            <a:off x="5624551" y="4133924"/>
            <a:ext cx="4115449" cy="1294958"/>
          </a:xfrm>
        </p:spPr>
        <p:txBody>
          <a:bodyPr>
            <a:normAutofit fontScale="85000" lnSpcReduction="20000"/>
          </a:bodyPr>
          <a:lstStyle/>
          <a:p>
            <a:r>
              <a:rPr lang="de-DE"/>
              <a:t>Speaker</a:t>
            </a:r>
          </a:p>
          <a:p>
            <a:r>
              <a:rPr lang="de-DE" err="1"/>
              <a:t>Function</a:t>
            </a:r>
            <a:r>
              <a:rPr lang="de-DE"/>
              <a:t> </a:t>
            </a:r>
          </a:p>
          <a:p>
            <a:r>
              <a:rPr lang="de-DE"/>
              <a:t>Date</a:t>
            </a:r>
          </a:p>
          <a:p>
            <a:r>
              <a:rPr lang="de-DE"/>
              <a:t>Name </a:t>
            </a:r>
            <a:r>
              <a:rPr lang="de-DE" err="1"/>
              <a:t>of</a:t>
            </a:r>
            <a:r>
              <a:rPr lang="de-DE"/>
              <a:t> </a:t>
            </a:r>
            <a:r>
              <a:rPr lang="de-DE" err="1"/>
              <a:t>event</a:t>
            </a:r>
            <a:endParaRPr lang="de-DE"/>
          </a:p>
        </p:txBody>
      </p:sp>
    </p:spTree>
    <p:extLst>
      <p:ext uri="{BB962C8B-B14F-4D97-AF65-F5344CB8AC3E}">
        <p14:creationId xmlns:p14="http://schemas.microsoft.com/office/powerpoint/2010/main" val="63515618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2040F7A-3A58-7465-7062-4CE4D6F38996}"/>
            </a:ext>
          </a:extLst>
        </p:cNvPr>
        <p:cNvGrpSpPr/>
        <p:nvPr/>
      </p:nvGrpSpPr>
      <p:grpSpPr>
        <a:xfrm>
          <a:off x="0" y="0"/>
          <a:ext cx="0" cy="0"/>
          <a:chOff x="0" y="0"/>
          <a:chExt cx="0" cy="0"/>
        </a:xfrm>
      </p:grpSpPr>
      <p:pic>
        <p:nvPicPr>
          <p:cNvPr id="5" name="Grafik 4">
            <a:extLst>
              <a:ext uri="{FF2B5EF4-FFF2-40B4-BE49-F238E27FC236}">
                <a16:creationId xmlns:a16="http://schemas.microsoft.com/office/drawing/2014/main" id="{44A27413-EFC8-6A6A-C1F2-5AA881BE3022}"/>
              </a:ext>
            </a:extLst>
          </p:cNvPr>
          <p:cNvPicPr>
            <a:picLocks noChangeAspect="1"/>
          </p:cNvPicPr>
          <p:nvPr/>
        </p:nvPicPr>
        <p:blipFill>
          <a:blip r:embed="rId3"/>
          <a:srcRect t="6640" b="6640"/>
          <a:stretch/>
        </p:blipFill>
        <p:spPr>
          <a:xfrm>
            <a:off x="6352653" y="0"/>
            <a:ext cx="5839346" cy="6858000"/>
          </a:xfrm>
          <a:prstGeom prst="rect">
            <a:avLst/>
          </a:prstGeom>
        </p:spPr>
      </p:pic>
      <p:pic>
        <p:nvPicPr>
          <p:cNvPr id="6" name="Grafik 5">
            <a:extLst>
              <a:ext uri="{FF2B5EF4-FFF2-40B4-BE49-F238E27FC236}">
                <a16:creationId xmlns:a16="http://schemas.microsoft.com/office/drawing/2014/main" id="{07DCCBBA-AD7A-9025-F907-2698AC44F901}"/>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04B6F381-AC9E-09EE-B5C0-83AE209F6092}"/>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DA3E14D-A93D-A12C-9EB0-C05550B465C8}"/>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5C48016B-3B2A-8F10-16DF-817948923BC4}"/>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9CF09CF2-C208-9DBF-4B7C-C52662E6ACF9}"/>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A37F36A-9FEF-568D-305C-6A39631C8998}"/>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4B70286-0CDA-DFDE-8F22-418257E3A5E2}"/>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2DB0A3B8-FFCA-22C6-EBE6-492E08BE9A69}"/>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6C8507C0-EAA1-89D2-A1F9-47F6919BF4A7}"/>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DC524670-191E-77DA-51FF-3133357BF08D}"/>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Inhaltsplatzhalter 2">
            <a:extLst>
              <a:ext uri="{FF2B5EF4-FFF2-40B4-BE49-F238E27FC236}">
                <a16:creationId xmlns:a16="http://schemas.microsoft.com/office/drawing/2014/main" id="{6C2E7B14-BA73-D418-1437-E213380CE5DF}"/>
              </a:ext>
            </a:extLst>
          </p:cNvPr>
          <p:cNvSpPr txBox="1">
            <a:spLocks/>
          </p:cNvSpPr>
          <p:nvPr/>
        </p:nvSpPr>
        <p:spPr>
          <a:xfrm>
            <a:off x="838201" y="2440379"/>
            <a:ext cx="5001147" cy="392214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buNone/>
            </a:pPr>
            <a:endParaRPr lang="de-DE" altLang="de-DE" dirty="0"/>
          </a:p>
        </p:txBody>
      </p:sp>
      <p:sp>
        <p:nvSpPr>
          <p:cNvPr id="16" name="TextBox 15">
            <a:extLst>
              <a:ext uri="{FF2B5EF4-FFF2-40B4-BE49-F238E27FC236}">
                <a16:creationId xmlns:a16="http://schemas.microsoft.com/office/drawing/2014/main" id="{72682A46-1232-85CE-0049-316C835D9116}"/>
              </a:ext>
            </a:extLst>
          </p:cNvPr>
          <p:cNvSpPr txBox="1"/>
          <p:nvPr/>
        </p:nvSpPr>
        <p:spPr>
          <a:xfrm>
            <a:off x="6331574" y="6614565"/>
            <a:ext cx="1880567" cy="246221"/>
          </a:xfrm>
          <a:prstGeom prst="rect">
            <a:avLst/>
          </a:prstGeom>
          <a:noFill/>
        </p:spPr>
        <p:txBody>
          <a:bodyPr wrap="square">
            <a:spAutoFit/>
          </a:bodyPr>
          <a:lstStyle/>
          <a:p>
            <a:r>
              <a:rPr lang="en-GB" sz="1000" b="1" dirty="0">
                <a:solidFill>
                  <a:schemeClr val="bg1"/>
                </a:solidFill>
                <a:latin typeface="IBM Plex Sans Light" panose="020B0403050203000203" pitchFamily="34" charset="0"/>
              </a:rPr>
              <a:t>© KAS _ Peter </a:t>
            </a:r>
            <a:r>
              <a:rPr lang="en-GB" sz="1000" b="1" dirty="0" err="1">
                <a:solidFill>
                  <a:schemeClr val="bg1"/>
                </a:solidFill>
                <a:latin typeface="IBM Plex Sans Light" panose="020B0403050203000203" pitchFamily="34" charset="0"/>
              </a:rPr>
              <a:t>Bouserath</a:t>
            </a:r>
            <a:endParaRPr lang="en-GB" sz="1000" b="1" dirty="0">
              <a:solidFill>
                <a:schemeClr val="bg1"/>
              </a:solidFill>
              <a:latin typeface="IBM Plex Sans Light" panose="020B0403050203000203" pitchFamily="34" charset="0"/>
            </a:endParaRPr>
          </a:p>
        </p:txBody>
      </p:sp>
      <p:sp>
        <p:nvSpPr>
          <p:cNvPr id="21" name="Titel 1">
            <a:extLst>
              <a:ext uri="{FF2B5EF4-FFF2-40B4-BE49-F238E27FC236}">
                <a16:creationId xmlns:a16="http://schemas.microsoft.com/office/drawing/2014/main" id="{3FAB1866-CB04-DDB6-BFEC-15650861EC60}"/>
              </a:ext>
            </a:extLst>
          </p:cNvPr>
          <p:cNvSpPr>
            <a:spLocks noGrp="1"/>
          </p:cNvSpPr>
          <p:nvPr>
            <p:ph type="title"/>
          </p:nvPr>
        </p:nvSpPr>
        <p:spPr>
          <a:xfrm>
            <a:off x="829147" y="1088571"/>
            <a:ext cx="3152303" cy="1036949"/>
          </a:xfrm>
        </p:spPr>
        <p:txBody>
          <a:bodyPr>
            <a:noAutofit/>
          </a:bodyPr>
          <a:lstStyle/>
          <a:p>
            <a:r>
              <a:rPr lang="de-DE" sz="3200" dirty="0"/>
              <a:t>OUR ROOTS</a:t>
            </a:r>
          </a:p>
        </p:txBody>
      </p:sp>
      <p:sp>
        <p:nvSpPr>
          <p:cNvPr id="3" name="Inhaltsplatzhalter 2">
            <a:extLst>
              <a:ext uri="{FF2B5EF4-FFF2-40B4-BE49-F238E27FC236}">
                <a16:creationId xmlns:a16="http://schemas.microsoft.com/office/drawing/2014/main" id="{7E4A6421-6F1E-C341-EDAA-67C3F7AE37EE}"/>
              </a:ext>
            </a:extLst>
          </p:cNvPr>
          <p:cNvSpPr txBox="1">
            <a:spLocks/>
          </p:cNvSpPr>
          <p:nvPr/>
        </p:nvSpPr>
        <p:spPr>
          <a:xfrm>
            <a:off x="829147" y="2290527"/>
            <a:ext cx="5001146" cy="404618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10000"/>
              </a:lnSpc>
              <a:buNone/>
            </a:pPr>
            <a:r>
              <a:rPr lang="en-GB" dirty="0">
                <a:latin typeface="IBM Plex Sans Light"/>
              </a:rPr>
              <a:t>The foundation was established by the Federal Republic of Germany; the foundation charter was signed by Federal Chancellor and Foreign Minister </a:t>
            </a:r>
            <a:r>
              <a:rPr lang="en-GB" b="1" dirty="0">
                <a:solidFill>
                  <a:schemeClr val="accent5"/>
                </a:solidFill>
                <a:latin typeface="IBM Plex Sans "/>
              </a:rPr>
              <a:t>Konrad Adenauer </a:t>
            </a:r>
            <a:r>
              <a:rPr lang="en-GB" b="1" dirty="0">
                <a:latin typeface="IBM Plex Sans "/>
              </a:rPr>
              <a:t>(1876 – 1967)</a:t>
            </a:r>
            <a:r>
              <a:rPr lang="en-GB" dirty="0">
                <a:latin typeface="IBM Plex Sans Light"/>
              </a:rPr>
              <a:t>.</a:t>
            </a:r>
          </a:p>
          <a:p>
            <a:pPr marL="0" indent="0">
              <a:lnSpc>
                <a:spcPct val="110000"/>
              </a:lnSpc>
              <a:buNone/>
            </a:pPr>
            <a:r>
              <a:rPr lang="en-GB" dirty="0"/>
              <a:t>Its aim is to promote science and research as well as intercultural understanding.</a:t>
            </a:r>
          </a:p>
          <a:p>
            <a:pPr marL="0" indent="0">
              <a:lnSpc>
                <a:spcPct val="110000"/>
              </a:lnSpc>
              <a:buNone/>
            </a:pPr>
            <a:r>
              <a:rPr lang="en-GB" dirty="0">
                <a:latin typeface="IBM Plex Sans Light"/>
              </a:rPr>
              <a:t>The foundation has been based in Bonn-Bad Godesberg since its inception.</a:t>
            </a:r>
          </a:p>
        </p:txBody>
      </p:sp>
      <p:pic>
        <p:nvPicPr>
          <p:cNvPr id="4" name="Picture 3">
            <a:extLst>
              <a:ext uri="{FF2B5EF4-FFF2-40B4-BE49-F238E27FC236}">
                <a16:creationId xmlns:a16="http://schemas.microsoft.com/office/drawing/2014/main" id="{B8AE5173-7EBF-378D-4E00-FE9798286945}"/>
              </a:ext>
            </a:extLst>
          </p:cNvPr>
          <p:cNvPicPr>
            <a:picLocks noChangeAspect="1"/>
          </p:cNvPicPr>
          <p:nvPr/>
        </p:nvPicPr>
        <p:blipFill>
          <a:blip r:embed="rId5">
            <a:lum bright="70000" contrast="-70000"/>
            <a:alphaModFix/>
            <a:extLst>
              <a:ext uri="{BEBA8EAE-BF5A-486C-A8C5-ECC9F3942E4B}">
                <a14:imgProps xmlns:a14="http://schemas.microsoft.com/office/drawing/2010/main">
                  <a14:imgLayer r:embed="rId6">
                    <a14:imgEffect>
                      <a14:artisticPhotocopy/>
                    </a14:imgEffect>
                    <a14:imgEffect>
                      <a14:colorTemperature colorTemp="8099"/>
                    </a14:imgEffect>
                    <a14:imgEffect>
                      <a14:saturation sat="56000"/>
                    </a14:imgEffect>
                  </a14:imgLayer>
                </a14:imgProps>
              </a:ext>
            </a:extLst>
          </a:blip>
          <a:stretch>
            <a:fillRect/>
          </a:stretch>
        </p:blipFill>
        <p:spPr>
          <a:xfrm>
            <a:off x="9346418" y="5104333"/>
            <a:ext cx="2699254" cy="1018355"/>
          </a:xfrm>
          <a:prstGeom prst="rect">
            <a:avLst/>
          </a:prstGeom>
        </p:spPr>
      </p:pic>
    </p:spTree>
    <p:extLst>
      <p:ext uri="{BB962C8B-B14F-4D97-AF65-F5344CB8AC3E}">
        <p14:creationId xmlns:p14="http://schemas.microsoft.com/office/powerpoint/2010/main" val="36055992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B672A1F3-388D-3731-E1F3-22BB4DA5E2F5}"/>
              </a:ext>
            </a:extLst>
          </p:cNvPr>
          <p:cNvSpPr>
            <a:spLocks noGrp="1"/>
          </p:cNvSpPr>
          <p:nvPr>
            <p:ph sz="half" idx="1"/>
          </p:nvPr>
        </p:nvSpPr>
        <p:spPr>
          <a:xfrm>
            <a:off x="5829300" y="4552754"/>
            <a:ext cx="5804545" cy="1805326"/>
          </a:xfrm>
        </p:spPr>
        <p:txBody>
          <a:bodyPr>
            <a:normAutofit/>
          </a:bodyPr>
          <a:lstStyle/>
          <a:p>
            <a:pPr>
              <a:lnSpc>
                <a:spcPct val="100000"/>
              </a:lnSpc>
            </a:pPr>
            <a:r>
              <a:rPr lang="en-US" sz="1800" dirty="0"/>
              <a:t>World-spanning Humboldt Network transcending the boundaries of disciplines and countries </a:t>
            </a:r>
          </a:p>
          <a:p>
            <a:pPr>
              <a:lnSpc>
                <a:spcPct val="100000"/>
              </a:lnSpc>
            </a:pPr>
            <a:r>
              <a:rPr lang="en-US" sz="1800" dirty="0"/>
              <a:t>Scientific solutions to the challenges of our times</a:t>
            </a:r>
          </a:p>
          <a:p>
            <a:pPr>
              <a:lnSpc>
                <a:spcPct val="100000"/>
              </a:lnSpc>
            </a:pPr>
            <a:r>
              <a:rPr lang="en-US" sz="1800" dirty="0"/>
              <a:t>A network of trust and understanding</a:t>
            </a:r>
            <a:endParaRPr lang="de-DE" sz="1800" dirty="0"/>
          </a:p>
        </p:txBody>
      </p:sp>
      <p:pic>
        <p:nvPicPr>
          <p:cNvPr id="5" name="Grafik 4">
            <a:extLst>
              <a:ext uri="{FF2B5EF4-FFF2-40B4-BE49-F238E27FC236}">
                <a16:creationId xmlns:a16="http://schemas.microsoft.com/office/drawing/2014/main" id="{49F03402-25F6-B8A7-0E57-9F7B9AFEAD46}"/>
              </a:ext>
            </a:extLst>
          </p:cNvPr>
          <p:cNvPicPr>
            <a:picLocks noChangeAspect="1"/>
          </p:cNvPicPr>
          <p:nvPr/>
        </p:nvPicPr>
        <p:blipFill>
          <a:blip r:embed="rId3"/>
          <a:srcRect l="25167" r="25167"/>
          <a:stretch/>
        </p:blipFill>
        <p:spPr>
          <a:xfrm>
            <a:off x="0" y="0"/>
            <a:ext cx="5115208" cy="6858000"/>
          </a:xfrm>
          <a:prstGeom prst="rect">
            <a:avLst/>
          </a:prstGeom>
        </p:spPr>
      </p:pic>
      <p:sp>
        <p:nvSpPr>
          <p:cNvPr id="6" name="Oval 5">
            <a:extLst>
              <a:ext uri="{FF2B5EF4-FFF2-40B4-BE49-F238E27FC236}">
                <a16:creationId xmlns:a16="http://schemas.microsoft.com/office/drawing/2014/main" id="{3F70C426-490C-58B7-80FF-2618F0FDE7BF}"/>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2340A293-1305-EBA1-B34C-5E9B9217783E}"/>
              </a:ext>
            </a:extLst>
          </p:cNvPr>
          <p:cNvSpPr/>
          <p:nvPr/>
        </p:nvSpPr>
        <p:spPr>
          <a:xfrm>
            <a:off x="1576068" y="3814219"/>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89FDCF1-036A-1C7F-67CF-1E2C170DA5CF}"/>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B8FCE108-05C8-3689-FE8C-08941ECDCED5}"/>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B10F25AF-2929-C66B-8489-697749B88FD9}"/>
              </a:ext>
            </a:extLst>
          </p:cNvPr>
          <p:cNvCxnSpPr>
            <a:cxnSpLocks/>
            <a:stCxn id="8" idx="4"/>
            <a:endCxn id="6"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D7BA830-126F-0F68-71FF-BC762A62E184}"/>
              </a:ext>
            </a:extLst>
          </p:cNvPr>
          <p:cNvCxnSpPr>
            <a:cxnSpLocks/>
            <a:stCxn id="7" idx="0"/>
            <a:endCxn id="6" idx="5"/>
          </p:cNvCxnSpPr>
          <p:nvPr/>
        </p:nvCxnSpPr>
        <p:spPr>
          <a:xfrm flipH="1" flipV="1">
            <a:off x="1366367" y="2298294"/>
            <a:ext cx="310641" cy="151592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5033AD7B-28A6-E090-536F-3D4C3850E913}"/>
              </a:ext>
            </a:extLst>
          </p:cNvPr>
          <p:cNvCxnSpPr>
            <a:cxnSpLocks/>
            <a:stCxn id="6" idx="3"/>
            <a:endCxn id="9"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8FC800D3-5BAD-5987-2D24-B956B85F4E33}"/>
              </a:ext>
            </a:extLst>
          </p:cNvPr>
          <p:cNvCxnSpPr>
            <a:cxnSpLocks/>
            <a:endCxn id="8"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A97F3B0-52B2-E57D-9580-D01872917D6D}"/>
              </a:ext>
            </a:extLst>
          </p:cNvPr>
          <p:cNvCxnSpPr>
            <a:cxnSpLocks/>
            <a:stCxn id="9" idx="6"/>
            <a:endCxn id="7" idx="2"/>
          </p:cNvCxnSpPr>
          <p:nvPr/>
        </p:nvCxnSpPr>
        <p:spPr>
          <a:xfrm>
            <a:off x="535722" y="3339935"/>
            <a:ext cx="1040346" cy="57522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274AA67B-965F-EBBC-114D-6D6CC532371F}"/>
              </a:ext>
            </a:extLst>
          </p:cNvPr>
          <p:cNvCxnSpPr>
            <a:cxnSpLocks/>
            <a:endCxn id="9"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feld 15">
            <a:extLst>
              <a:ext uri="{FF2B5EF4-FFF2-40B4-BE49-F238E27FC236}">
                <a16:creationId xmlns:a16="http://schemas.microsoft.com/office/drawing/2014/main" id="{E7035873-2C37-066E-2FAE-2893F01F5F81}"/>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11</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latin typeface="IBM Plex Sans Light" panose="020B0403050203000203" pitchFamily="34" charset="0"/>
            </a:endParaRPr>
          </a:p>
        </p:txBody>
      </p:sp>
      <p:sp>
        <p:nvSpPr>
          <p:cNvPr id="4" name="Titel 1">
            <a:extLst>
              <a:ext uri="{FF2B5EF4-FFF2-40B4-BE49-F238E27FC236}">
                <a16:creationId xmlns:a16="http://schemas.microsoft.com/office/drawing/2014/main" id="{6B6BE6BC-DD52-9A44-F8D8-6A0FD5EE9698}"/>
              </a:ext>
            </a:extLst>
          </p:cNvPr>
          <p:cNvSpPr txBox="1">
            <a:spLocks/>
          </p:cNvSpPr>
          <p:nvPr/>
        </p:nvSpPr>
        <p:spPr>
          <a:xfrm>
            <a:off x="5829300" y="411897"/>
            <a:ext cx="7249063" cy="205507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3200" dirty="0"/>
              <a:t>OUR NETWORK</a:t>
            </a:r>
            <a:endParaRPr lang="de-DE" sz="3200" dirty="0">
              <a:solidFill>
                <a:schemeClr val="tx1"/>
              </a:solidFill>
            </a:endParaRPr>
          </a:p>
        </p:txBody>
      </p:sp>
      <p:sp>
        <p:nvSpPr>
          <p:cNvPr id="23" name="Textfeld 22">
            <a:extLst>
              <a:ext uri="{FF2B5EF4-FFF2-40B4-BE49-F238E27FC236}">
                <a16:creationId xmlns:a16="http://schemas.microsoft.com/office/drawing/2014/main" id="{0846B8AC-9CC5-74D1-80FB-BB569E31A4E2}"/>
              </a:ext>
            </a:extLst>
          </p:cNvPr>
          <p:cNvSpPr txBox="1"/>
          <p:nvPr/>
        </p:nvSpPr>
        <p:spPr>
          <a:xfrm>
            <a:off x="3050876" y="3662416"/>
            <a:ext cx="7339012" cy="338554"/>
          </a:xfrm>
          <a:prstGeom prst="rect">
            <a:avLst/>
          </a:prstGeom>
          <a:noFill/>
        </p:spPr>
        <p:txBody>
          <a:bodyPr wrap="square">
            <a:spAutoFit/>
          </a:bodyPr>
          <a:lstStyle/>
          <a:p>
            <a:pPr algn="r"/>
            <a:r>
              <a:rPr lang="de-DE" sz="1600" i="1">
                <a:solidFill>
                  <a:schemeClr val="accent3">
                    <a:lumMod val="75000"/>
                  </a:schemeClr>
                </a:solidFill>
                <a:latin typeface="IBM Plex Sans Light" panose="020B0403050203000203" pitchFamily="34" charset="0"/>
              </a:rPr>
              <a:t>Alexander von Humboldt</a:t>
            </a:r>
          </a:p>
        </p:txBody>
      </p:sp>
      <p:sp>
        <p:nvSpPr>
          <p:cNvPr id="17" name="Titel 1">
            <a:extLst>
              <a:ext uri="{FF2B5EF4-FFF2-40B4-BE49-F238E27FC236}">
                <a16:creationId xmlns:a16="http://schemas.microsoft.com/office/drawing/2014/main" id="{2DB4C6E3-D7D0-3D4F-A790-9D539AF7243B}"/>
              </a:ext>
            </a:extLst>
          </p:cNvPr>
          <p:cNvSpPr txBox="1">
            <a:spLocks/>
          </p:cNvSpPr>
          <p:nvPr/>
        </p:nvSpPr>
        <p:spPr>
          <a:xfrm rot="10800000">
            <a:off x="2197388" y="2186386"/>
            <a:ext cx="1206498" cy="2307098"/>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20000" dirty="0">
                <a:ln w="25400">
                  <a:noFill/>
                </a:ln>
                <a:solidFill>
                  <a:schemeClr val="bg1"/>
                </a:solidFill>
              </a:rPr>
              <a:t>„</a:t>
            </a:r>
          </a:p>
        </p:txBody>
      </p:sp>
      <p:sp>
        <p:nvSpPr>
          <p:cNvPr id="2" name="Titel 1">
            <a:extLst>
              <a:ext uri="{FF2B5EF4-FFF2-40B4-BE49-F238E27FC236}">
                <a16:creationId xmlns:a16="http://schemas.microsoft.com/office/drawing/2014/main" id="{DB2470A8-C4ED-8EE1-CC52-A81EA46714FD}"/>
              </a:ext>
            </a:extLst>
          </p:cNvPr>
          <p:cNvSpPr>
            <a:spLocks noGrp="1"/>
          </p:cNvSpPr>
          <p:nvPr>
            <p:ph type="title"/>
          </p:nvPr>
        </p:nvSpPr>
        <p:spPr>
          <a:xfrm>
            <a:off x="2951811" y="2314771"/>
            <a:ext cx="7879294" cy="1805327"/>
          </a:xfrm>
        </p:spPr>
        <p:txBody>
          <a:bodyPr>
            <a:normAutofit/>
          </a:bodyPr>
          <a:lstStyle/>
          <a:p>
            <a:r>
              <a:rPr lang="en-US" sz="4000" dirty="0">
                <a:solidFill>
                  <a:schemeClr val="tx1"/>
                </a:solidFill>
              </a:rPr>
              <a:t>IDEAS CAN ONLY BEAR FRUIT</a:t>
            </a:r>
            <a:br>
              <a:rPr lang="en-US" sz="4000" dirty="0">
                <a:solidFill>
                  <a:schemeClr val="tx1"/>
                </a:solidFill>
              </a:rPr>
            </a:br>
            <a:r>
              <a:rPr lang="en-US" sz="4000" dirty="0">
                <a:solidFill>
                  <a:schemeClr val="tx1"/>
                </a:solidFill>
              </a:rPr>
              <a:t>IF THEY TAKE ROOT IN </a:t>
            </a:r>
            <a:r>
              <a:rPr lang="en-US" sz="4000">
                <a:solidFill>
                  <a:schemeClr val="tx1"/>
                </a:solidFill>
              </a:rPr>
              <a:t>MANY MINDS</a:t>
            </a:r>
            <a:endParaRPr lang="en-US" sz="4000" dirty="0">
              <a:solidFill>
                <a:schemeClr val="tx1"/>
              </a:solidFill>
            </a:endParaRPr>
          </a:p>
        </p:txBody>
      </p:sp>
    </p:spTree>
    <p:extLst>
      <p:ext uri="{BB962C8B-B14F-4D97-AF65-F5344CB8AC3E}">
        <p14:creationId xmlns:p14="http://schemas.microsoft.com/office/powerpoint/2010/main" val="542183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normAutofit/>
          </a:bodyPr>
          <a:lstStyle/>
          <a:p>
            <a:r>
              <a:rPr lang="de-DE"/>
              <a:t>OUR NETWORK</a:t>
            </a:r>
            <a:endParaRPr lang="de-DE" sz="2000">
              <a:solidFill>
                <a:schemeClr val="tx1"/>
              </a:solidFill>
            </a:endParaRPr>
          </a:p>
        </p:txBody>
      </p:sp>
      <p:pic>
        <p:nvPicPr>
          <p:cNvPr id="6" name="Grafik 5">
            <a:extLst>
              <a:ext uri="{FF2B5EF4-FFF2-40B4-BE49-F238E27FC236}">
                <a16:creationId xmlns:a16="http://schemas.microsoft.com/office/drawing/2014/main" id="{8B99455C-33F7-2231-5EBF-366DA96DDA51}"/>
              </a:ext>
            </a:extLst>
          </p:cNvPr>
          <p:cNvPicPr>
            <a:picLocks noChangeAspect="1"/>
          </p:cNvPicPr>
          <p:nvPr/>
        </p:nvPicPr>
        <p:blipFill>
          <a:blip r:embed="rId3"/>
          <a:stretch>
            <a:fillRect/>
          </a:stretch>
        </p:blipFill>
        <p:spPr>
          <a:xfrm>
            <a:off x="1681032" y="2269851"/>
            <a:ext cx="819150" cy="1428750"/>
          </a:xfrm>
          <a:prstGeom prst="rect">
            <a:avLst/>
          </a:prstGeom>
        </p:spPr>
      </p:pic>
      <p:pic>
        <p:nvPicPr>
          <p:cNvPr id="7" name="Grafik 6">
            <a:extLst>
              <a:ext uri="{FF2B5EF4-FFF2-40B4-BE49-F238E27FC236}">
                <a16:creationId xmlns:a16="http://schemas.microsoft.com/office/drawing/2014/main" id="{451FA5D5-2D31-650C-38ED-F8DF10A3CCF2}"/>
              </a:ext>
            </a:extLst>
          </p:cNvPr>
          <p:cNvPicPr>
            <a:picLocks noChangeAspect="1"/>
          </p:cNvPicPr>
          <p:nvPr/>
        </p:nvPicPr>
        <p:blipFill>
          <a:blip r:embed="rId4"/>
          <a:stretch>
            <a:fillRect/>
          </a:stretch>
        </p:blipFill>
        <p:spPr>
          <a:xfrm>
            <a:off x="4235919" y="1971309"/>
            <a:ext cx="1727292" cy="1727292"/>
          </a:xfrm>
          <a:prstGeom prst="rect">
            <a:avLst/>
          </a:prstGeom>
        </p:spPr>
      </p:pic>
      <p:pic>
        <p:nvPicPr>
          <p:cNvPr id="8" name="Grafik 7">
            <a:extLst>
              <a:ext uri="{FF2B5EF4-FFF2-40B4-BE49-F238E27FC236}">
                <a16:creationId xmlns:a16="http://schemas.microsoft.com/office/drawing/2014/main" id="{0AF7E2EE-5BF4-AD16-BE67-C1507167342A}"/>
              </a:ext>
            </a:extLst>
          </p:cNvPr>
          <p:cNvPicPr>
            <a:picLocks noChangeAspect="1"/>
          </p:cNvPicPr>
          <p:nvPr/>
        </p:nvPicPr>
        <p:blipFill>
          <a:blip r:embed="rId5"/>
          <a:stretch>
            <a:fillRect/>
          </a:stretch>
        </p:blipFill>
        <p:spPr>
          <a:xfrm>
            <a:off x="7536009" y="1740130"/>
            <a:ext cx="1482671" cy="1958471"/>
          </a:xfrm>
          <a:prstGeom prst="rect">
            <a:avLst/>
          </a:prstGeom>
        </p:spPr>
      </p:pic>
      <p:sp>
        <p:nvSpPr>
          <p:cNvPr id="9" name="Titel 1">
            <a:extLst>
              <a:ext uri="{FF2B5EF4-FFF2-40B4-BE49-F238E27FC236}">
                <a16:creationId xmlns:a16="http://schemas.microsoft.com/office/drawing/2014/main" id="{6381C656-8CE1-2393-C91D-00E1106FF133}"/>
              </a:ext>
            </a:extLst>
          </p:cNvPr>
          <p:cNvSpPr txBox="1">
            <a:spLocks/>
          </p:cNvSpPr>
          <p:nvPr/>
        </p:nvSpPr>
        <p:spPr>
          <a:xfrm>
            <a:off x="838200"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950</a:t>
            </a:r>
          </a:p>
          <a:p>
            <a:pPr algn="ctr">
              <a:lnSpc>
                <a:spcPct val="100000"/>
              </a:lnSpc>
            </a:pPr>
            <a:r>
              <a:rPr lang="de-DE" sz="1800" b="0">
                <a:solidFill>
                  <a:schemeClr val="tx1">
                    <a:lumMod val="95000"/>
                    <a:lumOff val="5000"/>
                  </a:schemeClr>
                </a:solidFill>
                <a:latin typeface="IBM Plex Sans Light" panose="020B0403050203000203" pitchFamily="34" charset="0"/>
              </a:rPr>
              <a:t>Awards and </a:t>
            </a:r>
            <a:r>
              <a:rPr lang="de-DE" sz="1800" b="0" err="1">
                <a:solidFill>
                  <a:schemeClr val="tx1">
                    <a:lumMod val="95000"/>
                    <a:lumOff val="5000"/>
                  </a:schemeClr>
                </a:solidFill>
                <a:latin typeface="IBM Plex Sans Light" panose="020B0403050203000203" pitchFamily="34" charset="0"/>
              </a:rPr>
              <a:t>fellowships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E574CFFA-9D96-846E-893B-4B04E6FD6D38}"/>
              </a:ext>
            </a:extLst>
          </p:cNvPr>
          <p:cNvSpPr txBox="1">
            <a:spLocks/>
          </p:cNvSpPr>
          <p:nvPr/>
        </p:nvSpPr>
        <p:spPr>
          <a:xfrm>
            <a:off x="3930884" y="3979222"/>
            <a:ext cx="2504814"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rPr>
              <a:t>Alumni in </a:t>
            </a:r>
            <a:r>
              <a:rPr kumimoji="0" lang="de-DE" sz="1800" b="0" i="0" u="none" strike="noStrike" kern="1200" cap="none" spc="0" normalizeH="0" baseline="0" noProof="0" err="1">
                <a:ln>
                  <a:noFill/>
                </a:ln>
                <a:solidFill>
                  <a:schemeClr val="tx1">
                    <a:lumMod val="95000"/>
                    <a:lumOff val="5000"/>
                  </a:schemeClr>
                </a:solidFill>
                <a:effectLst/>
                <a:uLnTx/>
                <a:uFillTx/>
                <a:latin typeface="IBM Plex Sans Light" panose="020B0403050203000203" pitchFamily="34" charset="0"/>
                <a:ea typeface="+mn-ea"/>
                <a:cs typeface="+mn-cs"/>
              </a:rPr>
              <a:t>more</a:t>
            </a:r>
            <a:r>
              <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rPr>
              <a:t> </a:t>
            </a:r>
            <a:r>
              <a:rPr kumimoji="0" lang="de-DE" sz="1800" b="0" i="0" u="none" strike="noStrike" kern="1200" cap="none" spc="0" normalizeH="0" baseline="0" noProof="0" err="1">
                <a:ln>
                  <a:noFill/>
                </a:ln>
                <a:solidFill>
                  <a:schemeClr val="tx1">
                    <a:lumMod val="95000"/>
                    <a:lumOff val="5000"/>
                  </a:schemeClr>
                </a:solidFill>
                <a:effectLst/>
                <a:uLnTx/>
                <a:uFillTx/>
                <a:latin typeface="IBM Plex Sans Light" panose="020B0403050203000203" pitchFamily="34" charset="0"/>
                <a:ea typeface="+mn-ea"/>
                <a:cs typeface="+mn-cs"/>
              </a:rPr>
              <a:t>than</a:t>
            </a:r>
            <a:endParaRPr kumimoji="0" lang="de-DE" sz="1800" b="0" i="0" u="none" strike="noStrike" kern="1200" cap="none" spc="0" normalizeH="0" baseline="0" noProof="0">
              <a:ln>
                <a:noFill/>
              </a:ln>
              <a:solidFill>
                <a:schemeClr val="tx1">
                  <a:lumMod val="95000"/>
                  <a:lumOff val="5000"/>
                </a:schemeClr>
              </a:solidFill>
              <a:effectLst/>
              <a:uLnTx/>
              <a:uFillTx/>
              <a:latin typeface="IBM Plex Sans Light" panose="020B0403050203000203" pitchFamily="34" charset="0"/>
              <a:ea typeface="+mn-ea"/>
              <a:cs typeface="+mn-cs"/>
            </a:endParaRPr>
          </a:p>
          <a:p>
            <a:pPr algn="ctr">
              <a:lnSpc>
                <a:spcPct val="100000"/>
              </a:lnSpc>
            </a:pPr>
            <a:r>
              <a:rPr lang="de-DE">
                <a:solidFill>
                  <a:schemeClr val="accent2"/>
                </a:solidFill>
              </a:rPr>
              <a:t>140</a:t>
            </a:r>
          </a:p>
          <a:p>
            <a:pPr algn="ctr"/>
            <a:r>
              <a:rPr lang="de-DE" sz="1800" b="0">
                <a:solidFill>
                  <a:schemeClr val="tx1">
                    <a:lumMod val="95000"/>
                    <a:lumOff val="5000"/>
                  </a:schemeClr>
                </a:solidFill>
                <a:latin typeface="IBM Plex Sans Light" panose="020B0403050203000203" pitchFamily="34" charset="0"/>
              </a:rPr>
              <a:t>countries</a:t>
            </a:r>
          </a:p>
        </p:txBody>
      </p:sp>
      <p:sp>
        <p:nvSpPr>
          <p:cNvPr id="11" name="Titel 1">
            <a:extLst>
              <a:ext uri="{FF2B5EF4-FFF2-40B4-BE49-F238E27FC236}">
                <a16:creationId xmlns:a16="http://schemas.microsoft.com/office/drawing/2014/main" id="{7E3A275A-B32D-9979-6F94-651EB9FB344E}"/>
              </a:ext>
            </a:extLst>
          </p:cNvPr>
          <p:cNvSpPr txBox="1">
            <a:spLocks/>
          </p:cNvSpPr>
          <p:nvPr/>
        </p:nvSpPr>
        <p:spPr>
          <a:xfrm>
            <a:off x="7024936" y="3979222"/>
            <a:ext cx="2705689" cy="2847138"/>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rPr>
              <a:t>2300</a:t>
            </a:r>
          </a:p>
          <a:p>
            <a:pPr algn="ctr">
              <a:lnSpc>
                <a:spcPct val="100000"/>
              </a:lnSpc>
            </a:pPr>
            <a:r>
              <a:rPr lang="de-DE" sz="1800" b="0" dirty="0">
                <a:solidFill>
                  <a:schemeClr val="tx1">
                    <a:lumMod val="95000"/>
                    <a:lumOff val="5000"/>
                  </a:schemeClr>
                </a:solidFill>
                <a:latin typeface="IBM Plex Sans Light" panose="020B0403050203000203" pitchFamily="34" charset="0"/>
              </a:rPr>
              <a:t>Research </a:t>
            </a:r>
            <a:r>
              <a:rPr lang="de-DE" sz="1800" b="0" dirty="0" err="1">
                <a:solidFill>
                  <a:schemeClr val="tx1">
                    <a:lumMod val="95000"/>
                    <a:lumOff val="5000"/>
                  </a:schemeClr>
                </a:solidFill>
                <a:latin typeface="IBM Plex Sans Light" panose="020B0403050203000203" pitchFamily="34" charset="0"/>
              </a:rPr>
              <a:t>stays</a:t>
            </a:r>
            <a:r>
              <a:rPr lang="de-DE" sz="1800" b="0" dirty="0">
                <a:solidFill>
                  <a:schemeClr val="tx1">
                    <a:lumMod val="95000"/>
                    <a:lumOff val="5000"/>
                  </a:schemeClr>
                </a:solidFill>
                <a:latin typeface="IBM Plex Sans Light" panose="020B0403050203000203" pitchFamily="34" charset="0"/>
              </a:rPr>
              <a:t> in Germany </a:t>
            </a:r>
            <a:r>
              <a:rPr lang="de-DE" sz="1800" b="0" dirty="0" err="1">
                <a:solidFill>
                  <a:schemeClr val="tx1">
                    <a:lumMod val="95000"/>
                    <a:lumOff val="5000"/>
                  </a:schemeClr>
                </a:solidFill>
                <a:latin typeface="IBM Plex Sans Light" panose="020B0403050203000203" pitchFamily="34" charset="0"/>
              </a:rPr>
              <a:t>every</a:t>
            </a:r>
            <a:r>
              <a:rPr lang="de-DE" sz="1800" b="0" dirty="0">
                <a:solidFill>
                  <a:schemeClr val="tx1">
                    <a:lumMod val="95000"/>
                    <a:lumOff val="5000"/>
                  </a:schemeClr>
                </a:solidFill>
                <a:latin typeface="IBM Plex Sans Light" panose="020B0403050203000203" pitchFamily="34" charset="0"/>
              </a:rPr>
              <a:t> </a:t>
            </a:r>
            <a:r>
              <a:rPr lang="de-DE" sz="1800" b="0" dirty="0" err="1">
                <a:solidFill>
                  <a:schemeClr val="tx1">
                    <a:lumMod val="95000"/>
                    <a:lumOff val="5000"/>
                  </a:schemeClr>
                </a:solidFill>
                <a:latin typeface="IBM Plex Sans Light" panose="020B0403050203000203" pitchFamily="34" charset="0"/>
              </a:rPr>
              <a:t>year</a:t>
            </a:r>
            <a:endParaRPr lang="de-DE" sz="1800" b="0" dirty="0">
              <a:solidFill>
                <a:schemeClr val="tx1">
                  <a:lumMod val="95000"/>
                  <a:lumOff val="5000"/>
                </a:schemeClr>
              </a:solidFill>
              <a:latin typeface="IBM Plex Sans Light" panose="020B0403050203000203" pitchFamily="34" charset="0"/>
            </a:endParaRPr>
          </a:p>
        </p:txBody>
      </p:sp>
    </p:spTree>
    <p:extLst>
      <p:ext uri="{BB962C8B-B14F-4D97-AF65-F5344CB8AC3E}">
        <p14:creationId xmlns:p14="http://schemas.microsoft.com/office/powerpoint/2010/main" val="30053395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Grafik 4">
            <a:extLst>
              <a:ext uri="{FF2B5EF4-FFF2-40B4-BE49-F238E27FC236}">
                <a16:creationId xmlns:a16="http://schemas.microsoft.com/office/drawing/2014/main" id="{DCB2F3B4-E1DA-9FEF-FD49-8A0596564D9A}"/>
              </a:ext>
            </a:extLst>
          </p:cNvPr>
          <p:cNvPicPr>
            <a:picLocks noChangeAspect="1"/>
          </p:cNvPicPr>
          <p:nvPr/>
        </p:nvPicPr>
        <p:blipFill>
          <a:blip r:embed="rId2"/>
          <a:stretch>
            <a:fillRect/>
          </a:stretch>
        </p:blipFill>
        <p:spPr>
          <a:xfrm>
            <a:off x="3823994" y="694611"/>
            <a:ext cx="6218640" cy="1844673"/>
          </a:xfrm>
          <a:prstGeom prst="rect">
            <a:avLst/>
          </a:prstGeom>
        </p:spPr>
      </p:pic>
      <p:sp>
        <p:nvSpPr>
          <p:cNvPr id="6" name="Titel 1">
            <a:extLst>
              <a:ext uri="{FF2B5EF4-FFF2-40B4-BE49-F238E27FC236}">
                <a16:creationId xmlns:a16="http://schemas.microsoft.com/office/drawing/2014/main" id="{971682D9-ED92-BCDC-FE2C-D086761F206D}"/>
              </a:ext>
            </a:extLst>
          </p:cNvPr>
          <p:cNvSpPr txBox="1">
            <a:spLocks/>
          </p:cNvSpPr>
          <p:nvPr/>
        </p:nvSpPr>
        <p:spPr>
          <a:xfrm>
            <a:off x="3823994" y="2759093"/>
            <a:ext cx="6765747" cy="1649851"/>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7200">
                <a:solidFill>
                  <a:schemeClr val="accent2"/>
                </a:solidFill>
                <a:latin typeface="IBM Plex Sans"/>
              </a:rPr>
              <a:t>&gt; 32,000</a:t>
            </a:r>
            <a:endParaRPr lang="de-DE" dirty="0">
              <a:solidFill>
                <a:schemeClr val="accent2"/>
              </a:solidFill>
            </a:endParaRPr>
          </a:p>
          <a:p>
            <a:r>
              <a:rPr lang="de-DE" sz="1800" b="0">
                <a:solidFill>
                  <a:schemeClr val="tx1">
                    <a:lumMod val="95000"/>
                    <a:lumOff val="5000"/>
                  </a:schemeClr>
                </a:solidFill>
                <a:latin typeface="IBM Plex Sans Light"/>
              </a:rPr>
              <a:t> Humboldtians</a:t>
            </a:r>
            <a:r>
              <a:rPr lang="de-DE" sz="1800" b="0" dirty="0">
                <a:solidFill>
                  <a:schemeClr val="tx1">
                    <a:lumMod val="95000"/>
                    <a:lumOff val="5000"/>
                  </a:schemeClr>
                </a:solidFill>
                <a:latin typeface="IBM Plex Sans Light"/>
              </a:rPr>
              <a:t> </a:t>
            </a:r>
            <a:r>
              <a:rPr lang="de-DE" sz="1800" b="0" dirty="0" err="1">
                <a:solidFill>
                  <a:schemeClr val="tx1">
                    <a:lumMod val="95000"/>
                    <a:lumOff val="5000"/>
                  </a:schemeClr>
                </a:solidFill>
                <a:latin typeface="IBM Plex Sans Light"/>
              </a:rPr>
              <a:t>across</a:t>
            </a:r>
            <a:r>
              <a:rPr lang="de-DE" sz="1800" b="0" dirty="0">
                <a:solidFill>
                  <a:schemeClr val="tx1">
                    <a:lumMod val="95000"/>
                    <a:lumOff val="5000"/>
                  </a:schemeClr>
                </a:solidFill>
                <a:latin typeface="IBM Plex Sans Light"/>
              </a:rPr>
              <a:t> </a:t>
            </a:r>
            <a:r>
              <a:rPr lang="de-DE" sz="1800" b="0" dirty="0" err="1">
                <a:solidFill>
                  <a:schemeClr val="tx1">
                    <a:lumMod val="95000"/>
                    <a:lumOff val="5000"/>
                  </a:schemeClr>
                </a:solidFill>
                <a:latin typeface="IBM Plex Sans Light"/>
              </a:rPr>
              <a:t>the</a:t>
            </a:r>
            <a:r>
              <a:rPr lang="de-DE" sz="1800" b="0" dirty="0">
                <a:solidFill>
                  <a:schemeClr val="tx1">
                    <a:lumMod val="95000"/>
                    <a:lumOff val="5000"/>
                  </a:schemeClr>
                </a:solidFill>
                <a:latin typeface="IBM Plex Sans Light"/>
              </a:rPr>
              <a:t> </a:t>
            </a:r>
            <a:r>
              <a:rPr lang="de-DE" sz="1800" b="0" dirty="0" err="1">
                <a:solidFill>
                  <a:schemeClr val="tx1">
                    <a:lumMod val="95000"/>
                    <a:lumOff val="5000"/>
                  </a:schemeClr>
                </a:solidFill>
                <a:latin typeface="IBM Plex Sans Light"/>
              </a:rPr>
              <a:t>world</a:t>
            </a:r>
            <a:endParaRPr lang="de-DE" sz="1800" b="0" dirty="0">
              <a:solidFill>
                <a:schemeClr val="tx1">
                  <a:lumMod val="95000"/>
                  <a:lumOff val="5000"/>
                </a:schemeClr>
              </a:solidFill>
              <a:latin typeface="IBM Plex Sans Light"/>
            </a:endParaRPr>
          </a:p>
        </p:txBody>
      </p:sp>
      <p:sp>
        <p:nvSpPr>
          <p:cNvPr id="9" name="Titel 1">
            <a:extLst>
              <a:ext uri="{FF2B5EF4-FFF2-40B4-BE49-F238E27FC236}">
                <a16:creationId xmlns:a16="http://schemas.microsoft.com/office/drawing/2014/main" id="{3D1CD400-AA28-E77E-F1C2-76D4FD6CEEA4}"/>
              </a:ext>
            </a:extLst>
          </p:cNvPr>
          <p:cNvSpPr txBox="1">
            <a:spLocks/>
          </p:cNvSpPr>
          <p:nvPr/>
        </p:nvSpPr>
        <p:spPr>
          <a:xfrm>
            <a:off x="8119241" y="4634262"/>
            <a:ext cx="3657599" cy="2201014"/>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109</a:t>
            </a:r>
          </a:p>
          <a:p>
            <a:pPr algn="ctr">
              <a:lnSpc>
                <a:spcPct val="100000"/>
              </a:lnSpc>
            </a:pPr>
            <a:r>
              <a:rPr lang="de-DE" sz="1800" b="0">
                <a:solidFill>
                  <a:schemeClr val="tx1">
                    <a:lumMod val="95000"/>
                    <a:lumOff val="5000"/>
                  </a:schemeClr>
                </a:solidFill>
                <a:latin typeface="IBM Plex Sans Light" panose="020B0403050203000203" pitchFamily="34" charset="0"/>
              </a:rPr>
              <a:t>Humboldt </a:t>
            </a:r>
            <a:r>
              <a:rPr lang="de-DE" sz="1800" b="0" err="1">
                <a:solidFill>
                  <a:schemeClr val="tx1">
                    <a:lumMod val="95000"/>
                    <a:lumOff val="5000"/>
                  </a:schemeClr>
                </a:solidFill>
                <a:latin typeface="IBM Plex Sans Light" panose="020B0403050203000203" pitchFamily="34" charset="0"/>
              </a:rPr>
              <a:t>alumni</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associations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worldwide</a:t>
            </a:r>
            <a:endParaRPr lang="de-DE" sz="1800" b="0">
              <a:solidFill>
                <a:schemeClr val="tx1">
                  <a:lumMod val="95000"/>
                  <a:lumOff val="5000"/>
                </a:schemeClr>
              </a:solidFill>
              <a:latin typeface="IBM Plex Sans Light" panose="020B0403050203000203" pitchFamily="34" charset="0"/>
            </a:endParaRPr>
          </a:p>
        </p:txBody>
      </p:sp>
      <p:sp>
        <p:nvSpPr>
          <p:cNvPr id="10" name="Titel 1">
            <a:extLst>
              <a:ext uri="{FF2B5EF4-FFF2-40B4-BE49-F238E27FC236}">
                <a16:creationId xmlns:a16="http://schemas.microsoft.com/office/drawing/2014/main" id="{FBF142B2-CDEF-EA10-9F9D-A891E78BEC8D}"/>
              </a:ext>
            </a:extLst>
          </p:cNvPr>
          <p:cNvSpPr txBox="1">
            <a:spLocks/>
          </p:cNvSpPr>
          <p:nvPr/>
        </p:nvSpPr>
        <p:spPr>
          <a:xfrm>
            <a:off x="415159" y="4634262"/>
            <a:ext cx="2698743" cy="1275160"/>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dirty="0">
                <a:solidFill>
                  <a:schemeClr val="accent2"/>
                </a:solidFill>
                <a:latin typeface="IBM Plex Sans"/>
              </a:rPr>
              <a:t>63</a:t>
            </a:r>
            <a:endParaRPr lang="de-DE" dirty="0">
              <a:solidFill>
                <a:schemeClr val="accent2"/>
              </a:solidFill>
            </a:endParaRPr>
          </a:p>
          <a:p>
            <a:pPr algn="ctr">
              <a:lnSpc>
                <a:spcPct val="100000"/>
              </a:lnSpc>
            </a:pPr>
            <a:r>
              <a:rPr lang="de-DE" sz="1800" b="0" dirty="0">
                <a:solidFill>
                  <a:schemeClr val="tx1">
                    <a:lumMod val="95000"/>
                    <a:lumOff val="5000"/>
                  </a:schemeClr>
                </a:solidFill>
                <a:latin typeface="IBM Plex Sans Light"/>
              </a:rPr>
              <a:t>Nobel </a:t>
            </a:r>
            <a:r>
              <a:rPr lang="de-DE" sz="1800" b="0" dirty="0" err="1">
                <a:solidFill>
                  <a:schemeClr val="tx1">
                    <a:lumMod val="95000"/>
                    <a:lumOff val="5000"/>
                  </a:schemeClr>
                </a:solidFill>
                <a:latin typeface="IBM Plex Sans Light"/>
              </a:rPr>
              <a:t>laureates</a:t>
            </a:r>
            <a:endParaRPr lang="de-DE" sz="1800" b="0" dirty="0">
              <a:solidFill>
                <a:schemeClr val="tx1">
                  <a:lumMod val="95000"/>
                  <a:lumOff val="5000"/>
                </a:schemeClr>
              </a:solidFill>
              <a:latin typeface="IBM Plex Sans Light"/>
            </a:endParaRPr>
          </a:p>
        </p:txBody>
      </p:sp>
      <p:sp>
        <p:nvSpPr>
          <p:cNvPr id="11" name="Titel 1">
            <a:extLst>
              <a:ext uri="{FF2B5EF4-FFF2-40B4-BE49-F238E27FC236}">
                <a16:creationId xmlns:a16="http://schemas.microsoft.com/office/drawing/2014/main" id="{48F87D28-DD27-AE10-0752-191066F86617}"/>
              </a:ext>
            </a:extLst>
          </p:cNvPr>
          <p:cNvSpPr txBox="1">
            <a:spLocks/>
          </p:cNvSpPr>
          <p:nvPr/>
        </p:nvSpPr>
        <p:spPr>
          <a:xfrm>
            <a:off x="3511293" y="4634262"/>
            <a:ext cx="4016628" cy="2018786"/>
          </a:xfrm>
          <a:prstGeom prst="rect">
            <a:avLst/>
          </a:prstGeom>
        </p:spPr>
        <p:txBody>
          <a:bodyPr vert="horz" lIns="91440" tIns="45720" rIns="91440" bIns="45720" rtlCol="0" anchor="t" anchorCtr="0">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pPr algn="ctr"/>
            <a:r>
              <a:rPr lang="de-DE">
                <a:solidFill>
                  <a:schemeClr val="accent2"/>
                </a:solidFill>
              </a:rPr>
              <a:t>40</a:t>
            </a:r>
          </a:p>
          <a:p>
            <a:pPr algn="ctr">
              <a:lnSpc>
                <a:spcPct val="100000"/>
              </a:lnSpc>
            </a:pPr>
            <a:r>
              <a:rPr lang="de-DE" sz="1800" b="0" err="1">
                <a:solidFill>
                  <a:schemeClr val="tx1">
                    <a:lumMod val="95000"/>
                    <a:lumOff val="5000"/>
                  </a:schemeClr>
                </a:solidFill>
                <a:latin typeface="IBM Plex Sans Light" panose="020B0403050203000203" pitchFamily="34" charset="0"/>
              </a:rPr>
              <a:t>Conferences</a:t>
            </a:r>
            <a:r>
              <a:rPr lang="de-DE" sz="1800" b="0">
                <a:solidFill>
                  <a:schemeClr val="tx1">
                    <a:lumMod val="95000"/>
                    <a:lumOff val="5000"/>
                  </a:schemeClr>
                </a:solidFill>
                <a:latin typeface="IBM Plex Sans Light" panose="020B0403050203000203" pitchFamily="34" charset="0"/>
              </a:rPr>
              <a:t> and </a:t>
            </a:r>
            <a:r>
              <a:rPr lang="de-DE" sz="1800" b="0" err="1">
                <a:solidFill>
                  <a:schemeClr val="tx1">
                    <a:lumMod val="95000"/>
                    <a:lumOff val="5000"/>
                  </a:schemeClr>
                </a:solidFill>
                <a:latin typeface="IBM Plex Sans Light" panose="020B0403050203000203" pitchFamily="34" charset="0"/>
              </a:rPr>
              <a:t>meetings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across</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the</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world</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every</a:t>
            </a:r>
            <a:r>
              <a:rPr lang="de-DE" sz="1800" b="0">
                <a:solidFill>
                  <a:schemeClr val="tx1">
                    <a:lumMod val="95000"/>
                    <a:lumOff val="5000"/>
                  </a:schemeClr>
                </a:solidFill>
                <a:latin typeface="IBM Plex Sans Light" panose="020B0403050203000203" pitchFamily="34" charset="0"/>
              </a:rPr>
              <a:t> </a:t>
            </a:r>
            <a:r>
              <a:rPr lang="de-DE" sz="1800" b="0" err="1">
                <a:solidFill>
                  <a:schemeClr val="tx1">
                    <a:lumMod val="95000"/>
                    <a:lumOff val="5000"/>
                  </a:schemeClr>
                </a:solidFill>
                <a:latin typeface="IBM Plex Sans Light" panose="020B0403050203000203" pitchFamily="34" charset="0"/>
              </a:rPr>
              <a:t>year</a:t>
            </a:r>
            <a:endParaRPr lang="de-DE" sz="1800" b="0">
              <a:solidFill>
                <a:schemeClr val="tx1">
                  <a:lumMod val="95000"/>
                  <a:lumOff val="5000"/>
                </a:schemeClr>
              </a:solidFill>
              <a:latin typeface="IBM Plex Sans Light" panose="020B0403050203000203" pitchFamily="34" charset="0"/>
            </a:endParaRPr>
          </a:p>
        </p:txBody>
      </p:sp>
    </p:spTree>
    <p:extLst>
      <p:ext uri="{BB962C8B-B14F-4D97-AF65-F5344CB8AC3E}">
        <p14:creationId xmlns:p14="http://schemas.microsoft.com/office/powerpoint/2010/main" val="316527111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990600" y="1715812"/>
            <a:ext cx="8002963" cy="1014870"/>
          </a:xfrm>
        </p:spPr>
        <p:txBody>
          <a:bodyPr>
            <a:normAutofit/>
          </a:bodyPr>
          <a:lstStyle/>
          <a:p>
            <a:r>
              <a:rPr lang="de-DE" sz="3200" dirty="0"/>
              <a:t>SPONSORSHIP OPPORTUNITIES</a:t>
            </a:r>
          </a:p>
        </p:txBody>
      </p:sp>
      <p:sp>
        <p:nvSpPr>
          <p:cNvPr id="3" name="Inhaltsplatzhalter 2">
            <a:extLst>
              <a:ext uri="{FF2B5EF4-FFF2-40B4-BE49-F238E27FC236}">
                <a16:creationId xmlns:a16="http://schemas.microsoft.com/office/drawing/2014/main" id="{9FF03C75-0198-B4D8-7306-BD5BCBA7EB0F}"/>
              </a:ext>
            </a:extLst>
          </p:cNvPr>
          <p:cNvSpPr>
            <a:spLocks noGrp="1"/>
          </p:cNvSpPr>
          <p:nvPr>
            <p:ph sz="half" idx="1"/>
          </p:nvPr>
        </p:nvSpPr>
        <p:spPr>
          <a:xfrm>
            <a:off x="990600" y="2977874"/>
            <a:ext cx="6137031" cy="2555803"/>
          </a:xfrm>
        </p:spPr>
        <p:txBody>
          <a:bodyPr>
            <a:normAutofit/>
          </a:bodyPr>
          <a:lstStyle/>
          <a:p>
            <a:pPr>
              <a:lnSpc>
                <a:spcPct val="100000"/>
              </a:lnSpc>
            </a:pPr>
            <a:r>
              <a:rPr lang="en-US" dirty="0"/>
              <a:t>Research topic and academic host / unrestricted selection of collaborative partner in Germany </a:t>
            </a:r>
          </a:p>
          <a:p>
            <a:pPr>
              <a:lnSpc>
                <a:spcPct val="100000"/>
              </a:lnSpc>
            </a:pPr>
            <a:r>
              <a:rPr lang="en-US" dirty="0"/>
              <a:t>From postdocs and experienced researchers to world leaders: research fellowships and awards for every career stage </a:t>
            </a:r>
          </a:p>
        </p:txBody>
      </p:sp>
      <p:pic>
        <p:nvPicPr>
          <p:cNvPr id="5" name="Grafik 4">
            <a:extLst>
              <a:ext uri="{FF2B5EF4-FFF2-40B4-BE49-F238E27FC236}">
                <a16:creationId xmlns:a16="http://schemas.microsoft.com/office/drawing/2014/main" id="{805C2251-13C8-9A28-3315-630532B13F16}"/>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8001000" y="0"/>
            <a:ext cx="4191000" cy="6858000"/>
          </a:xfrm>
          <a:prstGeom prst="rect">
            <a:avLst/>
          </a:prstGeom>
        </p:spPr>
      </p:pic>
      <p:pic>
        <p:nvPicPr>
          <p:cNvPr id="6" name="Grafik 5">
            <a:extLst>
              <a:ext uri="{FF2B5EF4-FFF2-40B4-BE49-F238E27FC236}">
                <a16:creationId xmlns:a16="http://schemas.microsoft.com/office/drawing/2014/main" id="{3BF09CDD-FFB4-2C55-105F-98CDE94DF30F}"/>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5AFE26A4-0DC3-4274-0967-6D7F778C9EF8}"/>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702F0535-6EFB-2236-8BFB-F2E886230EB9}"/>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DD566C9D-FF3D-B27A-5989-DE3BE2B5C7C8}"/>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FD30EAD-F069-9802-F639-CD31A4E0CE75}"/>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9C3FBE9B-55F7-8FA1-69CB-A2F434AFE54B}"/>
              </a:ext>
            </a:extLst>
          </p:cNvPr>
          <p:cNvCxnSpPr>
            <a:cxnSpLocks/>
            <a:stCxn id="9" idx="3"/>
            <a:endCxn id="7"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4C2DF616-861C-64D8-B395-ABD52C949E85}"/>
              </a:ext>
            </a:extLst>
          </p:cNvPr>
          <p:cNvCxnSpPr>
            <a:cxnSpLocks/>
            <a:stCxn id="8" idx="2"/>
            <a:endCxn id="7"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DC048B02-FB23-B23E-18A1-9DE5417916E2}"/>
              </a:ext>
            </a:extLst>
          </p:cNvPr>
          <p:cNvCxnSpPr>
            <a:cxnSpLocks/>
            <a:stCxn id="7" idx="3"/>
            <a:endCxn id="10"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BB1768DA-9307-1278-653B-2930C996AAC0}"/>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804DB454-3636-9DA1-52ED-405302E89E12}"/>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3192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F5CCED-DF59-A66F-9BA1-F1F39604D072}"/>
              </a:ext>
            </a:extLst>
          </p:cNvPr>
          <p:cNvSpPr>
            <a:spLocks noGrp="1"/>
          </p:cNvSpPr>
          <p:nvPr>
            <p:ph type="title"/>
          </p:nvPr>
        </p:nvSpPr>
        <p:spPr>
          <a:xfrm>
            <a:off x="2986269" y="622300"/>
            <a:ext cx="8378418" cy="1325563"/>
          </a:xfrm>
        </p:spPr>
        <p:txBody>
          <a:bodyPr>
            <a:normAutofit/>
          </a:bodyPr>
          <a:lstStyle/>
          <a:p>
            <a:r>
              <a:rPr lang="en-US" altLang="de-DE" sz="3200" dirty="0"/>
              <a:t>MAJOR SPONSORSHIP PROGRAMMES AT A GLANCE</a:t>
            </a:r>
            <a:endParaRPr lang="de-DE" sz="3200" dirty="0"/>
          </a:p>
        </p:txBody>
      </p:sp>
      <p:graphicFrame>
        <p:nvGraphicFramePr>
          <p:cNvPr id="5" name="Group 53">
            <a:extLst>
              <a:ext uri="{FF2B5EF4-FFF2-40B4-BE49-F238E27FC236}">
                <a16:creationId xmlns:a16="http://schemas.microsoft.com/office/drawing/2014/main" id="{4A950DA2-8369-098B-FB37-F265F8CEAD33}"/>
              </a:ext>
            </a:extLst>
          </p:cNvPr>
          <p:cNvGraphicFramePr>
            <a:graphicFrameLocks noGrp="1"/>
          </p:cNvGraphicFramePr>
          <p:nvPr>
            <p:extLst>
              <p:ext uri="{D42A27DB-BD31-4B8C-83A1-F6EECF244321}">
                <p14:modId xmlns:p14="http://schemas.microsoft.com/office/powerpoint/2010/main" val="3511312697"/>
              </p:ext>
            </p:extLst>
          </p:nvPr>
        </p:nvGraphicFramePr>
        <p:xfrm>
          <a:off x="3107418" y="2657054"/>
          <a:ext cx="8605837" cy="3303921"/>
        </p:xfrm>
        <a:graphic>
          <a:graphicData uri="http://schemas.openxmlformats.org/drawingml/2006/table">
            <a:tbl>
              <a:tblPr>
                <a:tableStyleId>{BDBED569-4797-4DF1-A0F4-6AAB3CD982D8}</a:tableStyleId>
              </a:tblPr>
              <a:tblGrid>
                <a:gridCol w="2447925">
                  <a:extLst>
                    <a:ext uri="{9D8B030D-6E8A-4147-A177-3AD203B41FA5}">
                      <a16:colId xmlns:a16="http://schemas.microsoft.com/office/drawing/2014/main" val="20000"/>
                    </a:ext>
                  </a:extLst>
                </a:gridCol>
                <a:gridCol w="3557407">
                  <a:extLst>
                    <a:ext uri="{9D8B030D-6E8A-4147-A177-3AD203B41FA5}">
                      <a16:colId xmlns:a16="http://schemas.microsoft.com/office/drawing/2014/main" val="20001"/>
                    </a:ext>
                  </a:extLst>
                </a:gridCol>
                <a:gridCol w="2600505">
                  <a:extLst>
                    <a:ext uri="{9D8B030D-6E8A-4147-A177-3AD203B41FA5}">
                      <a16:colId xmlns:a16="http://schemas.microsoft.com/office/drawing/2014/main" val="20002"/>
                    </a:ext>
                  </a:extLst>
                </a:gridCol>
              </a:tblGrid>
              <a:tr h="431434">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endParaRPr kumimoji="0" lang="de-DE" sz="1200" b="1" i="0" u="none" strike="noStrike" cap="none" normalizeH="0" baseline="0" dirty="0">
                        <a:ln>
                          <a:noFill/>
                        </a:ln>
                        <a:solidFill>
                          <a:schemeClr val="tx1"/>
                        </a:solidFill>
                        <a:effectLst/>
                        <a:latin typeface="IBM Plex Sans Light" panose="020B0403050203000203" pitchFamily="34" charset="0"/>
                        <a:cs typeface="Arial" charset="0"/>
                      </a:endParaRPr>
                    </a:p>
                  </a:txBody>
                  <a:tcPr marL="0" marR="72000" marT="54007" marB="54007" horzOverflow="overflow">
                    <a:lnL w="12700" cmpd="sng">
                      <a:noFill/>
                    </a:lnL>
                    <a:lnT w="12700" cmpd="sng">
                      <a:noFill/>
                    </a:lnT>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dirty="0">
                          <a:ln>
                            <a:noFill/>
                          </a:ln>
                          <a:solidFill>
                            <a:schemeClr val="tx1"/>
                          </a:solidFill>
                          <a:effectLst/>
                          <a:latin typeface="IBM Plex Sans Light"/>
                        </a:rPr>
                        <a:t>Researchers </a:t>
                      </a:r>
                      <a:r>
                        <a:rPr kumimoji="0" lang="de-DE" sz="1200" b="1" u="none" strike="noStrike" cap="none" normalizeH="0" baseline="0" dirty="0" err="1">
                          <a:ln>
                            <a:noFill/>
                          </a:ln>
                          <a:solidFill>
                            <a:schemeClr val="tx1"/>
                          </a:solidFill>
                          <a:effectLst/>
                          <a:latin typeface="IBM Plex Sans Light"/>
                        </a:rPr>
                        <a:t>from</a:t>
                      </a:r>
                      <a:r>
                        <a:rPr kumimoji="0" lang="de-DE" sz="1200" b="1" u="none" strike="noStrike" cap="none" normalizeH="0" baseline="0" dirty="0">
                          <a:ln>
                            <a:noFill/>
                          </a:ln>
                          <a:solidFill>
                            <a:schemeClr val="tx1"/>
                          </a:solidFill>
                          <a:effectLst/>
                          <a:latin typeface="IBM Plex Sans Light"/>
                        </a:rPr>
                        <a:t> </a:t>
                      </a:r>
                      <a:r>
                        <a:rPr kumimoji="0" lang="de-DE" sz="1200" b="1" u="none" strike="noStrike" cap="none" normalizeH="0" baseline="0" dirty="0" err="1">
                          <a:ln>
                            <a:noFill/>
                          </a:ln>
                          <a:solidFill>
                            <a:schemeClr val="tx1"/>
                          </a:solidFill>
                          <a:effectLst/>
                          <a:latin typeface="IBM Plex Sans Light"/>
                        </a:rPr>
                        <a:t>abroad</a:t>
                      </a:r>
                      <a:endParaRPr kumimoji="0" lang="de-DE" sz="1200" b="1" i="0" u="none" strike="noStrike" cap="none" normalizeH="0" baseline="0" dirty="0">
                        <a:ln>
                          <a:noFill/>
                        </a:ln>
                        <a:solidFill>
                          <a:schemeClr val="tx1"/>
                        </a:solidFill>
                        <a:effectLst/>
                        <a:latin typeface="IBM Plex Sans Light"/>
                        <a:cs typeface="Arial" charset="0"/>
                      </a:endParaRPr>
                    </a:p>
                  </a:txBody>
                  <a:tcPr marL="72000" marR="72000" marT="54007" marB="54007" horzOverflow="overflow">
                    <a:lnT w="12700" cmpd="sng">
                      <a:noFill/>
                    </a:lnT>
                  </a:tcPr>
                </a:tc>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dirty="0">
                          <a:ln>
                            <a:noFill/>
                          </a:ln>
                          <a:solidFill>
                            <a:schemeClr val="tx1"/>
                          </a:solidFill>
                          <a:effectLst/>
                          <a:latin typeface="IBM Plex Sans Light" panose="020B0403050203000203" pitchFamily="34" charset="0"/>
                        </a:rPr>
                        <a:t>Researchers </a:t>
                      </a:r>
                      <a:r>
                        <a:rPr kumimoji="0" lang="de-DE" sz="1200" b="1" u="none" strike="noStrike" cap="none" normalizeH="0" baseline="0" dirty="0" err="1">
                          <a:ln>
                            <a:noFill/>
                          </a:ln>
                          <a:solidFill>
                            <a:schemeClr val="tx1"/>
                          </a:solidFill>
                          <a:effectLst/>
                          <a:latin typeface="IBM Plex Sans Light" panose="020B0403050203000203" pitchFamily="34" charset="0"/>
                        </a:rPr>
                        <a:t>from</a:t>
                      </a:r>
                      <a:r>
                        <a:rPr kumimoji="0" lang="de-DE" sz="1200" b="1" u="none" strike="noStrike" cap="none" normalizeH="0" baseline="0" dirty="0">
                          <a:ln>
                            <a:noFill/>
                          </a:ln>
                          <a:solidFill>
                            <a:schemeClr val="tx1"/>
                          </a:solidFill>
                          <a:effectLst/>
                          <a:latin typeface="IBM Plex Sans Light" panose="020B0403050203000203" pitchFamily="34" charset="0"/>
                        </a:rPr>
                        <a:t> Germany</a:t>
                      </a:r>
                      <a:endParaRPr kumimoji="0" lang="de-DE" sz="1200" b="1" i="0" u="none" strike="noStrike" cap="none" normalizeH="0" baseline="0" dirty="0">
                        <a:ln>
                          <a:noFill/>
                        </a:ln>
                        <a:solidFill>
                          <a:schemeClr val="tx1"/>
                        </a:solidFill>
                        <a:effectLst/>
                        <a:latin typeface="IBM Plex Sans Light" panose="020B0403050203000203" pitchFamily="34" charset="0"/>
                        <a:cs typeface="Arial" charset="0"/>
                      </a:endParaRPr>
                    </a:p>
                  </a:txBody>
                  <a:tcPr marL="72000" marR="72000" marT="54007" marB="54007" horzOverflow="overflow">
                    <a:lnR w="12700" cmpd="sng">
                      <a:noFill/>
                    </a:lnR>
                    <a:lnT w="12700" cmpd="sng">
                      <a:noFill/>
                    </a:lnT>
                  </a:tcPr>
                </a:tc>
                <a:extLst>
                  <a:ext uri="{0D108BD9-81ED-4DB2-BD59-A6C34878D82A}">
                    <a16:rowId xmlns:a16="http://schemas.microsoft.com/office/drawing/2014/main" val="10000"/>
                  </a:ext>
                </a:extLst>
              </a:tr>
              <a:tr h="610405">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err="1">
                          <a:ln>
                            <a:noFill/>
                          </a:ln>
                          <a:solidFill>
                            <a:schemeClr val="tx1"/>
                          </a:solidFill>
                          <a:effectLst/>
                          <a:latin typeface="IBM Plex Sans Light"/>
                        </a:rPr>
                        <a:t>Postdoctoral</a:t>
                      </a:r>
                      <a:r>
                        <a:rPr kumimoji="0" lang="de-DE" sz="1200" b="1" u="none" strike="noStrike" cap="none" normalizeH="0" baseline="0" dirty="0">
                          <a:ln>
                            <a:noFill/>
                          </a:ln>
                          <a:solidFill>
                            <a:schemeClr val="tx1"/>
                          </a:solidFill>
                          <a:effectLst/>
                          <a:latin typeface="IBM Plex Sans Light"/>
                        </a:rPr>
                        <a:t> </a:t>
                      </a:r>
                      <a:r>
                        <a:rPr kumimoji="0" lang="de-DE" sz="1200" b="1" u="none" strike="noStrike" cap="none" normalizeH="0" baseline="0" err="1">
                          <a:ln>
                            <a:noFill/>
                          </a:ln>
                          <a:solidFill>
                            <a:schemeClr val="tx1"/>
                          </a:solidFill>
                          <a:effectLst/>
                          <a:latin typeface="IBM Plex Sans Light"/>
                        </a:rPr>
                        <a:t>researchers</a:t>
                      </a:r>
                      <a:endParaRPr kumimoji="0" lang="de-DE" sz="1200" b="1" u="none" strike="noStrike" cap="none" normalizeH="0" baseline="0">
                        <a:ln>
                          <a:noFill/>
                        </a:ln>
                        <a:solidFill>
                          <a:schemeClr val="tx1"/>
                        </a:solidFill>
                        <a:effectLst/>
                        <a:latin typeface="IBM Plex Sans Light"/>
                      </a:endParaRP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u="none" strike="noStrike" cap="none" normalizeH="0" baseline="0">
                          <a:ln>
                            <a:noFill/>
                          </a:ln>
                          <a:solidFill>
                            <a:schemeClr val="tx2"/>
                          </a:solidFill>
                          <a:effectLst/>
                          <a:latin typeface="IBM Plex Sans Light" panose="020B0403050203000203" pitchFamily="34" charset="0"/>
                        </a:rPr>
                        <a:t>(</a:t>
                      </a:r>
                      <a:r>
                        <a:rPr kumimoji="0" lang="en-US" sz="1200" b="0" u="none" strike="noStrike" cap="none" normalizeH="0" baseline="0">
                          <a:ln>
                            <a:noFill/>
                          </a:ln>
                          <a:solidFill>
                            <a:schemeClr val="tx2"/>
                          </a:solidFill>
                          <a:effectLst/>
                          <a:latin typeface="IBM Plex Sans Light" panose="020B0403050203000203" pitchFamily="34" charset="0"/>
                        </a:rPr>
                        <a:t>up to 4 years after doctorate</a:t>
                      </a:r>
                      <a:r>
                        <a:rPr kumimoji="0" lang="de-DE" sz="1200" b="0" u="none" strike="noStrike" cap="none" normalizeH="0" baseline="0">
                          <a:ln>
                            <a:noFill/>
                          </a:ln>
                          <a:solidFill>
                            <a:schemeClr val="tx2"/>
                          </a:solidFill>
                          <a:effectLst/>
                          <a:latin typeface="IBM Plex Sans Light" panose="020B0403050203000203" pitchFamily="34" charset="0"/>
                        </a:rPr>
                        <a:t>)</a:t>
                      </a:r>
                      <a:endParaRPr kumimoji="0" lang="de-DE" sz="1200" b="0" i="0" u="none" strike="noStrike" cap="none" normalizeH="0" baseline="0">
                        <a:ln>
                          <a:noFill/>
                        </a:ln>
                        <a:solidFill>
                          <a:schemeClr val="tx2"/>
                        </a:solidFill>
                        <a:effectLst/>
                        <a:latin typeface="IBM Plex Sans Light" panose="020B0403050203000203" pitchFamily="34" charset="0"/>
                        <a:cs typeface="Arial" charset="0"/>
                      </a:endParaRPr>
                    </a:p>
                  </a:txBody>
                  <a:tcPr marL="0" marR="72000" marT="54007" marB="54007" horzOverflow="overflow">
                    <a:lnL w="12700" cmpd="sng">
                      <a:noFill/>
                    </a:ln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u="none" strike="noStrike" cap="none" normalizeH="0" baseline="0" dirty="0">
                          <a:ln>
                            <a:noFill/>
                          </a:ln>
                          <a:solidFill>
                            <a:srgbClr val="000000"/>
                          </a:solidFill>
                          <a:effectLst/>
                          <a:latin typeface="IBM Plex Sans Light" panose="020B0403050203000203" pitchFamily="34" charset="0"/>
                        </a:rPr>
                        <a:t>Humboldt Research Fellowship</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u="none" strike="noStrike" cap="none" normalizeH="0" baseline="0" dirty="0">
                          <a:ln>
                            <a:noFill/>
                          </a:ln>
                          <a:solidFill>
                            <a:srgbClr val="000000"/>
                          </a:solidFill>
                          <a:effectLst/>
                          <a:latin typeface="IBM Plex Sans Light" panose="020B0403050203000203" pitchFamily="34" charset="0"/>
                        </a:rPr>
                        <a:t>(Georg Forster Research Fellowship)</a:t>
                      </a:r>
                      <a:endParaRPr kumimoji="0" lang="en-US" sz="1200" b="0" i="0" u="none" strike="noStrike" cap="none" normalizeH="0" baseline="0" dirty="0">
                        <a:ln>
                          <a:noFill/>
                        </a:ln>
                        <a:solidFill>
                          <a:srgbClr val="000000"/>
                        </a:solidFill>
                        <a:effectLst/>
                        <a:latin typeface="IBM Plex Sans Light" panose="020B0403050203000203" pitchFamily="34" charset="0"/>
                        <a:cs typeface="Arial" charset="0"/>
                      </a:endParaRPr>
                    </a:p>
                  </a:txBody>
                  <a:tcPr marL="0" marR="72000" marT="54007" marB="54007" horzOverflow="overflow"/>
                </a:tc>
                <a:tc>
                  <a:txBody>
                    <a:bodyPr/>
                    <a:lstStyle/>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a:ln>
                            <a:noFill/>
                          </a:ln>
                          <a:solidFill>
                            <a:srgbClr val="000000"/>
                          </a:solidFill>
                          <a:effectLst/>
                          <a:latin typeface="IBM Plex Sans Light" panose="020B0403050203000203" pitchFamily="34" charset="0"/>
                        </a:rPr>
                        <a:t>Feodor Lynen Research Fellowship</a:t>
                      </a:r>
                      <a:endParaRPr kumimoji="0" lang="de-DE" sz="1200" b="0" i="0" u="none" strike="noStrike" cap="none" normalizeH="0" baseline="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tcPr>
                </a:tc>
                <a:extLst>
                  <a:ext uri="{0D108BD9-81ED-4DB2-BD59-A6C34878D82A}">
                    <a16:rowId xmlns:a16="http://schemas.microsoft.com/office/drawing/2014/main" val="10001"/>
                  </a:ext>
                </a:extLst>
              </a:tr>
              <a:tr h="656166">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err="1">
                          <a:ln>
                            <a:noFill/>
                          </a:ln>
                          <a:solidFill>
                            <a:schemeClr val="tx1"/>
                          </a:solidFill>
                          <a:effectLst/>
                          <a:latin typeface="IBM Plex Sans Light"/>
                        </a:rPr>
                        <a:t>Experienced</a:t>
                      </a:r>
                      <a:r>
                        <a:rPr kumimoji="0" lang="de-DE" sz="1200" b="1" u="none" strike="noStrike" cap="none" normalizeH="0" baseline="0" dirty="0">
                          <a:ln>
                            <a:noFill/>
                          </a:ln>
                          <a:solidFill>
                            <a:schemeClr val="tx1"/>
                          </a:solidFill>
                          <a:effectLst/>
                          <a:latin typeface="IBM Plex Sans Light"/>
                        </a:rPr>
                        <a:t> </a:t>
                      </a:r>
                      <a:r>
                        <a:rPr kumimoji="0" lang="de-DE" sz="1200" b="1" u="none" strike="noStrike" cap="none" normalizeH="0" baseline="0" err="1">
                          <a:ln>
                            <a:noFill/>
                          </a:ln>
                          <a:solidFill>
                            <a:schemeClr val="tx1"/>
                          </a:solidFill>
                          <a:effectLst/>
                          <a:latin typeface="IBM Plex Sans Light"/>
                        </a:rPr>
                        <a:t>researchers</a:t>
                      </a:r>
                      <a:endParaRPr kumimoji="0" lang="de-DE" sz="1200" b="1" u="none" strike="noStrike" cap="none" normalizeH="0" baseline="0">
                        <a:ln>
                          <a:noFill/>
                        </a:ln>
                        <a:solidFill>
                          <a:schemeClr val="tx1"/>
                        </a:solidFill>
                        <a:effectLst/>
                        <a:latin typeface="IBM Plex Sans Light"/>
                      </a:endParaRPr>
                    </a:p>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en-US" sz="1200" b="0" u="none" strike="noStrike" cap="none" normalizeH="0" baseline="0">
                          <a:ln>
                            <a:noFill/>
                          </a:ln>
                          <a:solidFill>
                            <a:schemeClr val="tx2"/>
                          </a:solidFill>
                          <a:effectLst/>
                          <a:latin typeface="IBM Plex Sans Light" panose="020B0403050203000203" pitchFamily="34" charset="0"/>
                        </a:rPr>
                        <a:t>(up to 12 years after doctorate)</a:t>
                      </a:r>
                      <a:endParaRPr kumimoji="0" lang="de-DE" sz="1200" b="0" i="0" u="none" strike="noStrike" cap="none" normalizeH="0" baseline="0">
                        <a:ln>
                          <a:noFill/>
                        </a:ln>
                        <a:solidFill>
                          <a:schemeClr val="tx2"/>
                        </a:solidFill>
                        <a:effectLst/>
                        <a:latin typeface="IBM Plex Sans Light" panose="020B0403050203000203" pitchFamily="34" charset="0"/>
                        <a:cs typeface="Arial" charset="0"/>
                      </a:endParaRPr>
                    </a:p>
                  </a:txBody>
                  <a:tcPr marL="0" marR="72000" marT="54007" marB="54007" horzOverflow="overflow">
                    <a:lnL w="12700" cmpd="sng">
                      <a:noFill/>
                    </a:ln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u="none" strike="noStrike" cap="none" normalizeH="0" baseline="0" dirty="0">
                          <a:ln>
                            <a:noFill/>
                          </a:ln>
                          <a:solidFill>
                            <a:srgbClr val="000000"/>
                          </a:solidFill>
                          <a:effectLst/>
                          <a:latin typeface="IBM Plex Sans Light" panose="020B0403050203000203" pitchFamily="34" charset="0"/>
                        </a:rPr>
                        <a:t>Humboldt Research Fellowship</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en-US" sz="1200" b="0" u="none" strike="noStrike" cap="none" normalizeH="0" baseline="0">
                          <a:ln>
                            <a:noFill/>
                          </a:ln>
                          <a:solidFill>
                            <a:srgbClr val="000000"/>
                          </a:solidFill>
                          <a:effectLst/>
                          <a:latin typeface="IBM Plex Sans Light"/>
                        </a:rPr>
                        <a:t>(Georg Forster Research Fellowship)</a:t>
                      </a:r>
                      <a:endParaRPr kumimoji="0" lang="en-US" sz="1200" b="0" i="0" u="none" strike="noStrike" cap="none" normalizeH="0" baseline="0">
                        <a:ln>
                          <a:noFill/>
                        </a:ln>
                        <a:solidFill>
                          <a:srgbClr val="000000"/>
                        </a:solidFill>
                        <a:effectLst/>
                        <a:latin typeface="IBM Plex Sans Light"/>
                        <a:cs typeface="Arial" charset="0"/>
                      </a:endParaRPr>
                    </a:p>
                  </a:txBody>
                  <a:tcPr marL="0" marR="72000" marT="54007" marB="54007" horzOverflow="overflow"/>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Feodor Lynen Research Fellowship</a:t>
                      </a:r>
                      <a:endParaRPr kumimoji="0" lang="de-DE" sz="1200" b="0" i="0" u="none" strike="noStrike" cap="none" normalizeH="0" baseline="0" dirty="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tcPr>
                </a:tc>
                <a:extLst>
                  <a:ext uri="{0D108BD9-81ED-4DB2-BD59-A6C34878D82A}">
                    <a16:rowId xmlns:a16="http://schemas.microsoft.com/office/drawing/2014/main" val="10002"/>
                  </a:ext>
                </a:extLst>
              </a:tr>
              <a:tr h="339970">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0" u="none" strike="noStrike" cap="none" normalizeH="0" baseline="0">
                          <a:ln>
                            <a:noFill/>
                          </a:ln>
                          <a:solidFill>
                            <a:schemeClr val="tx2"/>
                          </a:solidFill>
                          <a:effectLst/>
                          <a:latin typeface="IBM Plex Sans Light" panose="020B0403050203000203" pitchFamily="34" charset="0"/>
                        </a:rPr>
                        <a:t>(</a:t>
                      </a:r>
                      <a:r>
                        <a:rPr kumimoji="0" lang="en-US" sz="1200" b="0" u="none" strike="noStrike" cap="none" normalizeH="0" baseline="0">
                          <a:ln>
                            <a:noFill/>
                          </a:ln>
                          <a:solidFill>
                            <a:schemeClr val="tx2"/>
                          </a:solidFill>
                          <a:effectLst/>
                          <a:latin typeface="IBM Plex Sans Light" panose="020B0403050203000203" pitchFamily="34" charset="0"/>
                        </a:rPr>
                        <a:t>up to 18 years after doctorate</a:t>
                      </a:r>
                      <a:r>
                        <a:rPr kumimoji="0" lang="de-DE" sz="1200" b="0" u="none" strike="noStrike" cap="none" normalizeH="0" baseline="0">
                          <a:ln>
                            <a:noFill/>
                          </a:ln>
                          <a:solidFill>
                            <a:schemeClr val="tx2"/>
                          </a:solidFill>
                          <a:effectLst/>
                          <a:latin typeface="IBM Plex Sans Light" panose="020B0403050203000203" pitchFamily="34" charset="0"/>
                        </a:rPr>
                        <a:t>)</a:t>
                      </a:r>
                      <a:endParaRPr kumimoji="0" lang="de-DE" sz="1200" b="0" i="0" u="none" strike="noStrike" cap="none" normalizeH="0" baseline="0">
                        <a:ln>
                          <a:noFill/>
                        </a:ln>
                        <a:solidFill>
                          <a:schemeClr val="tx2"/>
                        </a:solidFill>
                        <a:effectLst/>
                        <a:latin typeface="IBM Plex Sans Light" panose="020B0403050203000203" pitchFamily="34" charset="0"/>
                        <a:cs typeface="Arial" charset="0"/>
                      </a:endParaRPr>
                    </a:p>
                  </a:txBody>
                  <a:tcPr marL="0" marR="72000" marT="54007" marB="54007" horzOverflow="overflow">
                    <a:lnL w="12700" cmpd="sng">
                      <a:noFill/>
                    </a:lnL>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Friedrich Wilhelm Bessel Research Award</a:t>
                      </a:r>
                    </a:p>
                    <a:p>
                      <a:pPr marL="267970" marR="0" lvl="0" indent="-179070" algn="l">
                        <a:lnSpc>
                          <a:spcPct val="100000"/>
                        </a:lnSpc>
                        <a:spcBef>
                          <a:spcPct val="40000"/>
                        </a:spcBef>
                        <a:spcAft>
                          <a:spcPct val="0"/>
                        </a:spcAft>
                        <a:buClr>
                          <a:srgbClr val="000000"/>
                        </a:buClr>
                        <a:buSzTx/>
                        <a:buFont typeface="Arial,Sans-Serif" charset="0"/>
                        <a:buChar char="●"/>
                      </a:pPr>
                      <a:r>
                        <a:rPr lang="de-DE" sz="1200" b="0" i="0" u="none" strike="noStrike" cap="none" normalizeH="0" baseline="0" noProof="0" dirty="0">
                          <a:ln>
                            <a:noFill/>
                          </a:ln>
                          <a:solidFill>
                            <a:srgbClr val="000000"/>
                          </a:solidFill>
                          <a:effectLst/>
                          <a:latin typeface="IBM Plex Sans Light"/>
                        </a:rPr>
                        <a:t>Humboldt Research </a:t>
                      </a:r>
                      <a:r>
                        <a:rPr lang="de-DE" sz="1200" b="0" i="0" u="none" strike="noStrike" cap="none" normalizeH="0" baseline="0" noProof="0" dirty="0" err="1">
                          <a:ln>
                            <a:noFill/>
                          </a:ln>
                          <a:solidFill>
                            <a:srgbClr val="000000"/>
                          </a:solidFill>
                          <a:effectLst/>
                          <a:latin typeface="IBM Plex Sans Light"/>
                        </a:rPr>
                        <a:t>Professorship</a:t>
                      </a:r>
                      <a:endParaRPr lang="de-DE" sz="1200" b="0" i="0" u="none" strike="noStrike" cap="none" normalizeH="0" baseline="0" noProof="0">
                        <a:ln>
                          <a:noFill/>
                        </a:ln>
                        <a:solidFill>
                          <a:srgbClr val="000000"/>
                        </a:solidFill>
                        <a:effectLst/>
                        <a:latin typeface="IBM Plex Sans Light"/>
                      </a:endParaRPr>
                    </a:p>
                  </a:txBody>
                  <a:tcPr marL="0" marR="72000" marT="54007" marB="54007" horzOverflow="overflow"/>
                </a:tc>
                <a:tc>
                  <a:txBody>
                    <a:bodyPr/>
                    <a:lstStyle/>
                    <a:p>
                      <a:pPr marL="0" marR="0" lvl="0" indent="0" algn="l" defTabSz="914400" rtl="0" eaLnBrk="1" fontAlgn="base" latinLnBrk="0" hangingPunct="1">
                        <a:lnSpc>
                          <a:spcPct val="100000"/>
                        </a:lnSpc>
                        <a:spcBef>
                          <a:spcPct val="40000"/>
                        </a:spcBef>
                        <a:spcAft>
                          <a:spcPct val="0"/>
                        </a:spcAft>
                        <a:buClr>
                          <a:schemeClr val="tx2"/>
                        </a:buClr>
                        <a:buSzTx/>
                        <a:buNone/>
                        <a:tabLst/>
                      </a:pPr>
                      <a:endParaRPr kumimoji="0" lang="de-DE" sz="1200" b="0" i="0" u="none" strike="noStrike" cap="none" normalizeH="0" baseline="0" dirty="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tcPr>
                </a:tc>
                <a:extLst>
                  <a:ext uri="{0D108BD9-81ED-4DB2-BD59-A6C34878D82A}">
                    <a16:rowId xmlns:a16="http://schemas.microsoft.com/office/drawing/2014/main" val="10004"/>
                  </a:ext>
                </a:extLst>
              </a:tr>
              <a:tr h="1006612">
                <a:tc>
                  <a:txBody>
                    <a:bodyPr/>
                    <a:lstStyle/>
                    <a:p>
                      <a:pPr marL="0" marR="0" lvl="0" indent="0" algn="l" defTabSz="914400" rtl="0" eaLnBrk="1" fontAlgn="base" latinLnBrk="0" hangingPunct="1">
                        <a:lnSpc>
                          <a:spcPct val="100000"/>
                        </a:lnSpc>
                        <a:spcBef>
                          <a:spcPct val="40000"/>
                        </a:spcBef>
                        <a:spcAft>
                          <a:spcPct val="0"/>
                        </a:spcAft>
                        <a:buClr>
                          <a:schemeClr val="tx2"/>
                        </a:buClr>
                        <a:buSzTx/>
                        <a:buFontTx/>
                        <a:buNone/>
                        <a:tabLst/>
                      </a:pPr>
                      <a:r>
                        <a:rPr kumimoji="0" lang="de-DE" sz="1200" b="1" u="none" strike="noStrike" cap="none" normalizeH="0" baseline="0" dirty="0" err="1">
                          <a:ln>
                            <a:noFill/>
                          </a:ln>
                          <a:solidFill>
                            <a:schemeClr val="tx1"/>
                          </a:solidFill>
                          <a:effectLst/>
                          <a:latin typeface="IBM Plex Sans Light" panose="020B0403050203000203" pitchFamily="34" charset="0"/>
                        </a:rPr>
                        <a:t>Internationally</a:t>
                      </a:r>
                      <a:r>
                        <a:rPr kumimoji="0" lang="de-DE" sz="1200" b="1" u="none" strike="noStrike" cap="none" normalizeH="0" baseline="0" dirty="0">
                          <a:ln>
                            <a:noFill/>
                          </a:ln>
                          <a:solidFill>
                            <a:schemeClr val="tx1"/>
                          </a:solidFill>
                          <a:effectLst/>
                          <a:latin typeface="IBM Plex Sans Light" panose="020B0403050203000203" pitchFamily="34" charset="0"/>
                        </a:rPr>
                        <a:t> </a:t>
                      </a:r>
                      <a:r>
                        <a:rPr kumimoji="0" lang="de-DE" sz="1200" b="1" u="none" strike="noStrike" cap="none" normalizeH="0" baseline="0" dirty="0" err="1">
                          <a:ln>
                            <a:noFill/>
                          </a:ln>
                          <a:solidFill>
                            <a:schemeClr val="tx1"/>
                          </a:solidFill>
                          <a:effectLst/>
                          <a:latin typeface="IBM Plex Sans Light" panose="020B0403050203000203" pitchFamily="34" charset="0"/>
                        </a:rPr>
                        <a:t>recognised</a:t>
                      </a:r>
                      <a:r>
                        <a:rPr kumimoji="0" lang="de-DE" sz="1200" b="1" u="none" strike="noStrike" cap="none" normalizeH="0" baseline="0" dirty="0">
                          <a:ln>
                            <a:noFill/>
                          </a:ln>
                          <a:solidFill>
                            <a:schemeClr val="tx1"/>
                          </a:solidFill>
                          <a:effectLst/>
                          <a:latin typeface="IBM Plex Sans Light" panose="020B0403050203000203" pitchFamily="34" charset="0"/>
                        </a:rPr>
                        <a:t> </a:t>
                      </a:r>
                      <a:r>
                        <a:rPr kumimoji="0" lang="de-DE" sz="1200" b="1" u="none" strike="noStrike" cap="none" normalizeH="0" baseline="0" dirty="0" err="1">
                          <a:ln>
                            <a:noFill/>
                          </a:ln>
                          <a:solidFill>
                            <a:schemeClr val="tx1"/>
                          </a:solidFill>
                          <a:effectLst/>
                          <a:latin typeface="IBM Plex Sans Light" panose="020B0403050203000203" pitchFamily="34" charset="0"/>
                        </a:rPr>
                        <a:t>researchers</a:t>
                      </a:r>
                      <a:endParaRPr kumimoji="0" lang="de-DE" sz="1200" b="0" i="0" u="none" strike="noStrike" cap="none" normalizeH="0" baseline="0" dirty="0">
                        <a:ln>
                          <a:noFill/>
                        </a:ln>
                        <a:solidFill>
                          <a:schemeClr val="tx1"/>
                        </a:solidFill>
                        <a:effectLst/>
                        <a:latin typeface="IBM Plex Sans Light" panose="020B0403050203000203" pitchFamily="34" charset="0"/>
                        <a:cs typeface="Arial" charset="0"/>
                      </a:endParaRPr>
                    </a:p>
                  </a:txBody>
                  <a:tcPr marL="0" marR="72000" marT="54007" marB="54007" horzOverflow="overflow">
                    <a:lnL w="12700" cmpd="sng">
                      <a:noFill/>
                    </a:lnL>
                    <a:lnB w="12700" cmpd="sng">
                      <a:noFill/>
                    </a:lnB>
                  </a:tcPr>
                </a:tc>
                <a:tc>
                  <a:txBody>
                    <a:bodyPr/>
                    <a:lstStyle/>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Humboldt Research Award</a:t>
                      </a:r>
                    </a:p>
                    <a:p>
                      <a:pPr marL="268288" marR="0" lvl="0" indent="-179388"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Georg Forster Research Award</a:t>
                      </a: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Alexander von Humboldt </a:t>
                      </a:r>
                      <a:r>
                        <a:rPr kumimoji="0" lang="de-DE" sz="1200" b="0" u="none" strike="noStrike" cap="none" normalizeH="0" baseline="0" dirty="0" err="1">
                          <a:ln>
                            <a:noFill/>
                          </a:ln>
                          <a:solidFill>
                            <a:srgbClr val="000000"/>
                          </a:solidFill>
                          <a:effectLst/>
                          <a:latin typeface="IBM Plex Sans Light" panose="020B0403050203000203" pitchFamily="34" charset="0"/>
                        </a:rPr>
                        <a:t>Professorship</a:t>
                      </a:r>
                      <a:endParaRPr kumimoji="0" lang="de-DE" sz="1200" b="0" u="none" strike="noStrike" cap="none" normalizeH="0" baseline="0" dirty="0">
                        <a:ln>
                          <a:noFill/>
                        </a:ln>
                        <a:solidFill>
                          <a:srgbClr val="000000"/>
                        </a:solidFill>
                        <a:effectLst/>
                        <a:latin typeface="IBM Plex Sans Light" panose="020B0403050203000203" pitchFamily="34" charset="0"/>
                      </a:endParaRPr>
                    </a:p>
                    <a:p>
                      <a:pPr marL="267970" marR="0" lvl="0" indent="-179070" algn="l" defTabSz="914400" rtl="0" eaLnBrk="1" fontAlgn="base" latinLnBrk="0" hangingPunct="1">
                        <a:lnSpc>
                          <a:spcPct val="100000"/>
                        </a:lnSpc>
                        <a:spcBef>
                          <a:spcPct val="40000"/>
                        </a:spcBef>
                        <a:spcAft>
                          <a:spcPct val="0"/>
                        </a:spcAft>
                        <a:buClr>
                          <a:schemeClr val="tx2"/>
                        </a:buClr>
                        <a:buSzTx/>
                        <a:buFont typeface="Arial" charset="0"/>
                        <a:buChar char="●"/>
                        <a:tabLst/>
                      </a:pPr>
                      <a:r>
                        <a:rPr kumimoji="0" lang="de-DE" sz="1200" b="0" u="none" strike="noStrike" cap="none" normalizeH="0" baseline="0" dirty="0">
                          <a:ln>
                            <a:noFill/>
                          </a:ln>
                          <a:solidFill>
                            <a:srgbClr val="000000"/>
                          </a:solidFill>
                          <a:effectLst/>
                          <a:latin typeface="IBM Plex Sans Light" panose="020B0403050203000203" pitchFamily="34" charset="0"/>
                        </a:rPr>
                        <a:t>Humboldt Research </a:t>
                      </a:r>
                      <a:r>
                        <a:rPr kumimoji="0" lang="de-DE" sz="1200" b="0" u="none" strike="noStrike" cap="none" normalizeH="0" baseline="0" dirty="0" err="1">
                          <a:ln>
                            <a:noFill/>
                          </a:ln>
                          <a:solidFill>
                            <a:srgbClr val="000000"/>
                          </a:solidFill>
                          <a:effectLst/>
                          <a:latin typeface="IBM Plex Sans Light" panose="020B0403050203000203" pitchFamily="34" charset="0"/>
                        </a:rPr>
                        <a:t>Professorship</a:t>
                      </a:r>
                      <a:endParaRPr kumimoji="0" lang="de-DE" sz="1200" b="0" i="0" u="none" strike="noStrike" cap="none" normalizeH="0" baseline="0" dirty="0">
                        <a:ln>
                          <a:noFill/>
                        </a:ln>
                        <a:solidFill>
                          <a:srgbClr val="000000"/>
                        </a:solidFill>
                        <a:effectLst/>
                        <a:latin typeface="IBM Plex Sans Light" panose="020B0403050203000203" pitchFamily="34" charset="0"/>
                        <a:cs typeface="Arial"/>
                      </a:endParaRPr>
                    </a:p>
                  </a:txBody>
                  <a:tcPr marL="0" marR="72000" marT="54007" marB="54007" horzOverflow="overflow">
                    <a:lnB w="12700" cmpd="sng">
                      <a:noFill/>
                    </a:lnB>
                  </a:tcPr>
                </a:tc>
                <a:tc>
                  <a:txBody>
                    <a:bodyPr/>
                    <a:lstStyle/>
                    <a:p>
                      <a:pPr marL="269875" marR="0" lvl="0" indent="-176213" algn="l" defTabSz="914400" rtl="0" eaLnBrk="1" fontAlgn="base" latinLnBrk="0" hangingPunct="1">
                        <a:lnSpc>
                          <a:spcPct val="100000"/>
                        </a:lnSpc>
                        <a:spcBef>
                          <a:spcPct val="40000"/>
                        </a:spcBef>
                        <a:spcAft>
                          <a:spcPct val="0"/>
                        </a:spcAft>
                        <a:buClr>
                          <a:schemeClr val="tx2"/>
                        </a:buClr>
                        <a:buSzTx/>
                        <a:buFont typeface="Arial" charset="0"/>
                        <a:buNone/>
                        <a:tabLst/>
                      </a:pPr>
                      <a:endParaRPr kumimoji="0" lang="de-DE" sz="1200" b="0" i="0" u="none" strike="noStrike" cap="none" normalizeH="0" baseline="0" dirty="0">
                        <a:ln>
                          <a:noFill/>
                        </a:ln>
                        <a:solidFill>
                          <a:srgbClr val="000000"/>
                        </a:solidFill>
                        <a:effectLst/>
                        <a:latin typeface="IBM Plex Sans Light" panose="020B0403050203000203" pitchFamily="34" charset="0"/>
                        <a:cs typeface="Arial" charset="0"/>
                      </a:endParaRPr>
                    </a:p>
                  </a:txBody>
                  <a:tcPr marL="0" marR="72000" marT="54007" marB="54007" horzOverflow="overflow">
                    <a:lnR w="12700" cmpd="sng">
                      <a:noFill/>
                    </a:lnR>
                    <a:lnB w="12700" cmpd="sng">
                      <a:noFill/>
                    </a:lnB>
                  </a:tcPr>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94643154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39059B-EE32-2887-48B2-AD1D3B6E31D6}"/>
            </a:ext>
          </a:extLst>
        </p:cNvPr>
        <p:cNvGrpSpPr/>
        <p:nvPr/>
      </p:nvGrpSpPr>
      <p:grpSpPr>
        <a:xfrm>
          <a:off x="0" y="0"/>
          <a:ext cx="0" cy="0"/>
          <a:chOff x="0" y="0"/>
          <a:chExt cx="0" cy="0"/>
        </a:xfrm>
      </p:grpSpPr>
      <p:pic>
        <p:nvPicPr>
          <p:cNvPr id="5" name="Grafik 4" descr="Ein Bild, das Mosaik, Farbigkeit, Kunst enthält.&#10;&#10;KI-generierte Inhalte können fehlerhaft sein.">
            <a:extLst>
              <a:ext uri="{FF2B5EF4-FFF2-40B4-BE49-F238E27FC236}">
                <a16:creationId xmlns:a16="http://schemas.microsoft.com/office/drawing/2014/main" id="{454A4905-FB3F-13EF-47B2-7C38A11A277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145"/>
            <a:ext cx="12192000" cy="6845710"/>
          </a:xfrm>
          <a:prstGeom prst="rect">
            <a:avLst/>
          </a:prstGeom>
        </p:spPr>
      </p:pic>
      <p:sp>
        <p:nvSpPr>
          <p:cNvPr id="8" name="Rechteck 7">
            <a:extLst>
              <a:ext uri="{FF2B5EF4-FFF2-40B4-BE49-F238E27FC236}">
                <a16:creationId xmlns:a16="http://schemas.microsoft.com/office/drawing/2014/main" id="{1AE41F05-0070-30BB-5B0B-EBB9231E297B}"/>
              </a:ext>
            </a:extLst>
          </p:cNvPr>
          <p:cNvSpPr/>
          <p:nvPr/>
        </p:nvSpPr>
        <p:spPr>
          <a:xfrm>
            <a:off x="0" y="717819"/>
            <a:ext cx="7300686" cy="108298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9" name="Picture 6">
            <a:extLst>
              <a:ext uri="{FF2B5EF4-FFF2-40B4-BE49-F238E27FC236}">
                <a16:creationId xmlns:a16="http://schemas.microsoft.com/office/drawing/2014/main" id="{019EF2DF-B599-965A-B5AE-BAB3CB1BBD44}"/>
              </a:ext>
            </a:extLst>
          </p:cNvPr>
          <p:cNvPicPr>
            <a:picLocks noChangeAspect="1"/>
          </p:cNvPicPr>
          <p:nvPr/>
        </p:nvPicPr>
        <p:blipFill>
          <a:blip r:embed="rId4"/>
          <a:srcRect/>
          <a:stretch/>
        </p:blipFill>
        <p:spPr>
          <a:xfrm>
            <a:off x="225170" y="927011"/>
            <a:ext cx="3478150" cy="712710"/>
          </a:xfrm>
          <a:prstGeom prst="rect">
            <a:avLst/>
          </a:prstGeom>
        </p:spPr>
      </p:pic>
      <p:pic>
        <p:nvPicPr>
          <p:cNvPr id="10" name="Picture 5" descr="A green logo on a black background&#10;&#10;AI-generated content may be incorrect.">
            <a:extLst>
              <a:ext uri="{FF2B5EF4-FFF2-40B4-BE49-F238E27FC236}">
                <a16:creationId xmlns:a16="http://schemas.microsoft.com/office/drawing/2014/main" id="{DD208001-A1AA-DE67-5A02-379A755C20FE}"/>
              </a:ext>
            </a:extLst>
          </p:cNvPr>
          <p:cNvPicPr>
            <a:picLocks noChangeAspect="1"/>
          </p:cNvPicPr>
          <p:nvPr/>
        </p:nvPicPr>
        <p:blipFill>
          <a:blip r:embed="rId5"/>
          <a:stretch>
            <a:fillRect/>
          </a:stretch>
        </p:blipFill>
        <p:spPr>
          <a:xfrm>
            <a:off x="4622020" y="609600"/>
            <a:ext cx="2678666" cy="1260659"/>
          </a:xfrm>
          <a:prstGeom prst="rect">
            <a:avLst/>
          </a:prstGeom>
        </p:spPr>
      </p:pic>
      <p:sp>
        <p:nvSpPr>
          <p:cNvPr id="11" name="Rechteck 10">
            <a:extLst>
              <a:ext uri="{FF2B5EF4-FFF2-40B4-BE49-F238E27FC236}">
                <a16:creationId xmlns:a16="http://schemas.microsoft.com/office/drawing/2014/main" id="{BC9DBC87-9294-25E4-06AC-2DE255A3C084}"/>
              </a:ext>
            </a:extLst>
          </p:cNvPr>
          <p:cNvSpPr/>
          <p:nvPr/>
        </p:nvSpPr>
        <p:spPr>
          <a:xfrm>
            <a:off x="793102" y="2890511"/>
            <a:ext cx="11398898" cy="73443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2800" b="0" i="0" u="none" strike="noStrike" kern="1200" cap="none" spc="0" normalizeH="0" baseline="0" noProof="0">
                <a:ln>
                  <a:noFill/>
                </a:ln>
                <a:solidFill>
                  <a:srgbClr val="000000"/>
                </a:solidFill>
                <a:effectLst/>
                <a:uLnTx/>
                <a:uFillTx/>
                <a:latin typeface="IBM Plex Sans "/>
                <a:ea typeface="+mn-ea"/>
                <a:cs typeface="+mn-cs"/>
              </a:rPr>
              <a:t>„1.000-Köpfe-Plus“-</a:t>
            </a:r>
            <a:r>
              <a:rPr lang="de-DE" sz="2800">
                <a:solidFill>
                  <a:srgbClr val="000000"/>
                </a:solidFill>
                <a:latin typeface="IBM Plex Sans "/>
              </a:rPr>
              <a:t>Programme</a:t>
            </a:r>
            <a:r>
              <a:rPr kumimoji="0" lang="de-DE" sz="2800" b="0" i="0" u="none" strike="noStrike" kern="1200" cap="none" spc="0" normalizeH="0" baseline="0" noProof="0">
                <a:ln>
                  <a:noFill/>
                </a:ln>
                <a:solidFill>
                  <a:srgbClr val="000000"/>
                </a:solidFill>
                <a:effectLst/>
                <a:uLnTx/>
                <a:uFillTx/>
                <a:latin typeface="IBM Plex Sans "/>
                <a:ea typeface="+mn-ea"/>
                <a:cs typeface="+mn-cs"/>
              </a:rPr>
              <a:t> / Global Minds Initiative Germany</a:t>
            </a:r>
            <a:r>
              <a:rPr kumimoji="0" lang="de-DE" sz="2800" b="0" i="0" u="none" strike="noStrike" kern="1200" cap="none" spc="0" normalizeH="0" baseline="0" noProof="0" dirty="0">
                <a:ln>
                  <a:noFill/>
                </a:ln>
                <a:solidFill>
                  <a:srgbClr val="FFFFFF"/>
                </a:solidFill>
                <a:effectLst/>
                <a:uLnTx/>
                <a:uFillTx/>
                <a:latin typeface="IBM Plex Sans "/>
                <a:ea typeface="+mn-ea"/>
                <a:cs typeface="+mn-cs"/>
              </a:rPr>
              <a:t>/</a:t>
            </a:r>
          </a:p>
        </p:txBody>
      </p:sp>
      <p:sp>
        <p:nvSpPr>
          <p:cNvPr id="6" name="Rechteck 11">
            <a:extLst>
              <a:ext uri="{FF2B5EF4-FFF2-40B4-BE49-F238E27FC236}">
                <a16:creationId xmlns:a16="http://schemas.microsoft.com/office/drawing/2014/main" id="{995A252F-159B-E576-AC46-D1AD297B03A4}"/>
              </a:ext>
            </a:extLst>
          </p:cNvPr>
          <p:cNvSpPr/>
          <p:nvPr/>
        </p:nvSpPr>
        <p:spPr>
          <a:xfrm>
            <a:off x="6720840" y="5766318"/>
            <a:ext cx="5471159" cy="1091682"/>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7" name="Grafik 12">
            <a:extLst>
              <a:ext uri="{FF2B5EF4-FFF2-40B4-BE49-F238E27FC236}">
                <a16:creationId xmlns:a16="http://schemas.microsoft.com/office/drawing/2014/main" id="{E354957D-F511-C7FB-7B3C-53E16B2FD84C}"/>
              </a:ext>
            </a:extLst>
          </p:cNvPr>
          <p:cNvPicPr>
            <a:picLocks noChangeAspect="1"/>
          </p:cNvPicPr>
          <p:nvPr/>
        </p:nvPicPr>
        <p:blipFill>
          <a:blip>
            <a:extLst>
              <a:ext uri="{96DAC541-7B7A-43D3-8B79-37D633B846F1}">
                <asvg:svgBlip xmlns:asvg="http://schemas.microsoft.com/office/drawing/2016/SVG/main" r:embed="rId6"/>
              </a:ext>
            </a:extLst>
          </a:blip>
          <a:srcRect/>
          <a:stretch/>
        </p:blipFill>
        <p:spPr>
          <a:xfrm>
            <a:off x="9624957" y="5864459"/>
            <a:ext cx="2377081" cy="933060"/>
          </a:xfrm>
          <a:prstGeom prst="rect">
            <a:avLst/>
          </a:prstGeom>
        </p:spPr>
      </p:pic>
      <p:pic>
        <p:nvPicPr>
          <p:cNvPr id="14" name="Grafik 12">
            <a:extLst>
              <a:ext uri="{FF2B5EF4-FFF2-40B4-BE49-F238E27FC236}">
                <a16:creationId xmlns:a16="http://schemas.microsoft.com/office/drawing/2014/main" id="{EC92BB7B-5CF6-0739-E368-194C182806BD}"/>
              </a:ext>
            </a:extLst>
          </p:cNvPr>
          <p:cNvPicPr>
            <a:picLocks noChangeAspect="1"/>
          </p:cNvPicPr>
          <p:nvPr/>
        </p:nvPicPr>
        <p:blipFill>
          <a:blip r:embed="rId7"/>
          <a:srcRect t="14535" b="14535"/>
          <a:stretch/>
        </p:blipFill>
        <p:spPr>
          <a:xfrm>
            <a:off x="6800240" y="5766317"/>
            <a:ext cx="2635091" cy="1085537"/>
          </a:xfrm>
          <a:prstGeom prst="rect">
            <a:avLst/>
          </a:prstGeom>
        </p:spPr>
      </p:pic>
    </p:spTree>
    <p:extLst>
      <p:ext uri="{BB962C8B-B14F-4D97-AF65-F5344CB8AC3E}">
        <p14:creationId xmlns:p14="http://schemas.microsoft.com/office/powerpoint/2010/main" val="259287077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E097B8-58C0-5261-CCC8-2F6A4D384AD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3ACDAB74-CA98-65C4-6040-1AAAC6C86322}"/>
              </a:ext>
            </a:extLst>
          </p:cNvPr>
          <p:cNvSpPr>
            <a:spLocks noGrp="1"/>
          </p:cNvSpPr>
          <p:nvPr>
            <p:ph type="title"/>
          </p:nvPr>
        </p:nvSpPr>
        <p:spPr>
          <a:xfrm>
            <a:off x="836612" y="452707"/>
            <a:ext cx="9291040" cy="1069975"/>
          </a:xfrm>
        </p:spPr>
        <p:txBody>
          <a:bodyPr>
            <a:noAutofit/>
          </a:bodyPr>
          <a:lstStyle/>
          <a:p>
            <a:r>
              <a:rPr lang="de-DE" dirty="0">
                <a:solidFill>
                  <a:srgbClr val="75EB9E"/>
                </a:solidFill>
              </a:rPr>
              <a:t>GLOBAL MINDS INITIATIVE GERMANY</a:t>
            </a:r>
            <a:endParaRPr lang="de-DE" dirty="0">
              <a:solidFill>
                <a:srgbClr val="75EB9E"/>
              </a:solidFill>
              <a:highlight>
                <a:srgbClr val="FFFF00"/>
              </a:highlight>
            </a:endParaRPr>
          </a:p>
        </p:txBody>
      </p:sp>
      <p:grpSp>
        <p:nvGrpSpPr>
          <p:cNvPr id="41" name="Gruppieren 40">
            <a:extLst>
              <a:ext uri="{FF2B5EF4-FFF2-40B4-BE49-F238E27FC236}">
                <a16:creationId xmlns:a16="http://schemas.microsoft.com/office/drawing/2014/main" id="{BE9787D0-5738-ACA7-444A-DB0257A67994}"/>
              </a:ext>
            </a:extLst>
          </p:cNvPr>
          <p:cNvGrpSpPr/>
          <p:nvPr/>
        </p:nvGrpSpPr>
        <p:grpSpPr>
          <a:xfrm>
            <a:off x="948372" y="1220518"/>
            <a:ext cx="3207068" cy="2315162"/>
            <a:chOff x="948372" y="1220518"/>
            <a:chExt cx="3207068" cy="2315162"/>
          </a:xfrm>
        </p:grpSpPr>
        <p:pic>
          <p:nvPicPr>
            <p:cNvPr id="3" name="Grafik 2" descr="Gruppenbrainstorming mit einfarbiger Füllung">
              <a:extLst>
                <a:ext uri="{FF2B5EF4-FFF2-40B4-BE49-F238E27FC236}">
                  <a16:creationId xmlns:a16="http://schemas.microsoft.com/office/drawing/2014/main" id="{4691C187-4458-6CFC-523D-9FC21B36E2C2}"/>
                </a:ext>
              </a:extLst>
            </p:cNvPr>
            <p:cNvPicPr>
              <a:picLocks noChangeAspect="1"/>
            </p:cNvPicPr>
            <p:nvPr/>
          </p:nvPicPr>
          <p:blipFill>
            <a:blip>
              <a:extLst>
                <a:ext uri="{96DAC541-7B7A-43D3-8B79-37D633B846F1}">
                  <asvg:svgBlip xmlns:asvg="http://schemas.microsoft.com/office/drawing/2016/SVG/main" r:embed="rId3"/>
                </a:ext>
              </a:extLst>
            </a:blip>
            <a:stretch>
              <a:fillRect/>
            </a:stretch>
          </p:blipFill>
          <p:spPr>
            <a:xfrm>
              <a:off x="2234608" y="1328621"/>
              <a:ext cx="756516" cy="756516"/>
            </a:xfrm>
            <a:prstGeom prst="rect">
              <a:avLst/>
            </a:prstGeom>
          </p:spPr>
        </p:pic>
        <p:sp>
          <p:nvSpPr>
            <p:cNvPr id="4" name="Rechteck 3">
              <a:extLst>
                <a:ext uri="{FF2B5EF4-FFF2-40B4-BE49-F238E27FC236}">
                  <a16:creationId xmlns:a16="http://schemas.microsoft.com/office/drawing/2014/main" id="{8A7C5B80-1752-1340-D15C-B6B1D26E36B4}"/>
                </a:ext>
              </a:extLst>
            </p:cNvPr>
            <p:cNvSpPr/>
            <p:nvPr/>
          </p:nvSpPr>
          <p:spPr>
            <a:xfrm>
              <a:off x="948372" y="122051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2" name="Textfeld 31">
              <a:extLst>
                <a:ext uri="{FF2B5EF4-FFF2-40B4-BE49-F238E27FC236}">
                  <a16:creationId xmlns:a16="http://schemas.microsoft.com/office/drawing/2014/main" id="{89DF8B59-2782-8C62-476E-487E81AE93BC}"/>
                </a:ext>
              </a:extLst>
            </p:cNvPr>
            <p:cNvSpPr txBox="1"/>
            <p:nvPr/>
          </p:nvSpPr>
          <p:spPr>
            <a:xfrm>
              <a:off x="1119346" y="2101437"/>
              <a:ext cx="2865120" cy="1107419"/>
            </a:xfrm>
            <a:prstGeom prst="rect">
              <a:avLst/>
            </a:prstGeom>
            <a:noFill/>
          </p:spPr>
          <p:txBody>
            <a:bodyPr wrap="square">
              <a:spAutoFit/>
            </a:bodyPr>
            <a:lstStyle/>
            <a:p>
              <a:pPr marL="0" lvl="2" algn="ctr">
                <a:lnSpc>
                  <a:spcPct val="120000"/>
                </a:lnSpc>
                <a:spcBef>
                  <a:spcPts val="1000"/>
                </a:spcBef>
              </a:pPr>
              <a:r>
                <a:rPr lang="en-US" sz="1400" dirty="0">
                  <a:latin typeface="IBM Plex Sans Light" panose="020B0403050203000203" pitchFamily="34" charset="0"/>
                </a:rPr>
                <a:t>The “Global Minds Initiative Germany” offers international researchers </a:t>
              </a:r>
              <a:r>
                <a:rPr lang="en-US" sz="1400" dirty="0">
                  <a:latin typeface="IBM Plex Sans SemiBold" panose="020B0703050203000203" pitchFamily="34" charset="0"/>
                </a:rPr>
                <a:t>career prospects in the German science system</a:t>
              </a:r>
              <a:r>
                <a:rPr lang="en-US" sz="1400" dirty="0">
                  <a:latin typeface="IBM Plex Sans Light" panose="020B0403050203000203" pitchFamily="34" charset="0"/>
                </a:rPr>
                <a:t>.</a:t>
              </a:r>
            </a:p>
          </p:txBody>
        </p:sp>
      </p:grpSp>
      <p:grpSp>
        <p:nvGrpSpPr>
          <p:cNvPr id="42" name="Gruppieren 41">
            <a:extLst>
              <a:ext uri="{FF2B5EF4-FFF2-40B4-BE49-F238E27FC236}">
                <a16:creationId xmlns:a16="http://schemas.microsoft.com/office/drawing/2014/main" id="{9634F4F7-FECE-AA26-EDEB-F4B92D96E1A7}"/>
              </a:ext>
            </a:extLst>
          </p:cNvPr>
          <p:cNvGrpSpPr/>
          <p:nvPr/>
        </p:nvGrpSpPr>
        <p:grpSpPr>
          <a:xfrm>
            <a:off x="4412932" y="1220518"/>
            <a:ext cx="3207068" cy="2315162"/>
            <a:chOff x="4412932" y="1220518"/>
            <a:chExt cx="3207068" cy="2315162"/>
          </a:xfrm>
        </p:grpSpPr>
        <p:sp>
          <p:nvSpPr>
            <p:cNvPr id="23" name="Rechteck 22">
              <a:extLst>
                <a:ext uri="{FF2B5EF4-FFF2-40B4-BE49-F238E27FC236}">
                  <a16:creationId xmlns:a16="http://schemas.microsoft.com/office/drawing/2014/main" id="{2F00EDD0-39AA-9B75-31B6-D59F40D111CB}"/>
                </a:ext>
              </a:extLst>
            </p:cNvPr>
            <p:cNvSpPr/>
            <p:nvPr/>
          </p:nvSpPr>
          <p:spPr>
            <a:xfrm>
              <a:off x="4412932" y="122051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3" name="Textfeld 32">
              <a:extLst>
                <a:ext uri="{FF2B5EF4-FFF2-40B4-BE49-F238E27FC236}">
                  <a16:creationId xmlns:a16="http://schemas.microsoft.com/office/drawing/2014/main" id="{18A15755-9B88-0CEB-B03D-CFDE56113789}"/>
                </a:ext>
              </a:extLst>
            </p:cNvPr>
            <p:cNvSpPr txBox="1"/>
            <p:nvPr/>
          </p:nvSpPr>
          <p:spPr>
            <a:xfrm>
              <a:off x="4412932" y="2096916"/>
              <a:ext cx="3207068" cy="1365951"/>
            </a:xfrm>
            <a:prstGeom prst="rect">
              <a:avLst/>
            </a:prstGeom>
            <a:noFill/>
          </p:spPr>
          <p:txBody>
            <a:bodyPr wrap="square">
              <a:spAutoFit/>
            </a:bodyPr>
            <a:lstStyle/>
            <a:p>
              <a:pPr marL="0" lvl="2" algn="ctr">
                <a:lnSpc>
                  <a:spcPct val="120000"/>
                </a:lnSpc>
                <a:spcBef>
                  <a:spcPts val="1000"/>
                </a:spcBef>
              </a:pPr>
              <a:r>
                <a:rPr lang="en-US" sz="1400">
                  <a:latin typeface="IBM Plex Sans Light" panose="020B0403050203000203" pitchFamily="34" charset="0"/>
                </a:rPr>
                <a:t>The Initiative enables the </a:t>
              </a:r>
              <a:r>
                <a:rPr lang="en-US" sz="1400" err="1">
                  <a:latin typeface="IBM Plex Sans Light" panose="020B0403050203000203" pitchFamily="34" charset="0"/>
                </a:rPr>
                <a:t>AvH</a:t>
              </a:r>
              <a:r>
                <a:rPr lang="en-US" sz="1400">
                  <a:latin typeface="IBM Plex Sans Light" panose="020B0403050203000203" pitchFamily="34" charset="0"/>
                </a:rPr>
                <a:t> and the DFG to </a:t>
              </a:r>
              <a:r>
                <a:rPr lang="en-US" sz="1400">
                  <a:latin typeface="IBM Plex Sans SemiBold" panose="020B0703050203000203" pitchFamily="34" charset="0"/>
                </a:rPr>
                <a:t>offer additional fellowships and invite top researchers to Germany </a:t>
              </a:r>
              <a:r>
                <a:rPr lang="en-US" sz="1400">
                  <a:latin typeface="IBM Plex Sans Light" panose="020B0403050203000203" pitchFamily="34" charset="0"/>
                </a:rPr>
                <a:t>in the context of existing funding </a:t>
              </a:r>
              <a:r>
                <a:rPr lang="en-US" sz="1400" err="1">
                  <a:latin typeface="IBM Plex Sans Light" panose="020B0403050203000203" pitchFamily="34" charset="0"/>
                </a:rPr>
                <a:t>programmes</a:t>
              </a:r>
              <a:r>
                <a:rPr lang="en-US" sz="1400">
                  <a:latin typeface="IBM Plex Sans Light" panose="020B0403050203000203" pitchFamily="34" charset="0"/>
                </a:rPr>
                <a:t>.</a:t>
              </a:r>
            </a:p>
          </p:txBody>
        </p:sp>
        <p:pic>
          <p:nvPicPr>
            <p:cNvPr id="37" name="Grafik 36" descr="Marke folgen mit einfarbiger Füllung">
              <a:extLst>
                <a:ext uri="{FF2B5EF4-FFF2-40B4-BE49-F238E27FC236}">
                  <a16:creationId xmlns:a16="http://schemas.microsoft.com/office/drawing/2014/main" id="{308A53D1-E9E0-8AFB-D6A8-B5133F015508}"/>
                </a:ext>
              </a:extLst>
            </p:cNvPr>
            <p:cNvPicPr>
              <a:picLocks noChangeAspect="1"/>
            </p:cNvPicPr>
            <p:nvPr/>
          </p:nvPicPr>
          <p:blipFill>
            <a:blip>
              <a:extLst>
                <a:ext uri="{96DAC541-7B7A-43D3-8B79-37D633B846F1}">
                  <asvg:svgBlip xmlns:asvg="http://schemas.microsoft.com/office/drawing/2016/SVG/main" r:embed="rId4"/>
                </a:ext>
              </a:extLst>
            </a:blip>
            <a:stretch>
              <a:fillRect/>
            </a:stretch>
          </p:blipFill>
          <p:spPr>
            <a:xfrm>
              <a:off x="5680891" y="1391900"/>
              <a:ext cx="671149" cy="671149"/>
            </a:xfrm>
            <a:prstGeom prst="rect">
              <a:avLst/>
            </a:prstGeom>
          </p:spPr>
        </p:pic>
      </p:grpSp>
      <p:grpSp>
        <p:nvGrpSpPr>
          <p:cNvPr id="43" name="Gruppieren 42">
            <a:extLst>
              <a:ext uri="{FF2B5EF4-FFF2-40B4-BE49-F238E27FC236}">
                <a16:creationId xmlns:a16="http://schemas.microsoft.com/office/drawing/2014/main" id="{FEBDBF7E-6292-80E8-ACE4-B0F46A1B025A}"/>
              </a:ext>
            </a:extLst>
          </p:cNvPr>
          <p:cNvGrpSpPr/>
          <p:nvPr/>
        </p:nvGrpSpPr>
        <p:grpSpPr>
          <a:xfrm>
            <a:off x="7877492" y="1220518"/>
            <a:ext cx="3207068" cy="2315162"/>
            <a:chOff x="7877492" y="1220518"/>
            <a:chExt cx="3207068" cy="2315162"/>
          </a:xfrm>
        </p:grpSpPr>
        <p:sp>
          <p:nvSpPr>
            <p:cNvPr id="25" name="Rechteck 24">
              <a:extLst>
                <a:ext uri="{FF2B5EF4-FFF2-40B4-BE49-F238E27FC236}">
                  <a16:creationId xmlns:a16="http://schemas.microsoft.com/office/drawing/2014/main" id="{64EDB3EE-A588-8A89-06BD-03141ABE0CC8}"/>
                </a:ext>
              </a:extLst>
            </p:cNvPr>
            <p:cNvSpPr/>
            <p:nvPr/>
          </p:nvSpPr>
          <p:spPr>
            <a:xfrm>
              <a:off x="7877492" y="122051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4" name="Textfeld 33">
              <a:extLst>
                <a:ext uri="{FF2B5EF4-FFF2-40B4-BE49-F238E27FC236}">
                  <a16:creationId xmlns:a16="http://schemas.microsoft.com/office/drawing/2014/main" id="{1EEF6FE3-195A-6372-4183-F165678E6ACF}"/>
                </a:ext>
              </a:extLst>
            </p:cNvPr>
            <p:cNvSpPr txBox="1"/>
            <p:nvPr/>
          </p:nvSpPr>
          <p:spPr>
            <a:xfrm>
              <a:off x="8002234" y="2096916"/>
              <a:ext cx="2957584" cy="1365951"/>
            </a:xfrm>
            <a:prstGeom prst="rect">
              <a:avLst/>
            </a:prstGeom>
            <a:noFill/>
          </p:spPr>
          <p:txBody>
            <a:bodyPr wrap="square">
              <a:spAutoFit/>
            </a:bodyPr>
            <a:lstStyle/>
            <a:p>
              <a:pPr marL="0" lvl="2" algn="ctr">
                <a:lnSpc>
                  <a:spcPct val="120000"/>
                </a:lnSpc>
                <a:spcBef>
                  <a:spcPts val="1000"/>
                </a:spcBef>
              </a:pPr>
              <a:r>
                <a:rPr lang="en-US" sz="1400" dirty="0">
                  <a:latin typeface="IBM Plex Sans Light" panose="020B0403050203000203" pitchFamily="34" charset="0"/>
                </a:rPr>
                <a:t>We support people, not projects. The differentiated </a:t>
              </a:r>
              <a:r>
                <a:rPr lang="en-US" sz="1400" dirty="0" err="1">
                  <a:latin typeface="IBM Plex Sans Light" panose="020B0403050203000203" pitchFamily="34" charset="0"/>
                </a:rPr>
                <a:t>programmes</a:t>
              </a:r>
              <a:r>
                <a:rPr lang="en-US" sz="1400" dirty="0">
                  <a:latin typeface="IBM Plex Sans Light" panose="020B0403050203000203" pitchFamily="34" charset="0"/>
                </a:rPr>
                <a:t> aim at </a:t>
              </a:r>
              <a:r>
                <a:rPr lang="en-US" sz="1400" dirty="0">
                  <a:latin typeface="IBM Plex Sans SemiBold" panose="020B0703050203000203" pitchFamily="34" charset="0"/>
                </a:rPr>
                <a:t>supporting individuals in all phases of their scientific careers</a:t>
              </a:r>
              <a:r>
                <a:rPr lang="en-US" sz="1400" dirty="0">
                  <a:latin typeface="IBM Plex Sans Light" panose="020B0403050203000203" pitchFamily="34" charset="0"/>
                </a:rPr>
                <a:t>.</a:t>
              </a:r>
            </a:p>
          </p:txBody>
        </p:sp>
        <p:pic>
          <p:nvPicPr>
            <p:cNvPr id="38" name="Grafik 37" descr="Geschäftswachstum mit einfarbiger Füllung">
              <a:extLst>
                <a:ext uri="{FF2B5EF4-FFF2-40B4-BE49-F238E27FC236}">
                  <a16:creationId xmlns:a16="http://schemas.microsoft.com/office/drawing/2014/main" id="{2BF6A6FA-13EA-E327-E446-0B855232785E}"/>
                </a:ext>
              </a:extLst>
            </p:cNvPr>
            <p:cNvPicPr>
              <a:picLocks noChangeAspect="1"/>
            </p:cNvPicPr>
            <p:nvPr/>
          </p:nvPicPr>
          <p:blipFill>
            <a:blip>
              <a:extLst>
                <a:ext uri="{96DAC541-7B7A-43D3-8B79-37D633B846F1}">
                  <asvg:svgBlip xmlns:asvg="http://schemas.microsoft.com/office/drawing/2016/SVG/main" r:embed="rId5"/>
                </a:ext>
              </a:extLst>
            </a:blip>
            <a:stretch>
              <a:fillRect/>
            </a:stretch>
          </p:blipFill>
          <p:spPr>
            <a:xfrm>
              <a:off x="9179692" y="1368572"/>
              <a:ext cx="717804" cy="717804"/>
            </a:xfrm>
            <a:prstGeom prst="rect">
              <a:avLst/>
            </a:prstGeom>
          </p:spPr>
        </p:pic>
      </p:grpSp>
      <p:grpSp>
        <p:nvGrpSpPr>
          <p:cNvPr id="45" name="Gruppieren 44">
            <a:extLst>
              <a:ext uri="{FF2B5EF4-FFF2-40B4-BE49-F238E27FC236}">
                <a16:creationId xmlns:a16="http://schemas.microsoft.com/office/drawing/2014/main" id="{5A21C89D-C65C-F491-C93A-27C1A4AD407B}"/>
              </a:ext>
            </a:extLst>
          </p:cNvPr>
          <p:cNvGrpSpPr/>
          <p:nvPr/>
        </p:nvGrpSpPr>
        <p:grpSpPr>
          <a:xfrm>
            <a:off x="2612866" y="3719878"/>
            <a:ext cx="3207068" cy="2315162"/>
            <a:chOff x="2612866" y="3719878"/>
            <a:chExt cx="3207068" cy="2315162"/>
          </a:xfrm>
        </p:grpSpPr>
        <p:sp>
          <p:nvSpPr>
            <p:cNvPr id="31" name="Rechteck 30">
              <a:extLst>
                <a:ext uri="{FF2B5EF4-FFF2-40B4-BE49-F238E27FC236}">
                  <a16:creationId xmlns:a16="http://schemas.microsoft.com/office/drawing/2014/main" id="{AE568424-92F2-32FB-2222-72EC75C6672A}"/>
                </a:ext>
              </a:extLst>
            </p:cNvPr>
            <p:cNvSpPr/>
            <p:nvPr/>
          </p:nvSpPr>
          <p:spPr>
            <a:xfrm>
              <a:off x="2612866" y="3719878"/>
              <a:ext cx="3207068" cy="2315162"/>
            </a:xfrm>
            <a:prstGeom prst="rect">
              <a:avLst/>
            </a:prstGeom>
            <a:no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5" name="Textfeld 34">
              <a:extLst>
                <a:ext uri="{FF2B5EF4-FFF2-40B4-BE49-F238E27FC236}">
                  <a16:creationId xmlns:a16="http://schemas.microsoft.com/office/drawing/2014/main" id="{30E175FB-5357-7F80-5DAD-FCAC51C6EF32}"/>
                </a:ext>
              </a:extLst>
            </p:cNvPr>
            <p:cNvSpPr txBox="1"/>
            <p:nvPr/>
          </p:nvSpPr>
          <p:spPr>
            <a:xfrm>
              <a:off x="2612866" y="4681902"/>
              <a:ext cx="3207068" cy="1107419"/>
            </a:xfrm>
            <a:prstGeom prst="rect">
              <a:avLst/>
            </a:prstGeom>
            <a:noFill/>
          </p:spPr>
          <p:txBody>
            <a:bodyPr wrap="square" lIns="91440" tIns="45720" rIns="91440" bIns="45720" anchor="t">
              <a:spAutoFit/>
            </a:bodyPr>
            <a:lstStyle/>
            <a:p>
              <a:pPr marL="0" lvl="2" algn="ctr">
                <a:lnSpc>
                  <a:spcPct val="120000"/>
                </a:lnSpc>
                <a:spcBef>
                  <a:spcPts val="1000"/>
                </a:spcBef>
              </a:pPr>
              <a:r>
                <a:rPr lang="en-US" sz="1400" dirty="0">
                  <a:latin typeface="IBM Plex Sans Light"/>
                </a:rPr>
                <a:t>The internationally renowned funding </a:t>
              </a:r>
              <a:r>
                <a:rPr lang="en-US" sz="1400" dirty="0" err="1">
                  <a:latin typeface="IBM Plex Sans Light"/>
                </a:rPr>
                <a:t>programmes</a:t>
              </a:r>
              <a:r>
                <a:rPr lang="en-US" sz="1400" dirty="0">
                  <a:latin typeface="IBM Plex Sans Light"/>
                </a:rPr>
                <a:t> of both </a:t>
              </a:r>
              <a:r>
                <a:rPr lang="en-US" sz="1400" dirty="0" err="1">
                  <a:latin typeface="IBM Plex Sans Light"/>
                </a:rPr>
                <a:t>organisations</a:t>
              </a:r>
              <a:r>
                <a:rPr lang="en-US" sz="1400" dirty="0">
                  <a:latin typeface="IBM Plex Sans Light"/>
                </a:rPr>
                <a:t> enable a </a:t>
              </a:r>
              <a:r>
                <a:rPr lang="en-US" sz="1400" dirty="0">
                  <a:latin typeface="IBM Plex Sans SemiBold"/>
                </a:rPr>
                <a:t>speedy start </a:t>
              </a:r>
              <a:r>
                <a:rPr lang="en-US" sz="1400" dirty="0">
                  <a:latin typeface="IBM Plex Sans Light"/>
                </a:rPr>
                <a:t>to a career in Germany.</a:t>
              </a:r>
            </a:p>
          </p:txBody>
        </p:sp>
        <p:pic>
          <p:nvPicPr>
            <p:cNvPr id="39" name="Grafik 38" descr="Ambition mit einfarbiger Füllung">
              <a:extLst>
                <a:ext uri="{FF2B5EF4-FFF2-40B4-BE49-F238E27FC236}">
                  <a16:creationId xmlns:a16="http://schemas.microsoft.com/office/drawing/2014/main" id="{1696C71E-D2E7-69CA-9B39-19B12BA069B2}"/>
                </a:ext>
              </a:extLst>
            </p:cNvPr>
            <p:cNvPicPr>
              <a:picLocks noChangeAspect="1"/>
            </p:cNvPicPr>
            <p:nvPr/>
          </p:nvPicPr>
          <p:blipFill>
            <a:blip>
              <a:extLst>
                <a:ext uri="{96DAC541-7B7A-43D3-8B79-37D633B846F1}">
                  <asvg:svgBlip xmlns:asvg="http://schemas.microsoft.com/office/drawing/2016/SVG/main" r:embed="rId6"/>
                </a:ext>
              </a:extLst>
            </a:blip>
            <a:stretch>
              <a:fillRect/>
            </a:stretch>
          </p:blipFill>
          <p:spPr>
            <a:xfrm>
              <a:off x="3779178" y="3871684"/>
              <a:ext cx="668750" cy="668750"/>
            </a:xfrm>
            <a:prstGeom prst="rect">
              <a:avLst/>
            </a:prstGeom>
          </p:spPr>
        </p:pic>
      </p:grpSp>
      <p:grpSp>
        <p:nvGrpSpPr>
          <p:cNvPr id="44" name="Gruppieren 43">
            <a:extLst>
              <a:ext uri="{FF2B5EF4-FFF2-40B4-BE49-F238E27FC236}">
                <a16:creationId xmlns:a16="http://schemas.microsoft.com/office/drawing/2014/main" id="{AACC91B0-43B9-D3DD-81F5-C5DDCCAC0873}"/>
              </a:ext>
            </a:extLst>
          </p:cNvPr>
          <p:cNvGrpSpPr/>
          <p:nvPr/>
        </p:nvGrpSpPr>
        <p:grpSpPr>
          <a:xfrm>
            <a:off x="6065520" y="3719878"/>
            <a:ext cx="3207068" cy="2315162"/>
            <a:chOff x="6065520" y="3719878"/>
            <a:chExt cx="3207068" cy="2315162"/>
          </a:xfrm>
        </p:grpSpPr>
        <p:sp>
          <p:nvSpPr>
            <p:cNvPr id="26" name="Rechteck 25">
              <a:extLst>
                <a:ext uri="{FF2B5EF4-FFF2-40B4-BE49-F238E27FC236}">
                  <a16:creationId xmlns:a16="http://schemas.microsoft.com/office/drawing/2014/main" id="{7A44116D-E88D-60B3-D7E9-1024E3328123}"/>
                </a:ext>
              </a:extLst>
            </p:cNvPr>
            <p:cNvSpPr/>
            <p:nvPr/>
          </p:nvSpPr>
          <p:spPr>
            <a:xfrm>
              <a:off x="6065520" y="3719878"/>
              <a:ext cx="3207068" cy="2315162"/>
            </a:xfrm>
            <a:prstGeom prst="rect">
              <a:avLst/>
            </a:prstGeom>
            <a:solidFill>
              <a:schemeClr val="bg1"/>
            </a:solidFill>
            <a:ln w="19050">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6" name="Textfeld 35">
              <a:extLst>
                <a:ext uri="{FF2B5EF4-FFF2-40B4-BE49-F238E27FC236}">
                  <a16:creationId xmlns:a16="http://schemas.microsoft.com/office/drawing/2014/main" id="{8F768156-2088-1100-B12F-E217B2AE4E5B}"/>
                </a:ext>
              </a:extLst>
            </p:cNvPr>
            <p:cNvSpPr txBox="1"/>
            <p:nvPr/>
          </p:nvSpPr>
          <p:spPr>
            <a:xfrm>
              <a:off x="6096000" y="4681902"/>
              <a:ext cx="3176588" cy="1107419"/>
            </a:xfrm>
            <a:prstGeom prst="rect">
              <a:avLst/>
            </a:prstGeom>
            <a:noFill/>
          </p:spPr>
          <p:txBody>
            <a:bodyPr wrap="square">
              <a:spAutoFit/>
            </a:bodyPr>
            <a:lstStyle/>
            <a:p>
              <a:pPr marL="0" lvl="2" algn="ctr">
                <a:lnSpc>
                  <a:spcPct val="120000"/>
                </a:lnSpc>
                <a:spcBef>
                  <a:spcPts val="1000"/>
                </a:spcBef>
              </a:pPr>
              <a:r>
                <a:rPr lang="en-US" sz="1400">
                  <a:latin typeface="IBM Plex Sans SemiBold" panose="020B0703050203000203" pitchFamily="34" charset="0"/>
                </a:rPr>
                <a:t>No quotas, </a:t>
              </a:r>
              <a:r>
                <a:rPr lang="en-US" sz="1400">
                  <a:latin typeface="IBM Plex Sans Light" panose="020B0403050203000203" pitchFamily="34" charset="0"/>
                </a:rPr>
                <a:t>neither for individual countries nor for specific academic disciplines. The only criterion is the applicant’s academic record.</a:t>
              </a:r>
            </a:p>
          </p:txBody>
        </p:sp>
        <p:pic>
          <p:nvPicPr>
            <p:cNvPr id="40" name="Grafik 39" descr="Ordnersuche mit einfarbiger Füllung">
              <a:extLst>
                <a:ext uri="{FF2B5EF4-FFF2-40B4-BE49-F238E27FC236}">
                  <a16:creationId xmlns:a16="http://schemas.microsoft.com/office/drawing/2014/main" id="{B6FEE5C4-47AF-67C7-A2EC-A25F8D32340D}"/>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7265123" y="3871684"/>
              <a:ext cx="799694" cy="799694"/>
            </a:xfrm>
            <a:prstGeom prst="rect">
              <a:avLst/>
            </a:prstGeom>
          </p:spPr>
        </p:pic>
      </p:grpSp>
      <p:pic>
        <p:nvPicPr>
          <p:cNvPr id="5" name="Grafik 12">
            <a:extLst>
              <a:ext uri="{FF2B5EF4-FFF2-40B4-BE49-F238E27FC236}">
                <a16:creationId xmlns:a16="http://schemas.microsoft.com/office/drawing/2014/main" id="{7CBA40A9-E19A-1E23-A423-8B2C3EAAA88E}"/>
              </a:ext>
            </a:extLst>
          </p:cNvPr>
          <p:cNvPicPr>
            <a:picLocks noChangeAspect="1"/>
          </p:cNvPicPr>
          <p:nvPr/>
        </p:nvPicPr>
        <p:blipFill>
          <a:blip r:embed="rId8"/>
          <a:srcRect l="926" r="926"/>
          <a:stretch/>
        </p:blipFill>
        <p:spPr>
          <a:xfrm>
            <a:off x="10535870" y="6302738"/>
            <a:ext cx="844600" cy="499796"/>
          </a:xfrm>
          <a:prstGeom prst="rect">
            <a:avLst/>
          </a:prstGeom>
        </p:spPr>
      </p:pic>
    </p:spTree>
    <p:extLst>
      <p:ext uri="{BB962C8B-B14F-4D97-AF65-F5344CB8AC3E}">
        <p14:creationId xmlns:p14="http://schemas.microsoft.com/office/powerpoint/2010/main" val="108226395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B7FD60-2432-F843-FEE4-45DD5B477F45}"/>
            </a:ext>
          </a:extLst>
        </p:cNvPr>
        <p:cNvGrpSpPr/>
        <p:nvPr/>
      </p:nvGrpSpPr>
      <p:grpSpPr>
        <a:xfrm>
          <a:off x="0" y="0"/>
          <a:ext cx="0" cy="0"/>
          <a:chOff x="0" y="0"/>
          <a:chExt cx="0" cy="0"/>
        </a:xfrm>
      </p:grpSpPr>
      <p:sp>
        <p:nvSpPr>
          <p:cNvPr id="76" name="Textfeld 6">
            <a:extLst>
              <a:ext uri="{FF2B5EF4-FFF2-40B4-BE49-F238E27FC236}">
                <a16:creationId xmlns:a16="http://schemas.microsoft.com/office/drawing/2014/main" id="{ECCEE05E-2AB6-1A22-0015-B0DB6234C37A}"/>
              </a:ext>
            </a:extLst>
          </p:cNvPr>
          <p:cNvSpPr txBox="1"/>
          <p:nvPr/>
        </p:nvSpPr>
        <p:spPr>
          <a:xfrm>
            <a:off x="553806" y="472688"/>
            <a:ext cx="11274936" cy="978729"/>
          </a:xfrm>
          <a:prstGeom prst="rect">
            <a:avLst/>
          </a:prstGeom>
          <a:noFill/>
        </p:spPr>
        <p:txBody>
          <a:bodyPr wrap="square">
            <a:spAutoFit/>
          </a:body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3200" b="1" i="0" u="none" strike="noStrike" kern="1200" cap="none" spc="0" normalizeH="0" baseline="0" noProof="0" dirty="0">
                <a:ln>
                  <a:noFill/>
                </a:ln>
                <a:solidFill>
                  <a:srgbClr val="75EB9E"/>
                </a:solidFill>
                <a:effectLst/>
                <a:uLnTx/>
                <a:uFillTx/>
                <a:latin typeface="IBM Plex Sans" panose="020B0503050203000203" pitchFamily="34" charset="0"/>
                <a:ea typeface="+mn-ea"/>
                <a:cs typeface="+mn-cs"/>
              </a:rPr>
              <a:t>FUNDING PROGRAMMES (AVH) IN GLOBAL MINDS INITIATIVE GERMANY</a:t>
            </a:r>
          </a:p>
        </p:txBody>
      </p:sp>
      <p:grpSp>
        <p:nvGrpSpPr>
          <p:cNvPr id="73" name="Gruppieren 72">
            <a:extLst>
              <a:ext uri="{FF2B5EF4-FFF2-40B4-BE49-F238E27FC236}">
                <a16:creationId xmlns:a16="http://schemas.microsoft.com/office/drawing/2014/main" id="{6F269C8F-3C7B-866D-BDCE-1C9DF43EA70C}"/>
              </a:ext>
            </a:extLst>
          </p:cNvPr>
          <p:cNvGrpSpPr/>
          <p:nvPr/>
        </p:nvGrpSpPr>
        <p:grpSpPr>
          <a:xfrm>
            <a:off x="470694" y="1627918"/>
            <a:ext cx="11173749" cy="4448695"/>
            <a:chOff x="470694" y="1627918"/>
            <a:chExt cx="11173749" cy="4448695"/>
          </a:xfrm>
        </p:grpSpPr>
        <p:grpSp>
          <p:nvGrpSpPr>
            <p:cNvPr id="2" name="Gruppieren 1">
              <a:extLst>
                <a:ext uri="{FF2B5EF4-FFF2-40B4-BE49-F238E27FC236}">
                  <a16:creationId xmlns:a16="http://schemas.microsoft.com/office/drawing/2014/main" id="{AE727CF6-647F-07AE-3505-1A36F205ABD2}"/>
                </a:ext>
              </a:extLst>
            </p:cNvPr>
            <p:cNvGrpSpPr/>
            <p:nvPr/>
          </p:nvGrpSpPr>
          <p:grpSpPr>
            <a:xfrm>
              <a:off x="2305221" y="1627918"/>
              <a:ext cx="2292909" cy="1153590"/>
              <a:chOff x="2895599" y="1626623"/>
              <a:chExt cx="2777396" cy="1153590"/>
            </a:xfrm>
          </p:grpSpPr>
          <p:sp>
            <p:nvSpPr>
              <p:cNvPr id="4" name="Rechteck 3">
                <a:extLst>
                  <a:ext uri="{FF2B5EF4-FFF2-40B4-BE49-F238E27FC236}">
                    <a16:creationId xmlns:a16="http://schemas.microsoft.com/office/drawing/2014/main" id="{6D5BD6C7-D312-29AC-A2DB-57EA89EC0927}"/>
                  </a:ext>
                </a:extLst>
              </p:cNvPr>
              <p:cNvSpPr/>
              <p:nvPr/>
            </p:nvSpPr>
            <p:spPr>
              <a:xfrm>
                <a:off x="2895599" y="1626623"/>
                <a:ext cx="2775858" cy="1153590"/>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feld 5">
                <a:extLst>
                  <a:ext uri="{FF2B5EF4-FFF2-40B4-BE49-F238E27FC236}">
                    <a16:creationId xmlns:a16="http://schemas.microsoft.com/office/drawing/2014/main" id="{7A18B687-5345-94F5-7FD9-F597EF250A19}"/>
                  </a:ext>
                </a:extLst>
              </p:cNvPr>
              <p:cNvSpPr txBox="1"/>
              <p:nvPr/>
            </p:nvSpPr>
            <p:spPr>
              <a:xfrm>
                <a:off x="2899409" y="1804302"/>
                <a:ext cx="276569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srgbClr val="000000"/>
                    </a:solidFill>
                    <a:effectLst/>
                    <a:uLnTx/>
                    <a:uFillTx/>
                    <a:latin typeface="IBM Plex Sans SemiBold" panose="020B0703050203000203" pitchFamily="34" charset="0"/>
                    <a:ea typeface="+mn-ea"/>
                    <a:cs typeface="+mn-cs"/>
                  </a:rPr>
                  <a:t>Humboldt Research Fellowship</a:t>
                </a:r>
              </a:p>
            </p:txBody>
          </p:sp>
          <p:sp>
            <p:nvSpPr>
              <p:cNvPr id="8" name="Textfeld 7">
                <a:extLst>
                  <a:ext uri="{FF2B5EF4-FFF2-40B4-BE49-F238E27FC236}">
                    <a16:creationId xmlns:a16="http://schemas.microsoft.com/office/drawing/2014/main" id="{A00F3952-8AAD-2F88-FBE9-98E5053F970C}"/>
                  </a:ext>
                </a:extLst>
              </p:cNvPr>
              <p:cNvSpPr txBox="1"/>
              <p:nvPr/>
            </p:nvSpPr>
            <p:spPr>
              <a:xfrm>
                <a:off x="2907298" y="2332994"/>
                <a:ext cx="2765697"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grpSp>
          <p:nvGrpSpPr>
            <p:cNvPr id="9" name="Gruppieren 8">
              <a:extLst>
                <a:ext uri="{FF2B5EF4-FFF2-40B4-BE49-F238E27FC236}">
                  <a16:creationId xmlns:a16="http://schemas.microsoft.com/office/drawing/2014/main" id="{98FF30A9-A855-0E36-62BB-EE3BE884FAD0}"/>
                </a:ext>
              </a:extLst>
            </p:cNvPr>
            <p:cNvGrpSpPr/>
            <p:nvPr/>
          </p:nvGrpSpPr>
          <p:grpSpPr>
            <a:xfrm>
              <a:off x="4630726" y="1627920"/>
              <a:ext cx="2285593" cy="1153588"/>
              <a:chOff x="5692774" y="1626625"/>
              <a:chExt cx="2777401" cy="1153588"/>
            </a:xfrm>
          </p:grpSpPr>
          <p:sp>
            <p:nvSpPr>
              <p:cNvPr id="10" name="Rechteck 9">
                <a:extLst>
                  <a:ext uri="{FF2B5EF4-FFF2-40B4-BE49-F238E27FC236}">
                    <a16:creationId xmlns:a16="http://schemas.microsoft.com/office/drawing/2014/main" id="{FC95330F-AF7C-2FD2-A69D-FBCFE0ACC4C3}"/>
                  </a:ext>
                </a:extLst>
              </p:cNvPr>
              <p:cNvSpPr/>
              <p:nvPr/>
            </p:nvSpPr>
            <p:spPr>
              <a:xfrm>
                <a:off x="5694317" y="1626625"/>
                <a:ext cx="2775858" cy="1153588"/>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Textfeld 10">
                <a:extLst>
                  <a:ext uri="{FF2B5EF4-FFF2-40B4-BE49-F238E27FC236}">
                    <a16:creationId xmlns:a16="http://schemas.microsoft.com/office/drawing/2014/main" id="{E21AD629-786F-94AE-15F5-4D6AAB8BE05C}"/>
                  </a:ext>
                </a:extLst>
              </p:cNvPr>
              <p:cNvSpPr txBox="1"/>
              <p:nvPr/>
            </p:nvSpPr>
            <p:spPr>
              <a:xfrm>
                <a:off x="5701936" y="1667265"/>
                <a:ext cx="276569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4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endParaRPr>
              </a:p>
            </p:txBody>
          </p:sp>
          <p:sp>
            <p:nvSpPr>
              <p:cNvPr id="12" name="Textfeld 11">
                <a:extLst>
                  <a:ext uri="{FF2B5EF4-FFF2-40B4-BE49-F238E27FC236}">
                    <a16:creationId xmlns:a16="http://schemas.microsoft.com/office/drawing/2014/main" id="{34897536-D9F8-D849-63B2-6FD5C3BBF8AC}"/>
                  </a:ext>
                </a:extLst>
              </p:cNvPr>
              <p:cNvSpPr txBox="1"/>
              <p:nvPr/>
            </p:nvSpPr>
            <p:spPr>
              <a:xfrm>
                <a:off x="5692774" y="2365195"/>
                <a:ext cx="2765698" cy="26161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1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grpSp>
          <p:nvGrpSpPr>
            <p:cNvPr id="13" name="Gruppieren 12">
              <a:extLst>
                <a:ext uri="{FF2B5EF4-FFF2-40B4-BE49-F238E27FC236}">
                  <a16:creationId xmlns:a16="http://schemas.microsoft.com/office/drawing/2014/main" id="{889542FA-203C-6AC1-9B30-D6E23010B93E}"/>
                </a:ext>
              </a:extLst>
            </p:cNvPr>
            <p:cNvGrpSpPr/>
            <p:nvPr/>
          </p:nvGrpSpPr>
          <p:grpSpPr>
            <a:xfrm>
              <a:off x="6936891" y="1627918"/>
              <a:ext cx="2284571" cy="1291765"/>
              <a:chOff x="8500655" y="1626623"/>
              <a:chExt cx="2783780" cy="1291765"/>
            </a:xfrm>
          </p:grpSpPr>
          <p:sp>
            <p:nvSpPr>
              <p:cNvPr id="14" name="Rechteck 13">
                <a:extLst>
                  <a:ext uri="{FF2B5EF4-FFF2-40B4-BE49-F238E27FC236}">
                    <a16:creationId xmlns:a16="http://schemas.microsoft.com/office/drawing/2014/main" id="{F28A2EB7-19F8-AF35-3D23-9ACC67807E75}"/>
                  </a:ext>
                </a:extLst>
              </p:cNvPr>
              <p:cNvSpPr/>
              <p:nvPr/>
            </p:nvSpPr>
            <p:spPr>
              <a:xfrm>
                <a:off x="8500655" y="1626623"/>
                <a:ext cx="2775858" cy="1153588"/>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5" name="Textfeld 14">
                <a:extLst>
                  <a:ext uri="{FF2B5EF4-FFF2-40B4-BE49-F238E27FC236}">
                    <a16:creationId xmlns:a16="http://schemas.microsoft.com/office/drawing/2014/main" id="{3DF159D5-E3FA-934F-CE15-26A1EC9CDC62}"/>
                  </a:ext>
                </a:extLst>
              </p:cNvPr>
              <p:cNvSpPr txBox="1"/>
              <p:nvPr/>
            </p:nvSpPr>
            <p:spPr>
              <a:xfrm>
                <a:off x="8507005" y="1805764"/>
                <a:ext cx="2765698" cy="738664"/>
              </a:xfrm>
              <a:prstGeom prst="rect">
                <a:avLst/>
              </a:prstGeom>
              <a:noFill/>
            </p:spPr>
            <p:txBody>
              <a:bodyPr wrap="square" lIns="91440" tIns="45720" rIns="91440" bIns="45720" rtlCol="0" anchor="t">
                <a:spAutoFit/>
              </a:bodyPr>
              <a:lstStyle/>
              <a:p>
                <a:pPr algn="ctr">
                  <a:defRPr/>
                </a:pPr>
                <a:r>
                  <a:rPr kumimoji="0" lang="de-DE" sz="1400" b="0" i="0" u="none" strike="noStrike" kern="1200" cap="none" spc="0" normalizeH="0" baseline="0" noProof="0" dirty="0">
                    <a:ln>
                      <a:noFill/>
                    </a:ln>
                    <a:solidFill>
                      <a:srgbClr val="000000"/>
                    </a:solidFill>
                    <a:effectLst/>
                    <a:uLnTx/>
                    <a:uFillTx/>
                    <a:latin typeface="IBM Plex Sans SemiBold"/>
                  </a:rPr>
                  <a:t>Humboldt </a:t>
                </a:r>
                <a:r>
                  <a:rPr lang="de-DE" sz="1400" dirty="0">
                    <a:solidFill>
                      <a:srgbClr val="000000"/>
                    </a:solidFill>
                    <a:latin typeface="IBM Plex Sans SemiBold"/>
                  </a:rPr>
                  <a:t>Research </a:t>
                </a:r>
                <a:r>
                  <a:rPr kumimoji="0" lang="de-DE" sz="1400" b="0" i="0" u="none" strike="noStrike" kern="1200" cap="none" spc="0" normalizeH="0" baseline="0" noProof="0" dirty="0" err="1">
                    <a:ln>
                      <a:noFill/>
                    </a:ln>
                    <a:solidFill>
                      <a:srgbClr val="000000"/>
                    </a:solidFill>
                    <a:effectLst/>
                    <a:uLnTx/>
                    <a:uFillTx/>
                    <a:latin typeface="IBM Plex Sans SemiBold"/>
                  </a:rPr>
                  <a:t>Professorship</a:t>
                </a:r>
                <a:endParaRPr lang="de-DE" sz="1400" dirty="0" err="1">
                  <a:solidFill>
                    <a:srgbClr val="000000"/>
                  </a:solidFill>
                  <a:latin typeface="IBM Plex Sans SemiBold"/>
                </a:endParaRPr>
              </a:p>
              <a:p>
                <a:pPr marL="0" marR="0" lvl="0" indent="0" algn="ctr" defTabSz="914400">
                  <a:lnSpc>
                    <a:spcPct val="100000"/>
                  </a:lnSpc>
                  <a:spcBef>
                    <a:spcPts val="0"/>
                  </a:spcBef>
                  <a:spcAft>
                    <a:spcPts val="0"/>
                  </a:spcAft>
                  <a:buClrTx/>
                  <a:buSzTx/>
                  <a:buFontTx/>
                  <a:buNone/>
                  <a:tabLst/>
                  <a:defRPr/>
                </a:pPr>
                <a:endParaRPr lang="de-DE" sz="1400" b="0" i="0" u="none" strike="noStrike" kern="1200" cap="none" spc="0" normalizeH="0" baseline="0" noProof="0" dirty="0">
                  <a:ln>
                    <a:noFill/>
                  </a:ln>
                  <a:solidFill>
                    <a:srgbClr val="000000"/>
                  </a:solidFill>
                  <a:effectLst/>
                  <a:uLnTx/>
                  <a:uFillTx/>
                  <a:latin typeface="IBM Plex Sans SemiBold" panose="020B0703050203000203" pitchFamily="34" charset="0"/>
                </a:endParaRPr>
              </a:p>
            </p:txBody>
          </p:sp>
          <p:sp>
            <p:nvSpPr>
              <p:cNvPr id="16" name="Textfeld 15">
                <a:extLst>
                  <a:ext uri="{FF2B5EF4-FFF2-40B4-BE49-F238E27FC236}">
                    <a16:creationId xmlns:a16="http://schemas.microsoft.com/office/drawing/2014/main" id="{CD2C3A33-6630-EF38-0F90-880F2F72DE32}"/>
                  </a:ext>
                </a:extLst>
              </p:cNvPr>
              <p:cNvSpPr txBox="1"/>
              <p:nvPr/>
            </p:nvSpPr>
            <p:spPr>
              <a:xfrm>
                <a:off x="8518738" y="2318224"/>
                <a:ext cx="2765697" cy="600164"/>
              </a:xfrm>
              <a:prstGeom prst="rect">
                <a:avLst/>
              </a:prstGeom>
              <a:noFill/>
            </p:spPr>
            <p:txBody>
              <a:bodyPr wrap="square" lIns="91440" tIns="45720" rIns="91440" bIns="45720" rtlCol="0" anchor="t">
                <a:spAutoFit/>
              </a:bodyPr>
              <a:lstStyle/>
              <a:p>
                <a:pPr algn="ctr">
                  <a:defRPr/>
                </a:pPr>
                <a:r>
                  <a:rPr lang="en-US" sz="1100">
                    <a:solidFill>
                      <a:srgbClr val="000000"/>
                    </a:solidFill>
                    <a:latin typeface="IBM Plex Sans Light"/>
                  </a:rPr>
                  <a:t>International top-tier </a:t>
                </a:r>
              </a:p>
              <a:p>
                <a:pPr marL="0" marR="0" lvl="0" indent="0" algn="ctr" defTabSz="914400">
                  <a:lnSpc>
                    <a:spcPct val="100000"/>
                  </a:lnSpc>
                  <a:spcBef>
                    <a:spcPts val="0"/>
                  </a:spcBef>
                  <a:spcAft>
                    <a:spcPts val="0"/>
                  </a:spcAft>
                  <a:buNone/>
                  <a:tabLst/>
                  <a:defRPr/>
                </a:pPr>
                <a:r>
                  <a:rPr lang="en-US" sz="1100">
                    <a:solidFill>
                      <a:srgbClr val="000000"/>
                    </a:solidFill>
                    <a:latin typeface="IBM Plex Sans Light"/>
                  </a:rPr>
                  <a:t>researchers</a:t>
                </a:r>
                <a:endParaRPr lang="de-DE" sz="1100" b="0" i="0" u="none" strike="noStrike" kern="1200" cap="none" spc="0" normalizeH="0" baseline="0" noProof="0">
                  <a:ln>
                    <a:noFill/>
                  </a:ln>
                  <a:solidFill>
                    <a:srgbClr val="000000"/>
                  </a:solidFill>
                  <a:effectLst/>
                  <a:uLnTx/>
                  <a:uFillTx/>
                  <a:latin typeface="IBM Plex Sans Light" panose="020B0403050203000203" pitchFamily="34" charset="0"/>
                </a:endParaRPr>
              </a:p>
              <a:p>
                <a:pPr marL="0" marR="0" lvl="0" indent="0" algn="ctr" defTabSz="914400">
                  <a:lnSpc>
                    <a:spcPct val="100000"/>
                  </a:lnSpc>
                  <a:spcBef>
                    <a:spcPts val="0"/>
                  </a:spcBef>
                  <a:spcAft>
                    <a:spcPts val="0"/>
                  </a:spcAft>
                  <a:buClrTx/>
                  <a:buSzTx/>
                  <a:buFontTx/>
                  <a:buNone/>
                  <a:tabLst/>
                  <a:defRPr/>
                </a:pPr>
                <a:endParaRPr lang="de-DE" sz="1100" b="0" i="0" u="none" strike="noStrike" kern="1200" cap="none" spc="0" normalizeH="0" baseline="0" noProof="0" dirty="0">
                  <a:ln>
                    <a:noFill/>
                  </a:ln>
                  <a:solidFill>
                    <a:srgbClr val="000000"/>
                  </a:solidFill>
                  <a:effectLst/>
                  <a:uLnTx/>
                  <a:uFillTx/>
                  <a:latin typeface="IBM Plex Sans Light" panose="020B0403050203000203" pitchFamily="34" charset="0"/>
                </a:endParaRPr>
              </a:p>
            </p:txBody>
          </p:sp>
        </p:grpSp>
        <p:grpSp>
          <p:nvGrpSpPr>
            <p:cNvPr id="17" name="Gruppieren 16">
              <a:extLst>
                <a:ext uri="{FF2B5EF4-FFF2-40B4-BE49-F238E27FC236}">
                  <a16:creationId xmlns:a16="http://schemas.microsoft.com/office/drawing/2014/main" id="{3165CF42-993D-7464-23FE-345C2FA30982}"/>
                </a:ext>
              </a:extLst>
            </p:cNvPr>
            <p:cNvGrpSpPr/>
            <p:nvPr/>
          </p:nvGrpSpPr>
          <p:grpSpPr>
            <a:xfrm>
              <a:off x="9196017" y="1627918"/>
              <a:ext cx="2325007" cy="1311431"/>
              <a:chOff x="8443461" y="1626623"/>
              <a:chExt cx="2833052" cy="1311431"/>
            </a:xfrm>
          </p:grpSpPr>
          <p:sp>
            <p:nvSpPr>
              <p:cNvPr id="18" name="Rechteck 17">
                <a:extLst>
                  <a:ext uri="{FF2B5EF4-FFF2-40B4-BE49-F238E27FC236}">
                    <a16:creationId xmlns:a16="http://schemas.microsoft.com/office/drawing/2014/main" id="{9A72D5C8-8D90-FF85-236C-6CACD0B73E3F}"/>
                  </a:ext>
                </a:extLst>
              </p:cNvPr>
              <p:cNvSpPr/>
              <p:nvPr/>
            </p:nvSpPr>
            <p:spPr>
              <a:xfrm>
                <a:off x="8500655" y="1626623"/>
                <a:ext cx="2775858" cy="1153588"/>
              </a:xfrm>
              <a:prstGeom prst="rect">
                <a:avLst/>
              </a:prstGeom>
              <a:solidFill>
                <a:srgbClr val="75EB9E">
                  <a:alpha val="50196"/>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9" name="Textfeld 18">
                <a:extLst>
                  <a:ext uri="{FF2B5EF4-FFF2-40B4-BE49-F238E27FC236}">
                    <a16:creationId xmlns:a16="http://schemas.microsoft.com/office/drawing/2014/main" id="{DA3BD50E-4CD6-E21F-6440-9B4726CA9264}"/>
                  </a:ext>
                </a:extLst>
              </p:cNvPr>
              <p:cNvSpPr txBox="1"/>
              <p:nvPr/>
            </p:nvSpPr>
            <p:spPr>
              <a:xfrm>
                <a:off x="8443461" y="1794330"/>
                <a:ext cx="2765697" cy="738664"/>
              </a:xfrm>
              <a:prstGeom prst="rect">
                <a:avLst/>
              </a:prstGeom>
              <a:noFill/>
            </p:spPr>
            <p:txBody>
              <a:bodyPr wrap="square" lIns="91440" tIns="45720" rIns="91440" bIns="45720" rtlCol="0" anchor="t">
                <a:spAutoFit/>
              </a:bodyPr>
              <a:lstStyle/>
              <a:p>
                <a:pPr algn="ctr">
                  <a:defRPr/>
                </a:pPr>
                <a:r>
                  <a:rPr lang="de-DE" sz="1400" dirty="0">
                    <a:solidFill>
                      <a:srgbClr val="000000"/>
                    </a:solidFill>
                    <a:latin typeface="IBM Plex Sans SemiBold"/>
                  </a:rPr>
                  <a:t>Alexander von </a:t>
                </a:r>
                <a:r>
                  <a:rPr kumimoji="0" lang="de-DE" sz="1400" b="0" i="0" u="none" strike="noStrike" kern="1200" cap="none" spc="0" normalizeH="0" baseline="0" noProof="0" dirty="0">
                    <a:ln>
                      <a:noFill/>
                    </a:ln>
                    <a:solidFill>
                      <a:srgbClr val="000000"/>
                    </a:solidFill>
                    <a:effectLst/>
                    <a:uLnTx/>
                    <a:uFillTx/>
                    <a:latin typeface="IBM Plex Sans SemiBold"/>
                  </a:rPr>
                  <a:t>Humboldt </a:t>
                </a:r>
                <a:r>
                  <a:rPr kumimoji="0" lang="de-DE" sz="1400" b="0" i="0" u="none" strike="noStrike" kern="1200" cap="none" spc="0" normalizeH="0" baseline="0" noProof="0" dirty="0" err="1">
                    <a:ln>
                      <a:noFill/>
                    </a:ln>
                    <a:solidFill>
                      <a:srgbClr val="000000"/>
                    </a:solidFill>
                    <a:effectLst/>
                    <a:uLnTx/>
                    <a:uFillTx/>
                    <a:latin typeface="IBM Plex Sans SemiBold"/>
                  </a:rPr>
                  <a:t>Professorship</a:t>
                </a:r>
                <a:endParaRPr lang="de-DE" sz="1400" dirty="0" err="1">
                  <a:solidFill>
                    <a:srgbClr val="000000"/>
                  </a:solidFill>
                  <a:latin typeface="IBM Plex Sans SemiBold"/>
                </a:endParaRPr>
              </a:p>
              <a:p>
                <a:pPr marL="0" marR="0" lvl="0" indent="0" algn="ctr" defTabSz="914400">
                  <a:lnSpc>
                    <a:spcPct val="100000"/>
                  </a:lnSpc>
                  <a:spcBef>
                    <a:spcPts val="0"/>
                  </a:spcBef>
                  <a:spcAft>
                    <a:spcPts val="0"/>
                  </a:spcAft>
                  <a:buClrTx/>
                  <a:buSzTx/>
                  <a:buFontTx/>
                  <a:buNone/>
                  <a:tabLst/>
                  <a:defRPr/>
                </a:pPr>
                <a:endParaRPr lang="de-DE" sz="1400" b="0" i="0" u="none" strike="noStrike" kern="1200" cap="none" spc="0" normalizeH="0" baseline="0" noProof="0" dirty="0">
                  <a:ln>
                    <a:noFill/>
                  </a:ln>
                  <a:solidFill>
                    <a:srgbClr val="000000"/>
                  </a:solidFill>
                  <a:effectLst/>
                  <a:uLnTx/>
                  <a:uFillTx/>
                  <a:latin typeface="IBM Plex Sans SemiBold" panose="020B0703050203000203" pitchFamily="34" charset="0"/>
                </a:endParaRPr>
              </a:p>
            </p:txBody>
          </p:sp>
          <p:sp>
            <p:nvSpPr>
              <p:cNvPr id="20" name="Textfeld 19">
                <a:extLst>
                  <a:ext uri="{FF2B5EF4-FFF2-40B4-BE49-F238E27FC236}">
                    <a16:creationId xmlns:a16="http://schemas.microsoft.com/office/drawing/2014/main" id="{A55DAF37-89FE-3B24-F417-DA2C3B961271}"/>
                  </a:ext>
                </a:extLst>
              </p:cNvPr>
              <p:cNvSpPr txBox="1"/>
              <p:nvPr/>
            </p:nvSpPr>
            <p:spPr>
              <a:xfrm>
                <a:off x="8482544" y="2337890"/>
                <a:ext cx="2765697" cy="600164"/>
              </a:xfrm>
              <a:prstGeom prst="rect">
                <a:avLst/>
              </a:prstGeom>
              <a:noFill/>
            </p:spPr>
            <p:txBody>
              <a:bodyPr wrap="square" lIns="91440" tIns="45720" rIns="91440" bIns="45720" rtlCol="0" anchor="t">
                <a:spAutoFit/>
              </a:bodyPr>
              <a:lstStyle/>
              <a:p>
                <a:pPr algn="ctr">
                  <a:defRPr/>
                </a:pPr>
                <a:r>
                  <a:rPr lang="de-DE" sz="1100" dirty="0">
                    <a:solidFill>
                      <a:srgbClr val="000000"/>
                    </a:solidFill>
                    <a:latin typeface="IBM Plex Sans Light"/>
                  </a:rPr>
                  <a:t>World-</a:t>
                </a:r>
                <a:r>
                  <a:rPr lang="de-DE" sz="1100" dirty="0" err="1">
                    <a:solidFill>
                      <a:srgbClr val="000000"/>
                    </a:solidFill>
                    <a:latin typeface="IBM Plex Sans Light"/>
                  </a:rPr>
                  <a:t>leading</a:t>
                </a:r>
                <a:r>
                  <a:rPr lang="de-DE" sz="1100" dirty="0">
                    <a:solidFill>
                      <a:srgbClr val="000000"/>
                    </a:solidFill>
                    <a:latin typeface="IBM Plex Sans Light"/>
                  </a:rPr>
                  <a:t> top </a:t>
                </a:r>
                <a:endParaRPr lang="en-US" sz="1100" dirty="0">
                  <a:solidFill>
                    <a:srgbClr val="000000"/>
                  </a:solidFill>
                  <a:latin typeface="IBM Plex Sans Light"/>
                </a:endParaRPr>
              </a:p>
              <a:p>
                <a:pPr marL="0" marR="0" lvl="0" indent="0" algn="ctr" defTabSz="914400">
                  <a:lnSpc>
                    <a:spcPct val="100000"/>
                  </a:lnSpc>
                  <a:spcBef>
                    <a:spcPts val="0"/>
                  </a:spcBef>
                  <a:spcAft>
                    <a:spcPts val="0"/>
                  </a:spcAft>
                  <a:buNone/>
                  <a:tabLst/>
                  <a:defRPr/>
                </a:pPr>
                <a:r>
                  <a:rPr lang="de-DE" sz="1100" dirty="0" err="1">
                    <a:solidFill>
                      <a:srgbClr val="000000"/>
                    </a:solidFill>
                    <a:latin typeface="IBM Plex Sans Light"/>
                  </a:rPr>
                  <a:t>researcher</a:t>
                </a:r>
                <a:endParaRPr lang="de-DE" sz="1100" b="0" i="0" u="none" strike="noStrike" kern="1200" cap="none" spc="0" normalizeH="0" baseline="0" noProof="0" dirty="0" err="1">
                  <a:ln>
                    <a:noFill/>
                  </a:ln>
                  <a:solidFill>
                    <a:srgbClr val="000000"/>
                  </a:solidFill>
                  <a:effectLst/>
                  <a:uLnTx/>
                  <a:uFillTx/>
                  <a:latin typeface="IBM Plex Sans Light" panose="020B0403050203000203" pitchFamily="34" charset="0"/>
                </a:endParaRPr>
              </a:p>
              <a:p>
                <a:pPr marL="0" marR="0" lvl="0" indent="0" algn="ctr" defTabSz="914400">
                  <a:lnSpc>
                    <a:spcPct val="100000"/>
                  </a:lnSpc>
                  <a:spcBef>
                    <a:spcPts val="0"/>
                  </a:spcBef>
                  <a:spcAft>
                    <a:spcPts val="0"/>
                  </a:spcAft>
                  <a:buClrTx/>
                  <a:buSzTx/>
                  <a:buFontTx/>
                  <a:buNone/>
                  <a:tabLst/>
                  <a:defRPr/>
                </a:pPr>
                <a:endParaRPr lang="en-US" sz="1100" b="0" i="0" u="none" strike="noStrike" kern="1200" cap="none" spc="0" normalizeH="0" baseline="0" noProof="0" dirty="0">
                  <a:ln>
                    <a:noFill/>
                  </a:ln>
                  <a:solidFill>
                    <a:prstClr val="black"/>
                  </a:solidFill>
                  <a:effectLst/>
                  <a:uLnTx/>
                  <a:uFillTx/>
                  <a:latin typeface="IBM Plex Sans Light" panose="020B0403050203000203" pitchFamily="34" charset="0"/>
                </a:endParaRPr>
              </a:p>
            </p:txBody>
          </p:sp>
        </p:grpSp>
        <p:sp>
          <p:nvSpPr>
            <p:cNvPr id="21" name="Textfeld 20">
              <a:extLst>
                <a:ext uri="{FF2B5EF4-FFF2-40B4-BE49-F238E27FC236}">
                  <a16:creationId xmlns:a16="http://schemas.microsoft.com/office/drawing/2014/main" id="{8A8C5C3C-A570-EF1D-524A-FC4815B4E128}"/>
                </a:ext>
              </a:extLst>
            </p:cNvPr>
            <p:cNvSpPr txBox="1"/>
            <p:nvPr/>
          </p:nvSpPr>
          <p:spPr>
            <a:xfrm>
              <a:off x="4498970" y="1732102"/>
              <a:ext cx="2535811" cy="1077218"/>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IBM Plex Sans SemiBold" panose="020B0703050203000203" pitchFamily="34" charset="0"/>
                  <a:ea typeface="+mn-ea"/>
                  <a:cs typeface="+mn-cs"/>
                </a:rPr>
                <a:t>Humboldt- /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IBM Plex Sans SemiBold" panose="020B0703050203000203" pitchFamily="34" charset="0"/>
                  <a:ea typeface="+mn-ea"/>
                  <a:cs typeface="+mn-cs"/>
                </a:rPr>
                <a:t>Friedrich Wilhelm Bessel-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solidFill>
                    <a:prstClr val="black"/>
                  </a:solidFill>
                  <a:effectLst/>
                  <a:uLnTx/>
                  <a:uFillTx/>
                  <a:latin typeface="IBM Plex Sans SemiBold" panose="020B0703050203000203" pitchFamily="34" charset="0"/>
                  <a:ea typeface="+mn-ea"/>
                  <a:cs typeface="+mn-cs"/>
                </a:rPr>
                <a:t>Research Award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Internationally </a:t>
              </a:r>
              <a:r>
                <a:rPr kumimoji="0" lang="en-US" sz="1100" b="0" i="0" u="none" strike="noStrike" kern="1200" cap="none" spc="0" normalizeH="0" baseline="0" noProof="0" dirty="0" err="1">
                  <a:ln>
                    <a:noFill/>
                  </a:ln>
                  <a:solidFill>
                    <a:srgbClr val="000000"/>
                  </a:solidFill>
                  <a:effectLst/>
                  <a:uLnTx/>
                  <a:uFillTx/>
                  <a:latin typeface="IBM Plex Sans Light" panose="020B0403050203000203" pitchFamily="34" charset="0"/>
                  <a:ea typeface="+mn-ea"/>
                  <a:cs typeface="+mn-cs"/>
                </a:rPr>
                <a:t>recognised</a:t>
              </a:r>
              <a: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 </a:t>
              </a:r>
              <a:b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b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researcher</a:t>
              </a:r>
              <a:endPar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endParaRPr>
            </a:p>
          </p:txBody>
        </p:sp>
        <p:grpSp>
          <p:nvGrpSpPr>
            <p:cNvPr id="22" name="Gruppieren 21">
              <a:extLst>
                <a:ext uri="{FF2B5EF4-FFF2-40B4-BE49-F238E27FC236}">
                  <a16:creationId xmlns:a16="http://schemas.microsoft.com/office/drawing/2014/main" id="{946C32A7-96FE-7D57-4195-2F6B8CF2C8F6}"/>
                </a:ext>
              </a:extLst>
            </p:cNvPr>
            <p:cNvGrpSpPr/>
            <p:nvPr/>
          </p:nvGrpSpPr>
          <p:grpSpPr>
            <a:xfrm>
              <a:off x="529217" y="2808176"/>
              <a:ext cx="1741714" cy="1064079"/>
              <a:chOff x="1119595" y="2806881"/>
              <a:chExt cx="1741714" cy="1064079"/>
            </a:xfrm>
          </p:grpSpPr>
          <p:sp>
            <p:nvSpPr>
              <p:cNvPr id="23" name="Rechteck 22">
                <a:extLst>
                  <a:ext uri="{FF2B5EF4-FFF2-40B4-BE49-F238E27FC236}">
                    <a16:creationId xmlns:a16="http://schemas.microsoft.com/office/drawing/2014/main" id="{C6CFE0D7-B3C4-3650-8AB9-9A97B4F10B39}"/>
                  </a:ext>
                </a:extLst>
              </p:cNvPr>
              <p:cNvSpPr/>
              <p:nvPr/>
            </p:nvSpPr>
            <p:spPr>
              <a:xfrm>
                <a:off x="1119595" y="2806881"/>
                <a:ext cx="1741714"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4" name="Textfeld 23">
                <a:extLst>
                  <a:ext uri="{FF2B5EF4-FFF2-40B4-BE49-F238E27FC236}">
                    <a16:creationId xmlns:a16="http://schemas.microsoft.com/office/drawing/2014/main" id="{AF727C88-4432-140E-A595-B64A9C7F7554}"/>
                  </a:ext>
                </a:extLst>
              </p:cNvPr>
              <p:cNvSpPr txBox="1"/>
              <p:nvPr/>
            </p:nvSpPr>
            <p:spPr>
              <a:xfrm>
                <a:off x="1119595" y="3154252"/>
                <a:ext cx="1741714"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a:ln>
                      <a:noFill/>
                    </a:ln>
                    <a:solidFill>
                      <a:srgbClr val="000000"/>
                    </a:solidFill>
                    <a:effectLst/>
                    <a:uLnTx/>
                    <a:uFillTx/>
                    <a:latin typeface="IBM Plex Sans SemiBold" panose="020B0703050203000203" pitchFamily="34" charset="0"/>
                    <a:ea typeface="+mn-ea"/>
                    <a:cs typeface="+mn-cs"/>
                  </a:rPr>
                  <a:t>Purpose</a:t>
                </a:r>
              </a:p>
            </p:txBody>
          </p:sp>
        </p:grpSp>
        <p:grpSp>
          <p:nvGrpSpPr>
            <p:cNvPr id="25" name="Gruppieren 24">
              <a:extLst>
                <a:ext uri="{FF2B5EF4-FFF2-40B4-BE49-F238E27FC236}">
                  <a16:creationId xmlns:a16="http://schemas.microsoft.com/office/drawing/2014/main" id="{922A0BE5-588F-8614-AB64-1DF5AC932682}"/>
                </a:ext>
              </a:extLst>
            </p:cNvPr>
            <p:cNvGrpSpPr/>
            <p:nvPr/>
          </p:nvGrpSpPr>
          <p:grpSpPr>
            <a:xfrm>
              <a:off x="470694" y="3906205"/>
              <a:ext cx="1858759" cy="1068229"/>
              <a:chOff x="1061072" y="3904910"/>
              <a:chExt cx="1858759" cy="1068229"/>
            </a:xfrm>
          </p:grpSpPr>
          <p:sp>
            <p:nvSpPr>
              <p:cNvPr id="26" name="Rechteck 25">
                <a:extLst>
                  <a:ext uri="{FF2B5EF4-FFF2-40B4-BE49-F238E27FC236}">
                    <a16:creationId xmlns:a16="http://schemas.microsoft.com/office/drawing/2014/main" id="{DDDC72E5-CD22-395C-A65C-48E68B4F90DD}"/>
                  </a:ext>
                </a:extLst>
              </p:cNvPr>
              <p:cNvSpPr/>
              <p:nvPr/>
            </p:nvSpPr>
            <p:spPr>
              <a:xfrm>
                <a:off x="1119595" y="3904910"/>
                <a:ext cx="1741714" cy="106822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27" name="Textfeld 26">
                <a:extLst>
                  <a:ext uri="{FF2B5EF4-FFF2-40B4-BE49-F238E27FC236}">
                    <a16:creationId xmlns:a16="http://schemas.microsoft.com/office/drawing/2014/main" id="{4B4CA5D2-B879-7774-59D8-25DF8E4FC545}"/>
                  </a:ext>
                </a:extLst>
              </p:cNvPr>
              <p:cNvSpPr txBox="1"/>
              <p:nvPr/>
            </p:nvSpPr>
            <p:spPr>
              <a:xfrm>
                <a:off x="1061072" y="4327570"/>
                <a:ext cx="1858759" cy="33855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err="1">
                    <a:ln>
                      <a:noFill/>
                    </a:ln>
                    <a:solidFill>
                      <a:srgbClr val="000000"/>
                    </a:solidFill>
                    <a:effectLst/>
                    <a:uLnTx/>
                    <a:uFillTx/>
                    <a:latin typeface="IBM Plex Sans SemiBold" panose="020B0703050203000203" pitchFamily="34" charset="0"/>
                    <a:ea typeface="+mn-ea"/>
                    <a:cs typeface="+mn-cs"/>
                  </a:rPr>
                  <a:t>Prerequisites</a:t>
                </a:r>
                <a:endParaRPr kumimoji="0" lang="de-DE" sz="1600" b="0" i="0" u="none" strike="noStrike" kern="1200" cap="none" spc="0" normalizeH="0" baseline="0" noProof="0" dirty="0">
                  <a:ln>
                    <a:noFill/>
                  </a:ln>
                  <a:solidFill>
                    <a:srgbClr val="000000"/>
                  </a:solidFill>
                  <a:effectLst/>
                  <a:uLnTx/>
                  <a:uFillTx/>
                  <a:latin typeface="IBM Plex Sans SemiBold" panose="020B0703050203000203" pitchFamily="34" charset="0"/>
                  <a:ea typeface="+mn-ea"/>
                  <a:cs typeface="+mn-cs"/>
                </a:endParaRPr>
              </a:p>
            </p:txBody>
          </p:sp>
        </p:grpSp>
        <p:grpSp>
          <p:nvGrpSpPr>
            <p:cNvPr id="28" name="Gruppieren 27">
              <a:extLst>
                <a:ext uri="{FF2B5EF4-FFF2-40B4-BE49-F238E27FC236}">
                  <a16:creationId xmlns:a16="http://schemas.microsoft.com/office/drawing/2014/main" id="{7B3AEF9D-95DE-42BC-0852-D0D7D7BEAE7C}"/>
                </a:ext>
              </a:extLst>
            </p:cNvPr>
            <p:cNvGrpSpPr/>
            <p:nvPr/>
          </p:nvGrpSpPr>
          <p:grpSpPr>
            <a:xfrm>
              <a:off x="529217" y="5012534"/>
              <a:ext cx="1741714" cy="1064079"/>
              <a:chOff x="1119595" y="5011239"/>
              <a:chExt cx="1741714" cy="1064079"/>
            </a:xfrm>
          </p:grpSpPr>
          <p:sp>
            <p:nvSpPr>
              <p:cNvPr id="29" name="Rechteck 28">
                <a:extLst>
                  <a:ext uri="{FF2B5EF4-FFF2-40B4-BE49-F238E27FC236}">
                    <a16:creationId xmlns:a16="http://schemas.microsoft.com/office/drawing/2014/main" id="{584E98FA-BE9A-3F53-F6E1-B3918AEFA67A}"/>
                  </a:ext>
                </a:extLst>
              </p:cNvPr>
              <p:cNvSpPr/>
              <p:nvPr/>
            </p:nvSpPr>
            <p:spPr>
              <a:xfrm>
                <a:off x="1119595" y="5011239"/>
                <a:ext cx="1741714"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0" name="Textfeld 29">
                <a:extLst>
                  <a:ext uri="{FF2B5EF4-FFF2-40B4-BE49-F238E27FC236}">
                    <a16:creationId xmlns:a16="http://schemas.microsoft.com/office/drawing/2014/main" id="{1CE7A278-59B0-6E52-0182-7CD61776F132}"/>
                  </a:ext>
                </a:extLst>
              </p:cNvPr>
              <p:cNvSpPr txBox="1"/>
              <p:nvPr/>
            </p:nvSpPr>
            <p:spPr>
              <a:xfrm>
                <a:off x="1119595" y="5220112"/>
                <a:ext cx="1741714"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600" b="0" i="0" u="none" strike="noStrike" kern="1200" cap="none" spc="0" normalizeH="0" baseline="0" noProof="0" dirty="0">
                    <a:ln>
                      <a:noFill/>
                    </a:ln>
                    <a:solidFill>
                      <a:srgbClr val="000000"/>
                    </a:solidFill>
                    <a:effectLst/>
                    <a:uLnTx/>
                    <a:uFillTx/>
                    <a:latin typeface="IBM Plex Sans SemiBold" panose="020B0703050203000203" pitchFamily="34" charset="0"/>
                    <a:ea typeface="+mn-ea"/>
                    <a:cs typeface="+mn-cs"/>
                  </a:rPr>
                  <a:t>Funding and Duration</a:t>
                </a:r>
              </a:p>
            </p:txBody>
          </p:sp>
        </p:grpSp>
        <p:grpSp>
          <p:nvGrpSpPr>
            <p:cNvPr id="31" name="Gruppieren 30">
              <a:extLst>
                <a:ext uri="{FF2B5EF4-FFF2-40B4-BE49-F238E27FC236}">
                  <a16:creationId xmlns:a16="http://schemas.microsoft.com/office/drawing/2014/main" id="{CF5D4E35-91EE-B2E0-965D-C5F4AEBD7D6D}"/>
                </a:ext>
              </a:extLst>
            </p:cNvPr>
            <p:cNvGrpSpPr/>
            <p:nvPr/>
          </p:nvGrpSpPr>
          <p:grpSpPr>
            <a:xfrm>
              <a:off x="2307761" y="2808176"/>
              <a:ext cx="2290369" cy="1064079"/>
              <a:chOff x="2898139" y="2806881"/>
              <a:chExt cx="2773318" cy="1064079"/>
            </a:xfrm>
          </p:grpSpPr>
          <p:sp>
            <p:nvSpPr>
              <p:cNvPr id="32" name="Rechteck 31">
                <a:extLst>
                  <a:ext uri="{FF2B5EF4-FFF2-40B4-BE49-F238E27FC236}">
                    <a16:creationId xmlns:a16="http://schemas.microsoft.com/office/drawing/2014/main" id="{D91361B5-64E9-D276-92B3-950086B2E81E}"/>
                  </a:ext>
                </a:extLst>
              </p:cNvPr>
              <p:cNvSpPr/>
              <p:nvPr/>
            </p:nvSpPr>
            <p:spPr>
              <a:xfrm>
                <a:off x="2898139" y="2806881"/>
                <a:ext cx="2773318"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3" name="Textfeld 32">
                <a:extLst>
                  <a:ext uri="{FF2B5EF4-FFF2-40B4-BE49-F238E27FC236}">
                    <a16:creationId xmlns:a16="http://schemas.microsoft.com/office/drawing/2014/main" id="{FBC174EF-3B8B-11E1-F82E-6B4EA7134CA7}"/>
                  </a:ext>
                </a:extLst>
              </p:cNvPr>
              <p:cNvSpPr txBox="1"/>
              <p:nvPr/>
            </p:nvSpPr>
            <p:spPr>
              <a:xfrm>
                <a:off x="2963997" y="2830191"/>
                <a:ext cx="2636521"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34" name="Textfeld 33">
              <a:extLst>
                <a:ext uri="{FF2B5EF4-FFF2-40B4-BE49-F238E27FC236}">
                  <a16:creationId xmlns:a16="http://schemas.microsoft.com/office/drawing/2014/main" id="{ACDA00C6-E94A-DC1E-1748-4910C5E5AD82}"/>
                </a:ext>
              </a:extLst>
            </p:cNvPr>
            <p:cNvSpPr txBox="1"/>
            <p:nvPr/>
          </p:nvSpPr>
          <p:spPr>
            <a:xfrm>
              <a:off x="2321672" y="2838990"/>
              <a:ext cx="2222355"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Research fellowship for exceptionally qualified researchers. Extended research stay in cooperation with hosts.</a:t>
              </a:r>
              <a:endPar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grpSp>
          <p:nvGrpSpPr>
            <p:cNvPr id="35" name="Gruppieren 34">
              <a:extLst>
                <a:ext uri="{FF2B5EF4-FFF2-40B4-BE49-F238E27FC236}">
                  <a16:creationId xmlns:a16="http://schemas.microsoft.com/office/drawing/2014/main" id="{7B24B494-F831-3D31-F384-9DC3D64693D2}"/>
                </a:ext>
              </a:extLst>
            </p:cNvPr>
            <p:cNvGrpSpPr/>
            <p:nvPr/>
          </p:nvGrpSpPr>
          <p:grpSpPr>
            <a:xfrm>
              <a:off x="2304540" y="3906205"/>
              <a:ext cx="2293589" cy="1064079"/>
              <a:chOff x="2879154" y="3893480"/>
              <a:chExt cx="2791307" cy="1064079"/>
            </a:xfrm>
          </p:grpSpPr>
          <p:sp>
            <p:nvSpPr>
              <p:cNvPr id="36" name="Rechteck 35">
                <a:extLst>
                  <a:ext uri="{FF2B5EF4-FFF2-40B4-BE49-F238E27FC236}">
                    <a16:creationId xmlns:a16="http://schemas.microsoft.com/office/drawing/2014/main" id="{57A43988-DF15-AFCD-516D-6D404D5230EC}"/>
                  </a:ext>
                </a:extLst>
              </p:cNvPr>
              <p:cNvSpPr/>
              <p:nvPr/>
            </p:nvSpPr>
            <p:spPr>
              <a:xfrm>
                <a:off x="2879154" y="3893480"/>
                <a:ext cx="2791307"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37" name="Textfeld 36">
                <a:extLst>
                  <a:ext uri="{FF2B5EF4-FFF2-40B4-BE49-F238E27FC236}">
                    <a16:creationId xmlns:a16="http://schemas.microsoft.com/office/drawing/2014/main" id="{D8E59C0B-D50E-0088-E6AD-4D789ED89AE9}"/>
                  </a:ext>
                </a:extLst>
              </p:cNvPr>
              <p:cNvSpPr txBox="1"/>
              <p:nvPr/>
            </p:nvSpPr>
            <p:spPr>
              <a:xfrm>
                <a:off x="2948848" y="3957337"/>
                <a:ext cx="2689679"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10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38" name="Textfeld 37">
              <a:extLst>
                <a:ext uri="{FF2B5EF4-FFF2-40B4-BE49-F238E27FC236}">
                  <a16:creationId xmlns:a16="http://schemas.microsoft.com/office/drawing/2014/main" id="{43602E70-FDE3-5F5F-1369-4BADF35A3C6E}"/>
                </a:ext>
              </a:extLst>
            </p:cNvPr>
            <p:cNvSpPr txBox="1"/>
            <p:nvPr/>
          </p:nvSpPr>
          <p:spPr>
            <a:xfrm>
              <a:off x="2321672" y="3914503"/>
              <a:ext cx="2107167"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Application</a:t>
              </a:r>
              <a:br>
                <a:rPr kumimoji="0" lang="en-US" sz="1100" b="1"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br>
              <a:r>
                <a:rPr kumimoji="0" lang="en-US"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Postdocs up to 4 years / Experienced researchers up to 12 years after completing their doctorate.</a:t>
              </a:r>
              <a:endParaRPr kumimoji="0" lang="en-GB"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endParaRPr>
            </a:p>
          </p:txBody>
        </p:sp>
        <p:grpSp>
          <p:nvGrpSpPr>
            <p:cNvPr id="39" name="Gruppieren 38">
              <a:extLst>
                <a:ext uri="{FF2B5EF4-FFF2-40B4-BE49-F238E27FC236}">
                  <a16:creationId xmlns:a16="http://schemas.microsoft.com/office/drawing/2014/main" id="{00633227-C05C-B706-F080-91D601993549}"/>
                </a:ext>
              </a:extLst>
            </p:cNvPr>
            <p:cNvGrpSpPr/>
            <p:nvPr/>
          </p:nvGrpSpPr>
          <p:grpSpPr>
            <a:xfrm>
              <a:off x="2307291" y="5012532"/>
              <a:ext cx="2313030" cy="1064079"/>
              <a:chOff x="2877757" y="4984983"/>
              <a:chExt cx="2826086" cy="1064079"/>
            </a:xfrm>
          </p:grpSpPr>
          <p:sp>
            <p:nvSpPr>
              <p:cNvPr id="40" name="Rechteck 39">
                <a:extLst>
                  <a:ext uri="{FF2B5EF4-FFF2-40B4-BE49-F238E27FC236}">
                    <a16:creationId xmlns:a16="http://schemas.microsoft.com/office/drawing/2014/main" id="{49A025A9-7523-494E-1975-8C337E0D6AA3}"/>
                  </a:ext>
                </a:extLst>
              </p:cNvPr>
              <p:cNvSpPr/>
              <p:nvPr/>
            </p:nvSpPr>
            <p:spPr>
              <a:xfrm>
                <a:off x="2877757" y="4984983"/>
                <a:ext cx="2798971"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1" name="Textfeld 40">
                <a:extLst>
                  <a:ext uri="{FF2B5EF4-FFF2-40B4-BE49-F238E27FC236}">
                    <a16:creationId xmlns:a16="http://schemas.microsoft.com/office/drawing/2014/main" id="{2F274E25-60FE-473B-E287-6B98F0256C17}"/>
                  </a:ext>
                </a:extLst>
              </p:cNvPr>
              <p:cNvSpPr txBox="1"/>
              <p:nvPr/>
            </p:nvSpPr>
            <p:spPr>
              <a:xfrm>
                <a:off x="2930525" y="5189332"/>
                <a:ext cx="277331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GB"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42" name="Textfeld 41">
              <a:extLst>
                <a:ext uri="{FF2B5EF4-FFF2-40B4-BE49-F238E27FC236}">
                  <a16:creationId xmlns:a16="http://schemas.microsoft.com/office/drawing/2014/main" id="{5A018169-097B-A5C7-528B-A5B2EE6921B6}"/>
                </a:ext>
              </a:extLst>
            </p:cNvPr>
            <p:cNvSpPr txBox="1"/>
            <p:nvPr/>
          </p:nvSpPr>
          <p:spPr>
            <a:xfrm>
              <a:off x="2322558" y="5047703"/>
              <a:ext cx="2338420"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Postdocs € 3,000* / 6-24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months</a:t>
              </a:r>
              <a:endPar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E</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xperienced</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researcher</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€ 3,600* / 6-18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months</a:t>
              </a:r>
              <a:endPar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Monthly rate, plus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benefits</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a:t>
              </a:r>
              <a:endParaRPr kumimoji="0" lang="de-DE" sz="1100" b="0" i="0" u="none" strike="noStrike" kern="1200" cap="none" spc="0" normalizeH="0" baseline="0" noProof="0" dirty="0">
                <a:ln>
                  <a:noFill/>
                </a:ln>
                <a:solidFill>
                  <a:prstClr val="black"/>
                </a:solidFill>
                <a:effectLst/>
                <a:highlight>
                  <a:srgbClr val="FFFF00"/>
                </a:highlight>
                <a:uLnTx/>
                <a:uFillTx/>
                <a:latin typeface="IBM Plex Sans Light" panose="020B0403050203000203" pitchFamily="34" charset="0"/>
                <a:ea typeface="+mn-ea"/>
                <a:cs typeface="+mn-cs"/>
              </a:endParaRPr>
            </a:p>
          </p:txBody>
        </p:sp>
        <p:sp>
          <p:nvSpPr>
            <p:cNvPr id="43" name="Rechteck 42">
              <a:extLst>
                <a:ext uri="{FF2B5EF4-FFF2-40B4-BE49-F238E27FC236}">
                  <a16:creationId xmlns:a16="http://schemas.microsoft.com/office/drawing/2014/main" id="{5839E482-915D-F7E0-C16F-F0C51C4E0638}"/>
                </a:ext>
              </a:extLst>
            </p:cNvPr>
            <p:cNvSpPr/>
            <p:nvPr/>
          </p:nvSpPr>
          <p:spPr>
            <a:xfrm>
              <a:off x="4634535" y="2808175"/>
              <a:ext cx="2279693"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4" name="Textfeld 43">
              <a:extLst>
                <a:ext uri="{FF2B5EF4-FFF2-40B4-BE49-F238E27FC236}">
                  <a16:creationId xmlns:a16="http://schemas.microsoft.com/office/drawing/2014/main" id="{41CDEC66-A777-B349-2F9A-53B2E0B84FEB}"/>
                </a:ext>
              </a:extLst>
            </p:cNvPr>
            <p:cNvSpPr txBox="1"/>
            <p:nvPr/>
          </p:nvSpPr>
          <p:spPr>
            <a:xfrm>
              <a:off x="4625695" y="2804742"/>
              <a:ext cx="2268613" cy="93871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Research award for  internationally leading scientists from abroad in all disciplines for their overall achievements to date. </a:t>
              </a:r>
              <a:endPar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grpSp>
          <p:nvGrpSpPr>
            <p:cNvPr id="45" name="Gruppieren 44">
              <a:extLst>
                <a:ext uri="{FF2B5EF4-FFF2-40B4-BE49-F238E27FC236}">
                  <a16:creationId xmlns:a16="http://schemas.microsoft.com/office/drawing/2014/main" id="{6ADA4570-FA9A-DD51-9AB4-BFAFC3CF725F}"/>
                </a:ext>
              </a:extLst>
            </p:cNvPr>
            <p:cNvGrpSpPr/>
            <p:nvPr/>
          </p:nvGrpSpPr>
          <p:grpSpPr>
            <a:xfrm>
              <a:off x="4638264" y="3906170"/>
              <a:ext cx="2275962" cy="1068229"/>
              <a:chOff x="5689666" y="3904875"/>
              <a:chExt cx="2777969" cy="1068229"/>
            </a:xfrm>
          </p:grpSpPr>
          <p:sp>
            <p:nvSpPr>
              <p:cNvPr id="46" name="Rechteck 45">
                <a:extLst>
                  <a:ext uri="{FF2B5EF4-FFF2-40B4-BE49-F238E27FC236}">
                    <a16:creationId xmlns:a16="http://schemas.microsoft.com/office/drawing/2014/main" id="{2B4F79A4-D61C-3193-7D96-8A5BF5DEE717}"/>
                  </a:ext>
                </a:extLst>
              </p:cNvPr>
              <p:cNvSpPr/>
              <p:nvPr/>
            </p:nvSpPr>
            <p:spPr>
              <a:xfrm>
                <a:off x="5689666" y="3904875"/>
                <a:ext cx="2777969" cy="106822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7" name="Textfeld 46">
                <a:extLst>
                  <a:ext uri="{FF2B5EF4-FFF2-40B4-BE49-F238E27FC236}">
                    <a16:creationId xmlns:a16="http://schemas.microsoft.com/office/drawing/2014/main" id="{6C73A944-079E-D605-4981-382057ECEE11}"/>
                  </a:ext>
                </a:extLst>
              </p:cNvPr>
              <p:cNvSpPr txBox="1"/>
              <p:nvPr/>
            </p:nvSpPr>
            <p:spPr>
              <a:xfrm>
                <a:off x="5727639" y="3906129"/>
                <a:ext cx="2407921" cy="600164"/>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100" b="1"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Nomination by a scientist in Germany.</a:t>
                </a:r>
                <a:endParaRPr kumimoji="0" lang="de-DE" sz="11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grpSp>
        <p:grpSp>
          <p:nvGrpSpPr>
            <p:cNvPr id="48" name="Gruppieren 47">
              <a:extLst>
                <a:ext uri="{FF2B5EF4-FFF2-40B4-BE49-F238E27FC236}">
                  <a16:creationId xmlns:a16="http://schemas.microsoft.com/office/drawing/2014/main" id="{7CA1DB05-DB50-C718-388E-1ABB600068B8}"/>
                </a:ext>
              </a:extLst>
            </p:cNvPr>
            <p:cNvGrpSpPr/>
            <p:nvPr/>
          </p:nvGrpSpPr>
          <p:grpSpPr>
            <a:xfrm>
              <a:off x="4638266" y="5012533"/>
              <a:ext cx="2275962" cy="1064079"/>
              <a:chOff x="5694317" y="5011238"/>
              <a:chExt cx="2773318" cy="1064079"/>
            </a:xfrm>
          </p:grpSpPr>
          <p:sp>
            <p:nvSpPr>
              <p:cNvPr id="49" name="Rechteck 48">
                <a:extLst>
                  <a:ext uri="{FF2B5EF4-FFF2-40B4-BE49-F238E27FC236}">
                    <a16:creationId xmlns:a16="http://schemas.microsoft.com/office/drawing/2014/main" id="{4C386D9F-1502-3394-33EE-75F753F56711}"/>
                  </a:ext>
                </a:extLst>
              </p:cNvPr>
              <p:cNvSpPr/>
              <p:nvPr/>
            </p:nvSpPr>
            <p:spPr>
              <a:xfrm>
                <a:off x="5694317" y="5011238"/>
                <a:ext cx="2773318"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0" name="Textfeld 49">
                <a:extLst>
                  <a:ext uri="{FF2B5EF4-FFF2-40B4-BE49-F238E27FC236}">
                    <a16:creationId xmlns:a16="http://schemas.microsoft.com/office/drawing/2014/main" id="{432699BE-D04B-DA03-EB66-28635555C622}"/>
                  </a:ext>
                </a:extLst>
              </p:cNvPr>
              <p:cNvSpPr txBox="1"/>
              <p:nvPr/>
            </p:nvSpPr>
            <p:spPr>
              <a:xfrm>
                <a:off x="5718992" y="5189333"/>
                <a:ext cx="2611118" cy="25391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51" name="Textfeld 50">
              <a:extLst>
                <a:ext uri="{FF2B5EF4-FFF2-40B4-BE49-F238E27FC236}">
                  <a16:creationId xmlns:a16="http://schemas.microsoft.com/office/drawing/2014/main" id="{92473BB3-B22D-0A42-B281-13B5064091DA}"/>
                </a:ext>
              </a:extLst>
            </p:cNvPr>
            <p:cNvSpPr txBox="1"/>
            <p:nvPr/>
          </p:nvSpPr>
          <p:spPr>
            <a:xfrm>
              <a:off x="4679729" y="5044434"/>
              <a:ext cx="2098829" cy="76944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€ 80,000 / € </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60,000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award</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money</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plus an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invitation</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for</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research</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stay</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in Germany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for</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up</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to</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 12 </a:t>
              </a:r>
              <a:r>
                <a:rPr kumimoji="0" lang="de-DE" sz="1100" b="0" i="0" u="none" strike="noStrike" kern="1200" cap="none" spc="0" normalizeH="0" baseline="0" noProof="0" dirty="0" err="1">
                  <a:ln>
                    <a:noFill/>
                  </a:ln>
                  <a:solidFill>
                    <a:prstClr val="black"/>
                  </a:solidFill>
                  <a:effectLst/>
                  <a:uLnTx/>
                  <a:uFillTx/>
                  <a:latin typeface="IBM Plex Sans Light" panose="020B0403050203000203" pitchFamily="34" charset="0"/>
                  <a:ea typeface="+mn-ea"/>
                  <a:cs typeface="+mn-cs"/>
                </a:rPr>
                <a:t>months</a:t>
              </a:r>
              <a:r>
                <a:rPr kumimoji="0" lang="de-DE" sz="1100" b="0" i="0" u="none" strike="noStrike" kern="1200" cap="none" spc="0" normalizeH="0" baseline="0" noProof="0" dirty="0">
                  <a:ln>
                    <a:noFill/>
                  </a:ln>
                  <a:solidFill>
                    <a:prstClr val="black"/>
                  </a:solidFill>
                  <a:effectLst/>
                  <a:uLnTx/>
                  <a:uFillTx/>
                  <a:latin typeface="IBM Plex Sans Light" panose="020B0403050203000203" pitchFamily="34" charset="0"/>
                  <a:ea typeface="+mn-ea"/>
                  <a:cs typeface="+mn-cs"/>
                </a:rPr>
                <a:t>.</a:t>
              </a:r>
            </a:p>
          </p:txBody>
        </p:sp>
        <p:grpSp>
          <p:nvGrpSpPr>
            <p:cNvPr id="52" name="Gruppieren 51">
              <a:extLst>
                <a:ext uri="{FF2B5EF4-FFF2-40B4-BE49-F238E27FC236}">
                  <a16:creationId xmlns:a16="http://schemas.microsoft.com/office/drawing/2014/main" id="{75169117-EC87-79C4-6F6F-6AB48BB5D519}"/>
                </a:ext>
              </a:extLst>
            </p:cNvPr>
            <p:cNvGrpSpPr/>
            <p:nvPr/>
          </p:nvGrpSpPr>
          <p:grpSpPr>
            <a:xfrm>
              <a:off x="6951729" y="2795369"/>
              <a:ext cx="2329828" cy="1277273"/>
              <a:chOff x="8518488" y="2794074"/>
              <a:chExt cx="2843716" cy="1277273"/>
            </a:xfrm>
          </p:grpSpPr>
          <p:sp>
            <p:nvSpPr>
              <p:cNvPr id="53" name="Rechteck 52">
                <a:extLst>
                  <a:ext uri="{FF2B5EF4-FFF2-40B4-BE49-F238E27FC236}">
                    <a16:creationId xmlns:a16="http://schemas.microsoft.com/office/drawing/2014/main" id="{9746D8FA-DF72-346E-A7AF-F6DF9B46FC08}"/>
                  </a:ext>
                </a:extLst>
              </p:cNvPr>
              <p:cNvSpPr/>
              <p:nvPr/>
            </p:nvSpPr>
            <p:spPr>
              <a:xfrm>
                <a:off x="8518488" y="2806879"/>
                <a:ext cx="2756755"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4" name="Textfeld 53">
                <a:extLst>
                  <a:ext uri="{FF2B5EF4-FFF2-40B4-BE49-F238E27FC236}">
                    <a16:creationId xmlns:a16="http://schemas.microsoft.com/office/drawing/2014/main" id="{7D8A4A12-2742-5499-847B-8979B28B4BCE}"/>
                  </a:ext>
                </a:extLst>
              </p:cNvPr>
              <p:cNvSpPr txBox="1"/>
              <p:nvPr/>
            </p:nvSpPr>
            <p:spPr>
              <a:xfrm>
                <a:off x="8583185" y="2794074"/>
                <a:ext cx="2779019" cy="1277273"/>
              </a:xfrm>
              <a:prstGeom prst="rect">
                <a:avLst/>
              </a:prstGeom>
              <a:noFill/>
            </p:spPr>
            <p:txBody>
              <a:bodyPr wrap="square" lIns="91440" tIns="45720" rIns="91440" bIns="45720" anchor="t">
                <a:spAutoFit/>
              </a:bodyPr>
              <a:lstStyle/>
              <a:p>
                <a:pPr>
                  <a:defRPr/>
                </a:pPr>
                <a:r>
                  <a:rPr kumimoji="0" lang="en-US" sz="1100" b="0" i="0" u="none" strike="noStrike" kern="1200" cap="none" spc="0" normalizeH="0" baseline="0" noProof="0">
                    <a:ln>
                      <a:noFill/>
                    </a:ln>
                    <a:solidFill>
                      <a:srgbClr val="000000"/>
                    </a:solidFill>
                    <a:effectLst/>
                    <a:uLnTx/>
                    <a:uFillTx/>
                    <a:latin typeface="IBM Plex Sans Light"/>
                  </a:rPr>
                  <a:t>Research award for top researchers </a:t>
                </a:r>
                <a:r>
                  <a:rPr lang="en-US" sz="1100">
                    <a:solidFill>
                      <a:srgbClr val="000000"/>
                    </a:solidFill>
                    <a:latin typeface="IBM Plex Sans Light"/>
                  </a:rPr>
                  <a:t>from </a:t>
                </a:r>
                <a:r>
                  <a:rPr kumimoji="0" lang="en-US" sz="1100" b="0" i="0" u="none" strike="noStrike" kern="1200" cap="none" spc="0" normalizeH="0" baseline="0" noProof="0">
                    <a:ln>
                      <a:noFill/>
                    </a:ln>
                    <a:solidFill>
                      <a:srgbClr val="000000"/>
                    </a:solidFill>
                    <a:effectLst/>
                    <a:uLnTx/>
                    <a:uFillTx/>
                    <a:latin typeface="IBM Plex Sans Light"/>
                  </a:rPr>
                  <a:t>abroad to </a:t>
                </a:r>
                <a:r>
                  <a:rPr lang="en-US" sz="1100">
                    <a:solidFill>
                      <a:srgbClr val="000000"/>
                    </a:solidFill>
                    <a:latin typeface="IBM Plex Sans Light"/>
                  </a:rPr>
                  <a:t>base their research </a:t>
                </a:r>
                <a:r>
                  <a:rPr kumimoji="0" lang="en-US" sz="1100" b="0" i="0" u="none" strike="noStrike" kern="1200" cap="none" spc="0" normalizeH="0" baseline="0" noProof="0">
                    <a:ln>
                      <a:noFill/>
                    </a:ln>
                    <a:solidFill>
                      <a:srgbClr val="000000"/>
                    </a:solidFill>
                    <a:effectLst/>
                    <a:uLnTx/>
                    <a:uFillTx/>
                    <a:latin typeface="IBM Plex Sans Light"/>
                  </a:rPr>
                  <a:t>in Germany, </a:t>
                </a:r>
                <a:r>
                  <a:rPr lang="en-US" sz="1100">
                    <a:solidFill>
                      <a:srgbClr val="000000"/>
                    </a:solidFill>
                    <a:latin typeface="IBM Plex Sans Light"/>
                  </a:rPr>
                  <a:t>innovative </a:t>
                </a:r>
                <a:r>
                  <a:rPr kumimoji="0" lang="en-US" sz="1100" b="0" i="0" u="none" strike="noStrike" kern="1200" cap="none" spc="0" normalizeH="0" baseline="0" noProof="0">
                    <a:ln>
                      <a:noFill/>
                    </a:ln>
                    <a:solidFill>
                      <a:srgbClr val="000000"/>
                    </a:solidFill>
                    <a:effectLst/>
                    <a:uLnTx/>
                    <a:uFillTx/>
                    <a:latin typeface="IBM Plex Sans Light"/>
                  </a:rPr>
                  <a:t>research</a:t>
                </a:r>
                <a:r>
                  <a:rPr lang="en-US" sz="1100">
                    <a:solidFill>
                      <a:srgbClr val="000000"/>
                    </a:solidFill>
                    <a:latin typeface="IBM Plex Sans Light"/>
                  </a:rPr>
                  <a:t> formats; relocation to Germany possible, but not a prerequisite</a:t>
                </a:r>
                <a:r>
                  <a:rPr kumimoji="0" lang="en-US" sz="1100" b="0" i="0" u="none" strike="noStrike" kern="1200" cap="none" spc="0" normalizeH="0" baseline="0" noProof="0">
                    <a:ln>
                      <a:noFill/>
                    </a:ln>
                    <a:solidFill>
                      <a:srgbClr val="000000"/>
                    </a:solidFill>
                    <a:effectLst/>
                    <a:uLnTx/>
                    <a:uFillTx/>
                    <a:latin typeface="IBM Plex Sans Light"/>
                  </a:rPr>
                  <a:t>.</a:t>
                </a:r>
                <a:endParaRPr lang="en-US" sz="1100">
                  <a:solidFill>
                    <a:srgbClr val="000000"/>
                  </a:solidFill>
                  <a:latin typeface="IBM Plex Sans Light"/>
                </a:endParaRPr>
              </a:p>
              <a:p>
                <a:pPr marL="0" marR="0" lvl="0" indent="0" algn="l" defTabSz="914400">
                  <a:lnSpc>
                    <a:spcPct val="100000"/>
                  </a:lnSpc>
                  <a:spcBef>
                    <a:spcPts val="0"/>
                  </a:spcBef>
                  <a:spcAft>
                    <a:spcPts val="0"/>
                  </a:spcAft>
                  <a:buClrTx/>
                  <a:buSzTx/>
                  <a:buFontTx/>
                  <a:buNone/>
                  <a:tabLst/>
                  <a:defRPr/>
                </a:pPr>
                <a:endParaRPr lang="en-US" sz="1100" b="0" i="0" u="none" strike="noStrike" kern="1200" cap="none" spc="0" normalizeH="0" baseline="0" noProof="0" dirty="0">
                  <a:ln>
                    <a:noFill/>
                  </a:ln>
                  <a:solidFill>
                    <a:srgbClr val="000000"/>
                  </a:solidFill>
                  <a:effectLst/>
                  <a:uLnTx/>
                  <a:uFillTx/>
                  <a:latin typeface="IBM Plex Sans Light" panose="020B0403050203000203" pitchFamily="34" charset="0"/>
                </a:endParaRPr>
              </a:p>
            </p:txBody>
          </p:sp>
        </p:grpSp>
        <p:grpSp>
          <p:nvGrpSpPr>
            <p:cNvPr id="55" name="Gruppieren 54">
              <a:extLst>
                <a:ext uri="{FF2B5EF4-FFF2-40B4-BE49-F238E27FC236}">
                  <a16:creationId xmlns:a16="http://schemas.microsoft.com/office/drawing/2014/main" id="{F3473A84-639D-0B42-7B59-4BDBD6B089D3}"/>
                </a:ext>
              </a:extLst>
            </p:cNvPr>
            <p:cNvGrpSpPr/>
            <p:nvPr/>
          </p:nvGrpSpPr>
          <p:grpSpPr>
            <a:xfrm>
              <a:off x="6951731" y="3898921"/>
              <a:ext cx="2258582" cy="1071363"/>
              <a:chOff x="8484571" y="3901776"/>
              <a:chExt cx="2788133" cy="1071363"/>
            </a:xfrm>
          </p:grpSpPr>
          <p:sp>
            <p:nvSpPr>
              <p:cNvPr id="56" name="Rechteck 55">
                <a:extLst>
                  <a:ext uri="{FF2B5EF4-FFF2-40B4-BE49-F238E27FC236}">
                    <a16:creationId xmlns:a16="http://schemas.microsoft.com/office/drawing/2014/main" id="{65242963-F1EF-2B5B-D513-3CD93B9AF4D7}"/>
                  </a:ext>
                </a:extLst>
              </p:cNvPr>
              <p:cNvSpPr/>
              <p:nvPr/>
            </p:nvSpPr>
            <p:spPr>
              <a:xfrm>
                <a:off x="8484571" y="3909060"/>
                <a:ext cx="2788133"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57" name="Textfeld 56">
                <a:extLst>
                  <a:ext uri="{FF2B5EF4-FFF2-40B4-BE49-F238E27FC236}">
                    <a16:creationId xmlns:a16="http://schemas.microsoft.com/office/drawing/2014/main" id="{2594D092-BF27-8155-2564-B1422F7C83F5}"/>
                  </a:ext>
                </a:extLst>
              </p:cNvPr>
              <p:cNvSpPr txBox="1"/>
              <p:nvPr/>
            </p:nvSpPr>
            <p:spPr>
              <a:xfrm>
                <a:off x="8550005" y="3901776"/>
                <a:ext cx="2537258" cy="9002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Nomination by a university in Germany; co-nominations with a non-university research institution are possible.</a:t>
                </a:r>
                <a:endParaRPr kumimoji="0" lang="de-DE" sz="1050" b="1"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grpSp>
        <p:grpSp>
          <p:nvGrpSpPr>
            <p:cNvPr id="58" name="Gruppieren 57">
              <a:extLst>
                <a:ext uri="{FF2B5EF4-FFF2-40B4-BE49-F238E27FC236}">
                  <a16:creationId xmlns:a16="http://schemas.microsoft.com/office/drawing/2014/main" id="{0F1E9E61-D88A-AA9B-5C7E-5BC365A10D2F}"/>
                </a:ext>
              </a:extLst>
            </p:cNvPr>
            <p:cNvGrpSpPr/>
            <p:nvPr/>
          </p:nvGrpSpPr>
          <p:grpSpPr>
            <a:xfrm>
              <a:off x="6951731" y="5012533"/>
              <a:ext cx="2285421" cy="1064079"/>
              <a:chOff x="8511213" y="5011237"/>
              <a:chExt cx="2807148" cy="1064079"/>
            </a:xfrm>
          </p:grpSpPr>
          <p:sp>
            <p:nvSpPr>
              <p:cNvPr id="59" name="Rechteck 58">
                <a:extLst>
                  <a:ext uri="{FF2B5EF4-FFF2-40B4-BE49-F238E27FC236}">
                    <a16:creationId xmlns:a16="http://schemas.microsoft.com/office/drawing/2014/main" id="{3CA80014-E426-797C-D0F8-B57D9CA5E9D1}"/>
                  </a:ext>
                </a:extLst>
              </p:cNvPr>
              <p:cNvSpPr/>
              <p:nvPr/>
            </p:nvSpPr>
            <p:spPr>
              <a:xfrm>
                <a:off x="8511213" y="5011237"/>
                <a:ext cx="2779890"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0" name="Textfeld 59">
                <a:extLst>
                  <a:ext uri="{FF2B5EF4-FFF2-40B4-BE49-F238E27FC236}">
                    <a16:creationId xmlns:a16="http://schemas.microsoft.com/office/drawing/2014/main" id="{D394A18B-504C-DA60-1DFC-875A3D0A085D}"/>
                  </a:ext>
                </a:extLst>
              </p:cNvPr>
              <p:cNvSpPr txBox="1"/>
              <p:nvPr/>
            </p:nvSpPr>
            <p:spPr>
              <a:xfrm>
                <a:off x="8565351" y="5038590"/>
                <a:ext cx="2753010" cy="430887"/>
              </a:xfrm>
              <a:prstGeom prst="rect">
                <a:avLst/>
              </a:prstGeom>
              <a:noFill/>
            </p:spPr>
            <p:txBody>
              <a:bodyPr wrap="square" lIns="91440" tIns="45720" rIns="91440" bIns="45720" anchor="t">
                <a:spAutoFit/>
              </a:bodyPr>
              <a:lstStyle/>
              <a:p>
                <a:pPr>
                  <a:defRPr/>
                </a:pPr>
                <a:r>
                  <a:rPr kumimoji="0" lang="de-DE" sz="1100" b="0" i="0" u="none" strike="noStrike" kern="1200" cap="none" spc="0" normalizeH="0" baseline="0" noProof="0">
                    <a:ln>
                      <a:noFill/>
                    </a:ln>
                    <a:solidFill>
                      <a:srgbClr val="000000"/>
                    </a:solidFill>
                    <a:effectLst/>
                    <a:uLnTx/>
                    <a:uFillTx/>
                    <a:latin typeface="IBM Plex Sans Light"/>
                  </a:rPr>
                  <a:t>€ </a:t>
                </a:r>
                <a:r>
                  <a:rPr lang="de-DE" sz="1100">
                    <a:solidFill>
                      <a:prstClr val="black"/>
                    </a:solidFill>
                    <a:latin typeface="IBM Plex Sans Light"/>
                  </a:rPr>
                  <a:t>1.5 - 3 </a:t>
                </a:r>
                <a:r>
                  <a:rPr kumimoji="0" lang="de-DE" sz="1100" b="0" i="0" u="none" strike="noStrike" kern="1200" cap="none" spc="0" normalizeH="0" baseline="0" noProof="0">
                    <a:ln>
                      <a:noFill/>
                    </a:ln>
                    <a:solidFill>
                      <a:srgbClr val="000000"/>
                    </a:solidFill>
                    <a:effectLst/>
                    <a:uLnTx/>
                    <a:uFillTx/>
                    <a:latin typeface="IBM Plex Sans Light"/>
                  </a:rPr>
                  <a:t>Million </a:t>
                </a:r>
                <a:r>
                  <a:rPr kumimoji="0" lang="en-US" sz="1100" b="0" i="0" u="none" strike="noStrike" kern="1200" cap="none" spc="0" normalizeH="0" baseline="0" noProof="0">
                    <a:ln>
                      <a:noFill/>
                    </a:ln>
                    <a:solidFill>
                      <a:srgbClr val="000000"/>
                    </a:solidFill>
                    <a:effectLst/>
                    <a:uLnTx/>
                    <a:uFillTx/>
                    <a:latin typeface="IBM Plex Sans Light"/>
                  </a:rPr>
                  <a:t>for a period of </a:t>
                </a:r>
                <a:r>
                  <a:rPr lang="en-US" sz="1100">
                    <a:solidFill>
                      <a:srgbClr val="000000"/>
                    </a:solidFill>
                    <a:latin typeface="IBM Plex Sans Light"/>
                  </a:rPr>
                  <a:t>5 </a:t>
                </a:r>
                <a:r>
                  <a:rPr kumimoji="0" lang="en-US" sz="1100" b="0" i="0" u="none" strike="noStrike" kern="1200" cap="none" spc="0" normalizeH="0" baseline="0" noProof="0">
                    <a:ln>
                      <a:noFill/>
                    </a:ln>
                    <a:solidFill>
                      <a:srgbClr val="000000"/>
                    </a:solidFill>
                    <a:effectLst/>
                    <a:uLnTx/>
                    <a:uFillTx/>
                    <a:latin typeface="IBM Plex Sans Light"/>
                  </a:rPr>
                  <a:t>years.</a:t>
                </a:r>
                <a:endParaRPr lang="en-US" sz="1100">
                  <a:solidFill>
                    <a:srgbClr val="000000"/>
                  </a:solidFill>
                  <a:latin typeface="IBM Plex Sans Light"/>
                </a:endParaRPr>
              </a:p>
            </p:txBody>
          </p:sp>
        </p:grpSp>
        <p:sp>
          <p:nvSpPr>
            <p:cNvPr id="61" name="Textfeld 60">
              <a:extLst>
                <a:ext uri="{FF2B5EF4-FFF2-40B4-BE49-F238E27FC236}">
                  <a16:creationId xmlns:a16="http://schemas.microsoft.com/office/drawing/2014/main" id="{920D04C2-4A44-8823-D60D-EF25C5828535}"/>
                </a:ext>
              </a:extLst>
            </p:cNvPr>
            <p:cNvSpPr txBox="1"/>
            <p:nvPr/>
          </p:nvSpPr>
          <p:spPr>
            <a:xfrm>
              <a:off x="9219606" y="2828728"/>
              <a:ext cx="2424837" cy="106182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rPr>
                <a:t>Forschungspreis für Spitzenforschende aus dem Ausland; Verankerung der Forschungsaktivität in Deutschland, innovative Forschungsformate; Wechsel nach D. möglich, jedoch keine Voraussetzung</a:t>
              </a:r>
            </a:p>
          </p:txBody>
        </p:sp>
        <p:grpSp>
          <p:nvGrpSpPr>
            <p:cNvPr id="62" name="Gruppieren 61">
              <a:extLst>
                <a:ext uri="{FF2B5EF4-FFF2-40B4-BE49-F238E27FC236}">
                  <a16:creationId xmlns:a16="http://schemas.microsoft.com/office/drawing/2014/main" id="{1F77A15C-9F7B-F5A4-E89A-C64692FFC2E2}"/>
                </a:ext>
              </a:extLst>
            </p:cNvPr>
            <p:cNvGrpSpPr/>
            <p:nvPr/>
          </p:nvGrpSpPr>
          <p:grpSpPr>
            <a:xfrm>
              <a:off x="9250748" y="2791847"/>
              <a:ext cx="2274923" cy="1107996"/>
              <a:chOff x="8509887" y="2790552"/>
              <a:chExt cx="2776700" cy="1107996"/>
            </a:xfrm>
          </p:grpSpPr>
          <p:sp>
            <p:nvSpPr>
              <p:cNvPr id="63" name="Rechteck 62">
                <a:extLst>
                  <a:ext uri="{FF2B5EF4-FFF2-40B4-BE49-F238E27FC236}">
                    <a16:creationId xmlns:a16="http://schemas.microsoft.com/office/drawing/2014/main" id="{DFE9C6F6-C93F-4399-72E7-7AEF6071F0D2}"/>
                  </a:ext>
                </a:extLst>
              </p:cNvPr>
              <p:cNvSpPr/>
              <p:nvPr/>
            </p:nvSpPr>
            <p:spPr>
              <a:xfrm>
                <a:off x="8509887" y="2806879"/>
                <a:ext cx="2765357"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4" name="Textfeld 63">
                <a:extLst>
                  <a:ext uri="{FF2B5EF4-FFF2-40B4-BE49-F238E27FC236}">
                    <a16:creationId xmlns:a16="http://schemas.microsoft.com/office/drawing/2014/main" id="{0498C2A8-5686-45C4-534F-B18F955A8004}"/>
                  </a:ext>
                </a:extLst>
              </p:cNvPr>
              <p:cNvSpPr txBox="1"/>
              <p:nvPr/>
            </p:nvSpPr>
            <p:spPr>
              <a:xfrm>
                <a:off x="8547495" y="2790552"/>
                <a:ext cx="2739092" cy="1107996"/>
              </a:xfrm>
              <a:prstGeom prst="rect">
                <a:avLst/>
              </a:prstGeom>
              <a:noFill/>
            </p:spPr>
            <p:txBody>
              <a:bodyPr wrap="square" lIns="91440" tIns="45720" rIns="91440" bIns="45720" anchor="t">
                <a:spAutoFit/>
              </a:bodyPr>
              <a:lstStyle/>
              <a:p>
                <a:pPr>
                  <a:defRPr/>
                </a:pPr>
                <a:r>
                  <a:rPr kumimoji="0" lang="en-US" sz="1100" b="0" i="0" u="none" strike="noStrike" kern="1200" cap="none" spc="0" normalizeH="0" baseline="0" noProof="0">
                    <a:ln>
                      <a:noFill/>
                    </a:ln>
                    <a:solidFill>
                      <a:srgbClr val="000000"/>
                    </a:solidFill>
                    <a:effectLst/>
                    <a:uLnTx/>
                    <a:uFillTx/>
                    <a:latin typeface="IBM Plex Sans Light"/>
                  </a:rPr>
                  <a:t>Research award for </a:t>
                </a:r>
                <a:r>
                  <a:rPr lang="en-US" sz="1100">
                    <a:solidFill>
                      <a:srgbClr val="000000"/>
                    </a:solidFill>
                    <a:latin typeface="IBM Plex Sans Light"/>
                  </a:rPr>
                  <a:t>world-leading </a:t>
                </a:r>
                <a:r>
                  <a:rPr kumimoji="0" lang="en-US" sz="1100" b="0" i="0" u="none" strike="noStrike" kern="1200" cap="none" spc="0" normalizeH="0" baseline="0" noProof="0">
                    <a:ln>
                      <a:noFill/>
                    </a:ln>
                    <a:solidFill>
                      <a:srgbClr val="000000"/>
                    </a:solidFill>
                    <a:effectLst/>
                    <a:uLnTx/>
                    <a:uFillTx/>
                    <a:latin typeface="IBM Plex Sans Light"/>
                  </a:rPr>
                  <a:t>top researchers </a:t>
                </a:r>
                <a:r>
                  <a:rPr lang="en-US" sz="1100">
                    <a:solidFill>
                      <a:srgbClr val="000000"/>
                    </a:solidFill>
                    <a:latin typeface="IBM Plex Sans Light"/>
                  </a:rPr>
                  <a:t>working </a:t>
                </a:r>
                <a:r>
                  <a:rPr kumimoji="0" lang="en-US" sz="1100" b="0" i="0" u="none" strike="noStrike" kern="1200" cap="none" spc="0" normalizeH="0" baseline="0" noProof="0">
                    <a:ln>
                      <a:noFill/>
                    </a:ln>
                    <a:solidFill>
                      <a:srgbClr val="000000"/>
                    </a:solidFill>
                    <a:effectLst/>
                    <a:uLnTx/>
                    <a:uFillTx/>
                    <a:latin typeface="IBM Plex Sans Light"/>
                  </a:rPr>
                  <a:t>abroad</a:t>
                </a:r>
                <a:r>
                  <a:rPr lang="en-US" sz="1100">
                    <a:solidFill>
                      <a:srgbClr val="000000"/>
                    </a:solidFill>
                    <a:latin typeface="IBM Plex Sans Light"/>
                  </a:rPr>
                  <a:t>,</a:t>
                </a:r>
                <a:r>
                  <a:rPr kumimoji="0" lang="en-US" sz="1100" b="0" i="0" u="none" strike="noStrike" kern="1200" cap="none" spc="0" normalizeH="0" baseline="0" noProof="0">
                    <a:ln>
                      <a:noFill/>
                    </a:ln>
                    <a:solidFill>
                      <a:srgbClr val="000000"/>
                    </a:solidFill>
                    <a:effectLst/>
                    <a:uLnTx/>
                    <a:uFillTx/>
                    <a:latin typeface="IBM Plex Sans Light"/>
                  </a:rPr>
                  <a:t> to </a:t>
                </a:r>
                <a:r>
                  <a:rPr lang="en-US" sz="1100">
                    <a:solidFill>
                      <a:srgbClr val="000000"/>
                    </a:solidFill>
                    <a:latin typeface="IBM Plex Sans Light"/>
                  </a:rPr>
                  <a:t>finance a professorship </a:t>
                </a:r>
                <a:r>
                  <a:rPr kumimoji="0" lang="en-US" sz="1100" b="0" i="0" u="none" strike="noStrike" kern="1200" cap="none" spc="0" normalizeH="0" baseline="0" noProof="0">
                    <a:ln>
                      <a:noFill/>
                    </a:ln>
                    <a:solidFill>
                      <a:srgbClr val="000000"/>
                    </a:solidFill>
                    <a:effectLst/>
                    <a:uLnTx/>
                    <a:uFillTx/>
                    <a:latin typeface="IBM Plex Sans Light"/>
                  </a:rPr>
                  <a:t>in Germany, </a:t>
                </a:r>
                <a:r>
                  <a:rPr lang="en-US" sz="1100">
                    <a:solidFill>
                      <a:srgbClr val="000000"/>
                    </a:solidFill>
                    <a:latin typeface="IBM Plex Sans Light"/>
                  </a:rPr>
                  <a:t>long-term and forward-looking </a:t>
                </a:r>
                <a:r>
                  <a:rPr kumimoji="0" lang="en-US" sz="1100" b="0" i="0" u="none" strike="noStrike" kern="1200" cap="none" spc="0" normalizeH="0" baseline="0" noProof="0">
                    <a:ln>
                      <a:noFill/>
                    </a:ln>
                    <a:solidFill>
                      <a:srgbClr val="000000"/>
                    </a:solidFill>
                    <a:effectLst/>
                    <a:uLnTx/>
                    <a:uFillTx/>
                    <a:latin typeface="IBM Plex Sans Light"/>
                  </a:rPr>
                  <a:t>research.</a:t>
                </a:r>
                <a:endParaRPr lang="en-US" sz="1100">
                  <a:solidFill>
                    <a:srgbClr val="000000"/>
                  </a:solidFill>
                  <a:latin typeface="IBM Plex Sans Light"/>
                </a:endParaRPr>
              </a:p>
            </p:txBody>
          </p:sp>
        </p:grpSp>
        <p:grpSp>
          <p:nvGrpSpPr>
            <p:cNvPr id="65" name="Gruppieren 64">
              <a:extLst>
                <a:ext uri="{FF2B5EF4-FFF2-40B4-BE49-F238E27FC236}">
                  <a16:creationId xmlns:a16="http://schemas.microsoft.com/office/drawing/2014/main" id="{28F76DEC-F4CA-34A8-9E0E-9D7DE4B63D24}"/>
                </a:ext>
              </a:extLst>
            </p:cNvPr>
            <p:cNvGrpSpPr/>
            <p:nvPr/>
          </p:nvGrpSpPr>
          <p:grpSpPr>
            <a:xfrm>
              <a:off x="9251319" y="3891579"/>
              <a:ext cx="2265055" cy="1082855"/>
              <a:chOff x="8499384" y="3890284"/>
              <a:chExt cx="2324941" cy="1082855"/>
            </a:xfrm>
          </p:grpSpPr>
          <p:sp>
            <p:nvSpPr>
              <p:cNvPr id="66" name="Rechteck 65">
                <a:extLst>
                  <a:ext uri="{FF2B5EF4-FFF2-40B4-BE49-F238E27FC236}">
                    <a16:creationId xmlns:a16="http://schemas.microsoft.com/office/drawing/2014/main" id="{D44AC07D-4BB1-6A93-F6A7-028AE4CA590A}"/>
                  </a:ext>
                </a:extLst>
              </p:cNvPr>
              <p:cNvSpPr/>
              <p:nvPr/>
            </p:nvSpPr>
            <p:spPr>
              <a:xfrm>
                <a:off x="8499384" y="3909060"/>
                <a:ext cx="2324941"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7" name="Textfeld 66">
                <a:extLst>
                  <a:ext uri="{FF2B5EF4-FFF2-40B4-BE49-F238E27FC236}">
                    <a16:creationId xmlns:a16="http://schemas.microsoft.com/office/drawing/2014/main" id="{93E65A6B-1F83-6AED-08B0-1C673CD460F9}"/>
                  </a:ext>
                </a:extLst>
              </p:cNvPr>
              <p:cNvSpPr txBox="1"/>
              <p:nvPr/>
            </p:nvSpPr>
            <p:spPr>
              <a:xfrm>
                <a:off x="8530424" y="3890284"/>
                <a:ext cx="2247606" cy="90024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050" b="1"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rPr>
                  <a:t>Nomination by a university in Germany; co-nominations with a non-university research institution are possible.</a:t>
                </a:r>
                <a:endParaRPr kumimoji="0" lang="en-US" sz="1050" b="1" i="0" u="none" strike="noStrike" kern="1200" cap="none" spc="0" normalizeH="0" baseline="0" noProof="0" dirty="0">
                  <a:ln>
                    <a:noFill/>
                  </a:ln>
                  <a:solidFill>
                    <a:srgbClr val="000000"/>
                  </a:solidFill>
                  <a:effectLst/>
                  <a:highlight>
                    <a:srgbClr val="FFFF00"/>
                  </a:highlight>
                  <a:uLnTx/>
                  <a:uFillTx/>
                  <a:latin typeface="IBM Plex Sans Light" panose="020B0403050203000203" pitchFamily="34" charset="0"/>
                  <a:ea typeface="+mn-ea"/>
                  <a:cs typeface="+mn-cs"/>
                </a:endParaRPr>
              </a:p>
            </p:txBody>
          </p:sp>
        </p:grpSp>
        <p:grpSp>
          <p:nvGrpSpPr>
            <p:cNvPr id="68" name="Gruppieren 67">
              <a:extLst>
                <a:ext uri="{FF2B5EF4-FFF2-40B4-BE49-F238E27FC236}">
                  <a16:creationId xmlns:a16="http://schemas.microsoft.com/office/drawing/2014/main" id="{10FF6C8D-C1E4-2815-3899-9D0F7986E0C9}"/>
                </a:ext>
              </a:extLst>
            </p:cNvPr>
            <p:cNvGrpSpPr/>
            <p:nvPr/>
          </p:nvGrpSpPr>
          <p:grpSpPr>
            <a:xfrm>
              <a:off x="9251319" y="5012532"/>
              <a:ext cx="2286153" cy="1064079"/>
              <a:chOff x="8499385" y="5011237"/>
              <a:chExt cx="2812300" cy="1064079"/>
            </a:xfrm>
          </p:grpSpPr>
          <p:sp>
            <p:nvSpPr>
              <p:cNvPr id="69" name="Rechteck 68">
                <a:extLst>
                  <a:ext uri="{FF2B5EF4-FFF2-40B4-BE49-F238E27FC236}">
                    <a16:creationId xmlns:a16="http://schemas.microsoft.com/office/drawing/2014/main" id="{F1CFDFDE-A667-F815-A10B-2AF200BC306D}"/>
                  </a:ext>
                </a:extLst>
              </p:cNvPr>
              <p:cNvSpPr/>
              <p:nvPr/>
            </p:nvSpPr>
            <p:spPr>
              <a:xfrm>
                <a:off x="8499385" y="5011237"/>
                <a:ext cx="2786345" cy="1064079"/>
              </a:xfrm>
              <a:prstGeom prst="rect">
                <a:avLst/>
              </a:prstGeom>
              <a:solidFill>
                <a:schemeClr val="bg1"/>
              </a:solidFill>
              <a:ln>
                <a:solidFill>
                  <a:srgbClr val="75EB9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70" name="Textfeld 69">
                <a:extLst>
                  <a:ext uri="{FF2B5EF4-FFF2-40B4-BE49-F238E27FC236}">
                    <a16:creationId xmlns:a16="http://schemas.microsoft.com/office/drawing/2014/main" id="{2DB37D18-FE4C-0C27-4A1B-C7ED8831D1C5}"/>
                  </a:ext>
                </a:extLst>
              </p:cNvPr>
              <p:cNvSpPr txBox="1"/>
              <p:nvPr/>
            </p:nvSpPr>
            <p:spPr>
              <a:xfrm>
                <a:off x="8634979" y="5126522"/>
                <a:ext cx="2676706" cy="26161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de-DE" sz="1050" b="0" i="0" u="none" strike="noStrike" kern="1200" cap="none" spc="0" normalizeH="0" baseline="0" noProof="0">
                  <a:ln>
                    <a:noFill/>
                  </a:ln>
                  <a:solidFill>
                    <a:srgbClr val="000000"/>
                  </a:solidFill>
                  <a:effectLst/>
                  <a:uLnTx/>
                  <a:uFillTx/>
                  <a:latin typeface="IBM Plex Sans Light" panose="020B0403050203000203" pitchFamily="34" charset="0"/>
                  <a:ea typeface="+mn-ea"/>
                  <a:cs typeface="+mn-cs"/>
                </a:endParaRPr>
              </a:p>
            </p:txBody>
          </p:sp>
        </p:grpSp>
        <p:sp>
          <p:nvSpPr>
            <p:cNvPr id="71" name="Textfeld 70">
              <a:extLst>
                <a:ext uri="{FF2B5EF4-FFF2-40B4-BE49-F238E27FC236}">
                  <a16:creationId xmlns:a16="http://schemas.microsoft.com/office/drawing/2014/main" id="{E0387B34-231B-05CD-D130-624F22B7B1F2}"/>
                </a:ext>
              </a:extLst>
            </p:cNvPr>
            <p:cNvSpPr txBox="1"/>
            <p:nvPr/>
          </p:nvSpPr>
          <p:spPr>
            <a:xfrm>
              <a:off x="9273511" y="5047703"/>
              <a:ext cx="2084275" cy="430887"/>
            </a:xfrm>
            <a:prstGeom prst="rect">
              <a:avLst/>
            </a:prstGeom>
            <a:noFill/>
          </p:spPr>
          <p:txBody>
            <a:bodyPr wrap="square" lIns="91440" tIns="45720" rIns="91440" bIns="45720" anchor="t">
              <a:spAutoFit/>
            </a:bodyPr>
            <a:lstStyle/>
            <a:p>
              <a:pPr>
                <a:defRPr/>
              </a:pPr>
              <a:r>
                <a:rPr lang="en-US" sz="1100">
                  <a:solidFill>
                    <a:srgbClr val="000000"/>
                  </a:solidFill>
                  <a:latin typeface="IBM Plex Sans Light"/>
                </a:rPr>
                <a:t>Up </a:t>
              </a:r>
              <a:r>
                <a:rPr lang="en-US" sz="1100">
                  <a:solidFill>
                    <a:prstClr val="black"/>
                  </a:solidFill>
                  <a:latin typeface="IBM Plex Sans Light"/>
                </a:rPr>
                <a:t>to </a:t>
              </a:r>
              <a:r>
                <a:rPr kumimoji="0" lang="de-DE" sz="1100" b="0" i="0" u="none" strike="noStrike" kern="1200" cap="none" spc="0" normalizeH="0" baseline="0" noProof="0">
                  <a:ln>
                    <a:noFill/>
                  </a:ln>
                  <a:solidFill>
                    <a:srgbClr val="000000"/>
                  </a:solidFill>
                  <a:effectLst/>
                  <a:uLnTx/>
                  <a:uFillTx/>
                  <a:latin typeface="IBM Plex Sans Light"/>
                </a:rPr>
                <a:t>€ </a:t>
              </a:r>
              <a:r>
                <a:rPr lang="en-US" sz="1100">
                  <a:solidFill>
                    <a:prstClr val="black"/>
                  </a:solidFill>
                  <a:latin typeface="IBM Plex Sans Light"/>
                </a:rPr>
                <a:t>10</a:t>
              </a:r>
              <a:r>
                <a:rPr lang="de-DE" sz="1100" dirty="0">
                  <a:solidFill>
                    <a:prstClr val="black"/>
                  </a:solidFill>
                  <a:latin typeface="IBM Plex Sans Light"/>
                </a:rPr>
                <a:t> </a:t>
              </a:r>
              <a:r>
                <a:rPr kumimoji="0" lang="de-DE" sz="1100" b="0" i="0" u="none" strike="noStrike" kern="1200" cap="none" spc="0" normalizeH="0" baseline="0" noProof="0">
                  <a:ln>
                    <a:noFill/>
                  </a:ln>
                  <a:solidFill>
                    <a:srgbClr val="000000"/>
                  </a:solidFill>
                  <a:effectLst/>
                  <a:uLnTx/>
                  <a:uFillTx/>
                  <a:latin typeface="IBM Plex Sans Light"/>
                </a:rPr>
                <a:t>Million </a:t>
              </a:r>
              <a:r>
                <a:rPr kumimoji="0" lang="en-US" sz="1100" b="0" i="0" u="none" strike="noStrike" kern="1200" cap="none" spc="0" normalizeH="0" baseline="0" noProof="0">
                  <a:ln>
                    <a:noFill/>
                  </a:ln>
                  <a:solidFill>
                    <a:srgbClr val="000000"/>
                  </a:solidFill>
                  <a:effectLst/>
                  <a:uLnTx/>
                  <a:uFillTx/>
                  <a:latin typeface="IBM Plex Sans Light"/>
                </a:rPr>
                <a:t>for a period of </a:t>
              </a:r>
              <a:r>
                <a:rPr lang="en-US" sz="1100">
                  <a:solidFill>
                    <a:srgbClr val="000000"/>
                  </a:solidFill>
                  <a:latin typeface="IBM Plex Sans Light"/>
                </a:rPr>
                <a:t>7 </a:t>
              </a:r>
              <a:r>
                <a:rPr kumimoji="0" lang="en-US" sz="1100" b="0" i="0" u="none" strike="noStrike" kern="1200" cap="none" spc="0" normalizeH="0" baseline="0" noProof="0">
                  <a:ln>
                    <a:noFill/>
                  </a:ln>
                  <a:solidFill>
                    <a:srgbClr val="000000"/>
                  </a:solidFill>
                  <a:effectLst/>
                  <a:uLnTx/>
                  <a:uFillTx/>
                  <a:latin typeface="IBM Plex Sans Light"/>
                </a:rPr>
                <a:t>years.</a:t>
              </a:r>
              <a:endParaRPr lang="en-US" sz="1100">
                <a:solidFill>
                  <a:srgbClr val="000000"/>
                </a:solidFill>
                <a:latin typeface="IBM Plex Sans Light"/>
              </a:endParaRPr>
            </a:p>
          </p:txBody>
        </p:sp>
      </p:grpSp>
      <p:pic>
        <p:nvPicPr>
          <p:cNvPr id="3" name="Grafik 12">
            <a:extLst>
              <a:ext uri="{FF2B5EF4-FFF2-40B4-BE49-F238E27FC236}">
                <a16:creationId xmlns:a16="http://schemas.microsoft.com/office/drawing/2014/main" id="{05369A6C-10EF-3C74-198F-34B0115399D3}"/>
              </a:ext>
            </a:extLst>
          </p:cNvPr>
          <p:cNvPicPr>
            <a:picLocks noChangeAspect="1"/>
          </p:cNvPicPr>
          <p:nvPr/>
        </p:nvPicPr>
        <p:blipFill>
          <a:blip r:embed="rId3"/>
          <a:srcRect l="926" r="926"/>
          <a:stretch/>
        </p:blipFill>
        <p:spPr>
          <a:xfrm>
            <a:off x="10535870" y="6302738"/>
            <a:ext cx="844600" cy="499796"/>
          </a:xfrm>
          <a:prstGeom prst="rect">
            <a:avLst/>
          </a:prstGeom>
        </p:spPr>
      </p:pic>
    </p:spTree>
    <p:extLst>
      <p:ext uri="{BB962C8B-B14F-4D97-AF65-F5344CB8AC3E}">
        <p14:creationId xmlns:p14="http://schemas.microsoft.com/office/powerpoint/2010/main" val="415756268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9600E08-7805-26D6-2C89-7EBD4AB5BA76}"/>
              </a:ext>
            </a:extLst>
          </p:cNvPr>
          <p:cNvSpPr>
            <a:spLocks noGrp="1"/>
          </p:cNvSpPr>
          <p:nvPr>
            <p:ph type="title"/>
          </p:nvPr>
        </p:nvSpPr>
        <p:spPr>
          <a:xfrm>
            <a:off x="839788" y="987424"/>
            <a:ext cx="3932237" cy="1348003"/>
          </a:xfrm>
        </p:spPr>
        <p:txBody>
          <a:bodyPr>
            <a:noAutofit/>
          </a:bodyPr>
          <a:lstStyle/>
          <a:p>
            <a:r>
              <a:rPr lang="de-DE" dirty="0">
                <a:latin typeface="IBM Plex Sans"/>
              </a:rPr>
              <a:t>STAY </a:t>
            </a:r>
            <a:r>
              <a:rPr lang="de-DE" dirty="0">
                <a:solidFill>
                  <a:srgbClr val="75EB9E"/>
                </a:solidFill>
                <a:latin typeface="IBM Plex Sans"/>
                <a:ea typeface="+mn-ea"/>
                <a:cs typeface="+mn-cs"/>
              </a:rPr>
              <a:t>CONNECTED</a:t>
            </a:r>
            <a:r>
              <a:rPr lang="de-DE" dirty="0">
                <a:latin typeface="IBM Plex Sans"/>
              </a:rPr>
              <a:t>: ALUMNI SPONSORSHIP</a:t>
            </a:r>
          </a:p>
        </p:txBody>
      </p:sp>
      <p:pic>
        <p:nvPicPr>
          <p:cNvPr id="7" name="Bildplatzhalter 6">
            <a:extLst>
              <a:ext uri="{FF2B5EF4-FFF2-40B4-BE49-F238E27FC236}">
                <a16:creationId xmlns:a16="http://schemas.microsoft.com/office/drawing/2014/main" id="{8F187922-5A6F-5AC1-22C7-B13F998C55D6}"/>
              </a:ext>
            </a:extLst>
          </p:cNvPr>
          <p:cNvPicPr>
            <a:picLocks noGrp="1" noChangeAspect="1"/>
          </p:cNvPicPr>
          <p:nvPr>
            <p:ph type="pic" idx="1"/>
          </p:nvPr>
        </p:nvPicPr>
        <p:blipFill>
          <a:blip r:embed="rId2"/>
          <a:srcRect l="14381" r="14381"/>
          <a:stretch>
            <a:fillRect/>
          </a:stretch>
        </p:blipFill>
        <p:spPr>
          <a:prstGeom prst="rect">
            <a:avLst/>
          </a:prstGeom>
        </p:spPr>
      </p:pic>
      <p:sp>
        <p:nvSpPr>
          <p:cNvPr id="5" name="Textplatzhalter 4">
            <a:extLst>
              <a:ext uri="{FF2B5EF4-FFF2-40B4-BE49-F238E27FC236}">
                <a16:creationId xmlns:a16="http://schemas.microsoft.com/office/drawing/2014/main" id="{B1D6C143-5911-A454-5434-CF6F108B6FFF}"/>
              </a:ext>
            </a:extLst>
          </p:cNvPr>
          <p:cNvSpPr>
            <a:spLocks noGrp="1"/>
          </p:cNvSpPr>
          <p:nvPr>
            <p:ph type="body" sz="half" idx="2"/>
          </p:nvPr>
        </p:nvSpPr>
        <p:spPr/>
        <p:txBody>
          <a:bodyPr vert="horz" lIns="91440" tIns="45720" rIns="91440" bIns="45720" rtlCol="0" anchor="t">
            <a:normAutofit/>
          </a:bodyPr>
          <a:lstStyle/>
          <a:p>
            <a:pPr marL="228600" indent="-228600">
              <a:lnSpc>
                <a:spcPct val="100000"/>
              </a:lnSpc>
              <a:buFont typeface="Arial" panose="020B0604020202020204" pitchFamily="34" charset="0"/>
              <a:buChar char="•"/>
            </a:pPr>
            <a:r>
              <a:rPr lang="de-DE" sz="2000" dirty="0" err="1"/>
              <a:t>Once</a:t>
            </a:r>
            <a:r>
              <a:rPr lang="de-DE" sz="2000" dirty="0"/>
              <a:t> a </a:t>
            </a:r>
            <a:r>
              <a:rPr lang="de-DE" sz="2000" dirty="0" err="1"/>
              <a:t>Humboldtian</a:t>
            </a:r>
            <a:r>
              <a:rPr lang="de-DE" sz="2000" dirty="0"/>
              <a:t>, </a:t>
            </a:r>
            <a:r>
              <a:rPr lang="de-DE" sz="2000" dirty="0" err="1"/>
              <a:t>always</a:t>
            </a:r>
            <a:r>
              <a:rPr lang="de-DE" sz="2000" dirty="0"/>
              <a:t> a </a:t>
            </a:r>
            <a:r>
              <a:rPr lang="de-DE" sz="2000" dirty="0" err="1"/>
              <a:t>Humboldtian</a:t>
            </a:r>
            <a:r>
              <a:rPr lang="de-DE" sz="2000" dirty="0"/>
              <a:t>.</a:t>
            </a:r>
          </a:p>
          <a:p>
            <a:pPr marL="228600" indent="-228600">
              <a:lnSpc>
                <a:spcPct val="100000"/>
              </a:lnSpc>
              <a:buFont typeface="Arial" panose="020B0604020202020204" pitchFamily="34" charset="0"/>
              <a:buChar char="•"/>
            </a:pPr>
            <a:r>
              <a:rPr lang="de-DE" sz="2000" dirty="0"/>
              <a:t>Funding </a:t>
            </a:r>
            <a:r>
              <a:rPr lang="de-DE" sz="2000" dirty="0" err="1"/>
              <a:t>opportunities</a:t>
            </a:r>
            <a:r>
              <a:rPr lang="de-DE" sz="2000" dirty="0"/>
              <a:t> </a:t>
            </a:r>
            <a:r>
              <a:rPr lang="de-DE" sz="2000" dirty="0" err="1"/>
              <a:t>for</a:t>
            </a:r>
            <a:r>
              <a:rPr lang="de-DE" sz="2000" dirty="0"/>
              <a:t> a </a:t>
            </a:r>
            <a:r>
              <a:rPr lang="de-DE" sz="2000" dirty="0" err="1"/>
              <a:t>lifetime</a:t>
            </a:r>
            <a:endParaRPr lang="de-DE" sz="2000" dirty="0"/>
          </a:p>
          <a:p>
            <a:pPr marL="228600" indent="-228600">
              <a:lnSpc>
                <a:spcPct val="100000"/>
              </a:lnSpc>
              <a:buFont typeface="Arial" panose="020B0604020202020204" pitchFamily="34" charset="0"/>
              <a:buChar char="•"/>
            </a:pPr>
            <a:r>
              <a:rPr lang="de-DE" sz="2000" dirty="0" err="1"/>
              <a:t>Renewed</a:t>
            </a:r>
            <a:r>
              <a:rPr lang="de-DE" sz="2000" dirty="0"/>
              <a:t> </a:t>
            </a:r>
            <a:r>
              <a:rPr lang="de-DE" sz="2000" dirty="0" err="1"/>
              <a:t>research</a:t>
            </a:r>
            <a:r>
              <a:rPr lang="de-DE" sz="2000" dirty="0"/>
              <a:t> </a:t>
            </a:r>
            <a:r>
              <a:rPr lang="de-DE" sz="2000" dirty="0" err="1"/>
              <a:t>stays</a:t>
            </a:r>
            <a:r>
              <a:rPr lang="de-DE" sz="2000" dirty="0"/>
              <a:t> in Germany</a:t>
            </a:r>
          </a:p>
          <a:p>
            <a:pPr marL="228600" indent="-228600">
              <a:lnSpc>
                <a:spcPct val="100000"/>
              </a:lnSpc>
              <a:buFont typeface="Arial" panose="020B0604020202020204" pitchFamily="34" charset="0"/>
              <a:buChar char="•"/>
            </a:pPr>
            <a:r>
              <a:rPr lang="de-DE" sz="2000" dirty="0"/>
              <a:t>Events </a:t>
            </a:r>
          </a:p>
          <a:p>
            <a:pPr marL="228600" indent="-228600">
              <a:lnSpc>
                <a:spcPct val="100000"/>
              </a:lnSpc>
              <a:buFont typeface="Arial" panose="020B0604020202020204" pitchFamily="34" charset="0"/>
              <a:buChar char="•"/>
            </a:pPr>
            <a:r>
              <a:rPr lang="de-DE" sz="2000" dirty="0"/>
              <a:t>Humboldt Alumni </a:t>
            </a:r>
            <a:r>
              <a:rPr lang="de-DE" sz="2000" dirty="0" err="1"/>
              <a:t>Associations</a:t>
            </a:r>
            <a:endParaRPr lang="de-DE" sz="2000" dirty="0"/>
          </a:p>
          <a:p>
            <a:pPr marL="342900" indent="-342900">
              <a:buFont typeface="Arial" panose="020B0604020202020204" pitchFamily="34" charset="0"/>
              <a:buChar char="•"/>
            </a:pPr>
            <a:endParaRPr lang="de-DE" sz="2000" dirty="0"/>
          </a:p>
          <a:p>
            <a:pPr marL="342900" indent="-342900">
              <a:buFont typeface="Arial" panose="020B0604020202020204" pitchFamily="34" charset="0"/>
              <a:buChar char="•"/>
            </a:pPr>
            <a:endParaRPr lang="de-DE" sz="2000" dirty="0"/>
          </a:p>
        </p:txBody>
      </p:sp>
    </p:spTree>
    <p:extLst>
      <p:ext uri="{BB962C8B-B14F-4D97-AF65-F5344CB8AC3E}">
        <p14:creationId xmlns:p14="http://schemas.microsoft.com/office/powerpoint/2010/main" val="34492284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dirty="0"/>
              <a:t>CONTENTS</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lstStyle/>
          <a:p>
            <a:r>
              <a:rPr lang="en-US" dirty="0"/>
              <a:t>What we do</a:t>
            </a:r>
          </a:p>
          <a:p>
            <a:r>
              <a:rPr lang="en-US" dirty="0"/>
              <a:t>Our roots</a:t>
            </a:r>
          </a:p>
          <a:p>
            <a:r>
              <a:rPr lang="en-US" dirty="0"/>
              <a:t>Our network</a:t>
            </a:r>
          </a:p>
          <a:p>
            <a:r>
              <a:rPr lang="en-US" dirty="0"/>
              <a:t>Sponsorship opportunities</a:t>
            </a:r>
          </a:p>
        </p:txBody>
      </p:sp>
    </p:spTree>
    <p:extLst>
      <p:ext uri="{BB962C8B-B14F-4D97-AF65-F5344CB8AC3E}">
        <p14:creationId xmlns:p14="http://schemas.microsoft.com/office/powerpoint/2010/main" val="163887508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1F21113-C15F-5931-CA81-7530B484C6E0}"/>
              </a:ext>
            </a:extLst>
          </p:cNvPr>
          <p:cNvSpPr>
            <a:spLocks noGrp="1"/>
          </p:cNvSpPr>
          <p:nvPr>
            <p:ph type="title"/>
          </p:nvPr>
        </p:nvSpPr>
        <p:spPr/>
        <p:txBody>
          <a:bodyPr/>
          <a:lstStyle/>
          <a:p>
            <a:r>
              <a:rPr lang="de-DE" dirty="0"/>
              <a:t>THANK YOU</a:t>
            </a:r>
          </a:p>
        </p:txBody>
      </p:sp>
      <p:sp>
        <p:nvSpPr>
          <p:cNvPr id="3" name="Inhaltsplatzhalter 2">
            <a:extLst>
              <a:ext uri="{FF2B5EF4-FFF2-40B4-BE49-F238E27FC236}">
                <a16:creationId xmlns:a16="http://schemas.microsoft.com/office/drawing/2014/main" id="{FCC9D103-89E8-2C34-84EF-A565403D79B0}"/>
              </a:ext>
            </a:extLst>
          </p:cNvPr>
          <p:cNvSpPr>
            <a:spLocks noGrp="1"/>
          </p:cNvSpPr>
          <p:nvPr>
            <p:ph idx="1"/>
          </p:nvPr>
        </p:nvSpPr>
        <p:spPr/>
        <p:txBody>
          <a:bodyPr>
            <a:normAutofit/>
          </a:bodyPr>
          <a:lstStyle/>
          <a:p>
            <a:pPr marL="0" indent="0">
              <a:buNone/>
            </a:pPr>
            <a:r>
              <a:rPr lang="en-US" b="1" dirty="0"/>
              <a:t>Do you have any questions?</a:t>
            </a:r>
            <a:endParaRPr lang="de-DE" dirty="0"/>
          </a:p>
          <a:p>
            <a:pPr marL="0" indent="0">
              <a:buNone/>
            </a:pPr>
            <a:endParaRPr lang="de-DE" dirty="0"/>
          </a:p>
          <a:p>
            <a:r>
              <a:rPr lang="en-US" dirty="0"/>
              <a:t>Speaker</a:t>
            </a:r>
          </a:p>
          <a:p>
            <a:r>
              <a:rPr lang="en-US" dirty="0"/>
              <a:t>Function </a:t>
            </a:r>
          </a:p>
          <a:p>
            <a:r>
              <a:rPr lang="en-US" dirty="0"/>
              <a:t>info@avh.de</a:t>
            </a:r>
          </a:p>
          <a:p>
            <a:r>
              <a:rPr lang="en-US" dirty="0"/>
              <a:t>www.humboldt-foundation.de</a:t>
            </a:r>
            <a:r>
              <a:rPr lang="de-DE" dirty="0"/>
              <a:t>/en</a:t>
            </a:r>
          </a:p>
          <a:p>
            <a:pPr marL="0" indent="0">
              <a:buNone/>
            </a:pPr>
            <a:endParaRPr lang="de-DE" dirty="0"/>
          </a:p>
        </p:txBody>
      </p:sp>
    </p:spTree>
    <p:extLst>
      <p:ext uri="{BB962C8B-B14F-4D97-AF65-F5344CB8AC3E}">
        <p14:creationId xmlns:p14="http://schemas.microsoft.com/office/powerpoint/2010/main" val="262148538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dirty="0"/>
              <a:t>WHAT WE DO</a:t>
            </a:r>
            <a:endParaRPr lang="de-DE" dirty="0">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9787" y="1989138"/>
            <a:ext cx="4577787" cy="3881438"/>
          </a:xfrm>
        </p:spPr>
        <p:txBody>
          <a:bodyPr vert="horz" lIns="91440" tIns="45720" rIns="91440" bIns="45720" rtlCol="0" anchor="t">
            <a:noAutofit/>
          </a:bodyPr>
          <a:lstStyle/>
          <a:p>
            <a:pPr marL="342900" lvl="2" indent="-342900">
              <a:lnSpc>
                <a:spcPct val="100000"/>
              </a:lnSpc>
              <a:spcBef>
                <a:spcPts val="1000"/>
              </a:spcBef>
              <a:buFont typeface="Arial" panose="020B0604020202020204" pitchFamily="34" charset="0"/>
              <a:buChar char="•"/>
            </a:pPr>
            <a:r>
              <a:rPr lang="en-US" sz="2000" dirty="0"/>
              <a:t>Academic collaborations between    excellent international and German researchers</a:t>
            </a:r>
          </a:p>
          <a:p>
            <a:pPr marL="342900" lvl="2" indent="-342900">
              <a:lnSpc>
                <a:spcPct val="100000"/>
              </a:lnSpc>
              <a:spcBef>
                <a:spcPts val="1000"/>
              </a:spcBef>
              <a:buFont typeface="Arial" panose="020B0604020202020204" pitchFamily="34" charset="0"/>
              <a:buChar char="•"/>
            </a:pPr>
            <a:r>
              <a:rPr lang="en-US" sz="2000" dirty="0"/>
              <a:t>Sponsorship throughout lifetime </a:t>
            </a:r>
          </a:p>
          <a:p>
            <a:pPr marL="342900" lvl="2" indent="-342900">
              <a:lnSpc>
                <a:spcPct val="100000"/>
              </a:lnSpc>
              <a:spcBef>
                <a:spcPts val="1000"/>
              </a:spcBef>
              <a:buFont typeface="Arial" panose="020B0604020202020204" pitchFamily="34" charset="0"/>
              <a:buChar char="•"/>
            </a:pPr>
            <a:r>
              <a:rPr lang="en-US" sz="2000" dirty="0"/>
              <a:t>A network of 30,000 alumni worldwide</a:t>
            </a:r>
          </a:p>
          <a:p>
            <a:pPr marL="342900" lvl="2" indent="-342900">
              <a:lnSpc>
                <a:spcPct val="100000"/>
              </a:lnSpc>
              <a:spcBef>
                <a:spcPts val="1000"/>
              </a:spcBef>
              <a:buFont typeface="Arial" panose="020B0604020202020204" pitchFamily="34" charset="0"/>
              <a:buChar char="•"/>
            </a:pPr>
            <a:r>
              <a:rPr lang="en-US" sz="2000" dirty="0"/>
              <a:t>International understanding, diplomacy, scientific progress, and development</a:t>
            </a:r>
          </a:p>
          <a:p>
            <a:pPr marL="342900" lvl="2" indent="-342900">
              <a:lnSpc>
                <a:spcPct val="100000"/>
              </a:lnSpc>
              <a:spcBef>
                <a:spcPts val="1000"/>
              </a:spcBef>
              <a:buFont typeface="Arial" panose="020B0604020202020204" pitchFamily="34" charset="0"/>
              <a:buChar char="•"/>
            </a:pPr>
            <a:r>
              <a:rPr lang="en-US" sz="2000" dirty="0" err="1">
                <a:latin typeface="IBM Plex Sans Light"/>
              </a:rPr>
              <a:t>Internationalisation</a:t>
            </a:r>
            <a:r>
              <a:rPr lang="en-US" sz="2000" dirty="0">
                <a:latin typeface="IBM Plex Sans Light"/>
              </a:rPr>
              <a:t> of Germany as a research location</a:t>
            </a:r>
          </a:p>
        </p:txBody>
      </p:sp>
      <p:sp>
        <p:nvSpPr>
          <p:cNvPr id="5" name="Inhaltsplatzhalter 2">
            <a:extLst>
              <a:ext uri="{FF2B5EF4-FFF2-40B4-BE49-F238E27FC236}">
                <a16:creationId xmlns:a16="http://schemas.microsoft.com/office/drawing/2014/main" id="{6246E52A-DB2D-68BD-305B-342CFAB9D793}"/>
              </a:ext>
            </a:extLst>
          </p:cNvPr>
          <p:cNvSpPr txBox="1">
            <a:spLocks/>
          </p:cNvSpPr>
          <p:nvPr/>
        </p:nvSpPr>
        <p:spPr>
          <a:xfrm>
            <a:off x="836612" y="1854938"/>
            <a:ext cx="4242041" cy="393755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600" b="0" i="0" kern="1200">
                <a:solidFill>
                  <a:schemeClr val="tx1"/>
                </a:solidFill>
                <a:latin typeface="IBM Plex Sans Light" panose="020B0403050203000203" pitchFamily="34"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IBM Plex Sans Light" panose="020B0403050203000203"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IBM Plex Sans Light" panose="020B0403050203000203"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IBM Plex Sans Light" panose="020B0403050203000203"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IBM Plex Sans Light" panose="020B0403050203000203"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lvl="2" indent="-342900">
              <a:lnSpc>
                <a:spcPct val="100000"/>
              </a:lnSpc>
              <a:spcBef>
                <a:spcPts val="1000"/>
              </a:spcBef>
              <a:buFont typeface="Arial" panose="020B0604020202020204" pitchFamily="34" charset="0"/>
              <a:buChar char="•"/>
            </a:pPr>
            <a:endParaRPr lang="de-DE" sz="1800" dirty="0"/>
          </a:p>
        </p:txBody>
      </p:sp>
      <p:pic>
        <p:nvPicPr>
          <p:cNvPr id="8" name="Bildplatzhalter 5">
            <a:extLst>
              <a:ext uri="{FF2B5EF4-FFF2-40B4-BE49-F238E27FC236}">
                <a16:creationId xmlns:a16="http://schemas.microsoft.com/office/drawing/2014/main" id="{09BFD9D3-F954-F15A-53F6-7F09854F8D42}"/>
              </a:ext>
            </a:extLst>
          </p:cNvPr>
          <p:cNvPicPr>
            <a:picLocks noGrp="1" noChangeAspect="1"/>
          </p:cNvPicPr>
          <p:nvPr>
            <p:ph type="pic" idx="1"/>
          </p:nvPr>
        </p:nvPicPr>
        <p:blipFill>
          <a:blip r:embed="rId3"/>
          <a:srcRect l="7876" r="7876"/>
          <a:stretch/>
        </p:blipFill>
        <p:spPr>
          <a:xfrm>
            <a:off x="5547921" y="1071717"/>
            <a:ext cx="5978619" cy="4720772"/>
          </a:xfrm>
        </p:spPr>
      </p:pic>
    </p:spTree>
    <p:extLst>
      <p:ext uri="{BB962C8B-B14F-4D97-AF65-F5344CB8AC3E}">
        <p14:creationId xmlns:p14="http://schemas.microsoft.com/office/powerpoint/2010/main" val="13210738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5998866" y="1351953"/>
            <a:ext cx="5835541" cy="1325563"/>
          </a:xfrm>
        </p:spPr>
        <p:txBody>
          <a:bodyPr>
            <a:normAutofit/>
          </a:bodyPr>
          <a:lstStyle/>
          <a:p>
            <a:r>
              <a:rPr lang="de-DE" sz="3200" dirty="0"/>
              <a:t>WHAT WE DO</a:t>
            </a:r>
            <a:endParaRPr lang="de-DE" sz="3200" dirty="0">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5998866" y="2532793"/>
            <a:ext cx="5361284" cy="4012861"/>
          </a:xfrm>
        </p:spPr>
        <p:txBody>
          <a:bodyPr vert="horz" lIns="91440" tIns="45720" rIns="91440" bIns="45720" rtlCol="0" anchor="t">
            <a:normAutofit/>
          </a:bodyPr>
          <a:lstStyle/>
          <a:p>
            <a:pPr marL="342900" lvl="2" indent="-342900">
              <a:lnSpc>
                <a:spcPct val="100000"/>
              </a:lnSpc>
              <a:spcBef>
                <a:spcPts val="1000"/>
              </a:spcBef>
            </a:pPr>
            <a:r>
              <a:rPr lang="en-US" sz="2000" dirty="0"/>
              <a:t>Research fellowships and research awards for researchers from abroad</a:t>
            </a:r>
          </a:p>
          <a:p>
            <a:pPr marL="342900" lvl="2" indent="-342900">
              <a:lnSpc>
                <a:spcPct val="100000"/>
              </a:lnSpc>
              <a:spcBef>
                <a:spcPts val="1000"/>
              </a:spcBef>
            </a:pPr>
            <a:r>
              <a:rPr lang="en-US" sz="2000" dirty="0"/>
              <a:t>Chosen research area with a host and collaborative partner in Germany</a:t>
            </a:r>
          </a:p>
          <a:p>
            <a:pPr marL="342900" lvl="2" indent="-342900">
              <a:lnSpc>
                <a:spcPct val="100000"/>
              </a:lnSpc>
              <a:spcBef>
                <a:spcPts val="1000"/>
              </a:spcBef>
            </a:pPr>
            <a:r>
              <a:rPr lang="en-US" sz="2000" dirty="0"/>
              <a:t>Alexander von Humboldt Professorship: Germany’s most valuable research award</a:t>
            </a:r>
            <a:endParaRPr lang="de-DE" sz="2000" dirty="0"/>
          </a:p>
        </p:txBody>
      </p:sp>
      <p:pic>
        <p:nvPicPr>
          <p:cNvPr id="4" name="Grafik 3">
            <a:extLst>
              <a:ext uri="{FF2B5EF4-FFF2-40B4-BE49-F238E27FC236}">
                <a16:creationId xmlns:a16="http://schemas.microsoft.com/office/drawing/2014/main" id="{C421C40C-83BD-F82E-F68C-56ED71938A68}"/>
              </a:ext>
            </a:extLst>
          </p:cNvPr>
          <p:cNvPicPr>
            <a:picLocks noChangeAspect="1"/>
          </p:cNvPicPr>
          <p:nvPr/>
        </p:nvPicPr>
        <p:blipFill rotWithShape="1">
          <a:blip r:embed="rId3"/>
          <a:srcRect l="14219" t="101" r="25962" b="816"/>
          <a:stretch/>
        </p:blipFill>
        <p:spPr>
          <a:xfrm>
            <a:off x="0" y="0"/>
            <a:ext cx="5115208" cy="6858000"/>
          </a:xfrm>
          <a:prstGeom prst="rect">
            <a:avLst/>
          </a:prstGeom>
        </p:spPr>
      </p:pic>
      <p:sp>
        <p:nvSpPr>
          <p:cNvPr id="5" name="Oval 4">
            <a:extLst>
              <a:ext uri="{FF2B5EF4-FFF2-40B4-BE49-F238E27FC236}">
                <a16:creationId xmlns:a16="http://schemas.microsoft.com/office/drawing/2014/main" id="{CBE76861-45E5-0747-3D36-E73E4ABAC78A}"/>
              </a:ext>
            </a:extLst>
          </p:cNvPr>
          <p:cNvSpPr/>
          <p:nvPr/>
        </p:nvSpPr>
        <p:spPr>
          <a:xfrm>
            <a:off x="991327"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6" name="Oval 5">
            <a:extLst>
              <a:ext uri="{FF2B5EF4-FFF2-40B4-BE49-F238E27FC236}">
                <a16:creationId xmlns:a16="http://schemas.microsoft.com/office/drawing/2014/main" id="{F5EED70C-E0F2-CFF7-5D02-76DB1C85B2F9}"/>
              </a:ext>
            </a:extLst>
          </p:cNvPr>
          <p:cNvSpPr/>
          <p:nvPr/>
        </p:nvSpPr>
        <p:spPr>
          <a:xfrm>
            <a:off x="1852293"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5B2CD53F-04F8-5373-EC80-5FFFBC78C6D7}"/>
              </a:ext>
            </a:extLst>
          </p:cNvPr>
          <p:cNvSpPr/>
          <p:nvPr/>
        </p:nvSpPr>
        <p:spPr>
          <a:xfrm>
            <a:off x="1249862"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69D861A1-E1BB-917E-C6C5-D95875B0DFA0}"/>
              </a:ext>
            </a:extLst>
          </p:cNvPr>
          <p:cNvSpPr/>
          <p:nvPr/>
        </p:nvSpPr>
        <p:spPr>
          <a:xfrm>
            <a:off x="357592"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9" name="Gerade Verbindung 8">
            <a:extLst>
              <a:ext uri="{FF2B5EF4-FFF2-40B4-BE49-F238E27FC236}">
                <a16:creationId xmlns:a16="http://schemas.microsoft.com/office/drawing/2014/main" id="{FFF6944C-AED9-12B2-CD92-70ED891B2BA6}"/>
              </a:ext>
            </a:extLst>
          </p:cNvPr>
          <p:cNvCxnSpPr>
            <a:cxnSpLocks/>
            <a:stCxn id="7" idx="4"/>
            <a:endCxn id="5" idx="0"/>
          </p:cNvCxnSpPr>
          <p:nvPr/>
        </p:nvCxnSpPr>
        <p:spPr>
          <a:xfrm flipH="1">
            <a:off x="1211021"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0" name="Gerade Verbindung 9">
            <a:extLst>
              <a:ext uri="{FF2B5EF4-FFF2-40B4-BE49-F238E27FC236}">
                <a16:creationId xmlns:a16="http://schemas.microsoft.com/office/drawing/2014/main" id="{75EF402D-25D0-D53D-2C9C-A88DE67CBBE7}"/>
              </a:ext>
            </a:extLst>
          </p:cNvPr>
          <p:cNvCxnSpPr>
            <a:cxnSpLocks/>
            <a:stCxn id="6" idx="1"/>
            <a:endCxn id="5" idx="5"/>
          </p:cNvCxnSpPr>
          <p:nvPr/>
        </p:nvCxnSpPr>
        <p:spPr>
          <a:xfrm flipH="1" flipV="1">
            <a:off x="1366367"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D20D0871-27E4-1DBE-87B7-926457950610}"/>
              </a:ext>
            </a:extLst>
          </p:cNvPr>
          <p:cNvCxnSpPr>
            <a:cxnSpLocks/>
            <a:stCxn id="5" idx="3"/>
            <a:endCxn id="8" idx="7"/>
          </p:cNvCxnSpPr>
          <p:nvPr/>
        </p:nvCxnSpPr>
        <p:spPr>
          <a:xfrm flipH="1">
            <a:off x="509635"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2EA83935-D979-E953-7DA6-409E8E5CA361}"/>
              </a:ext>
            </a:extLst>
          </p:cNvPr>
          <p:cNvCxnSpPr>
            <a:cxnSpLocks/>
            <a:endCxn id="7" idx="1"/>
          </p:cNvCxnSpPr>
          <p:nvPr/>
        </p:nvCxnSpPr>
        <p:spPr>
          <a:xfrm>
            <a:off x="717630" y="0"/>
            <a:ext cx="558717" cy="43838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1213C505-47E4-1A80-29CD-C1C8B193CF3F}"/>
              </a:ext>
            </a:extLst>
          </p:cNvPr>
          <p:cNvCxnSpPr>
            <a:cxnSpLocks/>
            <a:stCxn id="8" idx="6"/>
            <a:endCxn id="6" idx="3"/>
          </p:cNvCxnSpPr>
          <p:nvPr/>
        </p:nvCxnSpPr>
        <p:spPr>
          <a:xfrm flipV="1">
            <a:off x="535722" y="2795909"/>
            <a:ext cx="1346136" cy="544026"/>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9EB49469-E1BC-A399-4212-63D873D0D096}"/>
              </a:ext>
            </a:extLst>
          </p:cNvPr>
          <p:cNvCxnSpPr>
            <a:cxnSpLocks/>
            <a:endCxn id="8" idx="2"/>
          </p:cNvCxnSpPr>
          <p:nvPr/>
        </p:nvCxnSpPr>
        <p:spPr>
          <a:xfrm>
            <a:off x="0" y="3276957"/>
            <a:ext cx="357592" cy="62978"/>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15" name="Textfeld 14">
            <a:extLst>
              <a:ext uri="{FF2B5EF4-FFF2-40B4-BE49-F238E27FC236}">
                <a16:creationId xmlns:a16="http://schemas.microsoft.com/office/drawing/2014/main" id="{6D959209-12C4-E51D-362A-35D2E235CD95}"/>
              </a:ext>
            </a:extLst>
          </p:cNvPr>
          <p:cNvSpPr txBox="1"/>
          <p:nvPr/>
        </p:nvSpPr>
        <p:spPr>
          <a:xfrm>
            <a:off x="831850" y="6396180"/>
            <a:ext cx="3773347" cy="2616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fld id="{2CEBC29D-A5FE-1248-A03D-D7D35CA1AE83}" type="slidenum">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4</a:t>
            </a:fld>
            <a:r>
              <a:rPr lang="de-DE" sz="1100" b="0" i="0">
                <a:latin typeface="IBM Plex Sans Light" panose="020B0403050203000203" pitchFamily="34" charset="0"/>
              </a:rPr>
              <a:t> | </a:t>
            </a:r>
            <a:fld id="{EF543838-273D-F04A-829F-F5483DF16BC0}" type="datetimeFigureOut">
              <a:rPr lang="de-DE" sz="1100" b="0" i="0" smtClean="0">
                <a:latin typeface="IBM Plex Sans Light" panose="020B0403050203000203" pitchFamily="34" charset="0"/>
              </a:rPr>
              <a:pPr marL="0" marR="0" lvl="0" indent="0" algn="l" defTabSz="914400" rtl="0" eaLnBrk="1" fontAlgn="auto" latinLnBrk="0" hangingPunct="1">
                <a:lnSpc>
                  <a:spcPct val="100000"/>
                </a:lnSpc>
                <a:spcBef>
                  <a:spcPts val="0"/>
                </a:spcBef>
                <a:spcAft>
                  <a:spcPts val="0"/>
                </a:spcAft>
                <a:buClrTx/>
                <a:buSzTx/>
                <a:buFontTx/>
                <a:buNone/>
                <a:tabLst/>
                <a:defRPr/>
              </a:pPr>
              <a:t>27.04.2026</a:t>
            </a:fld>
            <a:endParaRPr lang="de-DE" sz="1100" b="0" i="0">
              <a:latin typeface="IBM Plex Sans Light" panose="020B0403050203000203" pitchFamily="34" charset="0"/>
            </a:endParaRPr>
          </a:p>
        </p:txBody>
      </p:sp>
    </p:spTree>
    <p:extLst>
      <p:ext uri="{BB962C8B-B14F-4D97-AF65-F5344CB8AC3E}">
        <p14:creationId xmlns:p14="http://schemas.microsoft.com/office/powerpoint/2010/main" val="653220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a:xfrm>
            <a:off x="838200" y="1530733"/>
            <a:ext cx="9301222" cy="1325563"/>
          </a:xfrm>
        </p:spPr>
        <p:txBody>
          <a:bodyPr>
            <a:normAutofit/>
          </a:bodyPr>
          <a:lstStyle/>
          <a:p>
            <a:r>
              <a:rPr lang="de-DE" sz="3200" dirty="0"/>
              <a:t>WHAT WE DO</a:t>
            </a:r>
            <a:endParaRPr lang="de-DE" sz="3200" dirty="0">
              <a:highlight>
                <a:srgbClr val="FFFF00"/>
              </a:highlight>
            </a:endParaRPr>
          </a:p>
        </p:txBody>
      </p:sp>
      <p:sp>
        <p:nvSpPr>
          <p:cNvPr id="3" name="Inhaltsplatzhalter 2">
            <a:extLst>
              <a:ext uri="{FF2B5EF4-FFF2-40B4-BE49-F238E27FC236}">
                <a16:creationId xmlns:a16="http://schemas.microsoft.com/office/drawing/2014/main" id="{2774D13B-EFB5-68EE-D230-2FF8977E7F20}"/>
              </a:ext>
            </a:extLst>
          </p:cNvPr>
          <p:cNvSpPr>
            <a:spLocks noGrp="1"/>
          </p:cNvSpPr>
          <p:nvPr>
            <p:ph sz="half" idx="1"/>
          </p:nvPr>
        </p:nvSpPr>
        <p:spPr>
          <a:xfrm>
            <a:off x="838199" y="2681480"/>
            <a:ext cx="3954865" cy="4661092"/>
          </a:xfrm>
        </p:spPr>
        <p:txBody>
          <a:bodyPr vert="horz" lIns="91440" tIns="45720" rIns="91440" bIns="45720" rtlCol="0" anchor="t">
            <a:normAutofit/>
          </a:bodyPr>
          <a:lstStyle/>
          <a:p>
            <a:pPr marL="342900" lvl="2" indent="-342900">
              <a:lnSpc>
                <a:spcPct val="100000"/>
              </a:lnSpc>
              <a:spcBef>
                <a:spcPts val="1000"/>
              </a:spcBef>
            </a:pPr>
            <a:r>
              <a:rPr lang="en-US" sz="2000" dirty="0"/>
              <a:t>Research fellowships for researchers from Germany </a:t>
            </a:r>
          </a:p>
          <a:p>
            <a:pPr marL="342900" lvl="2" indent="-342900">
              <a:lnSpc>
                <a:spcPct val="100000"/>
              </a:lnSpc>
              <a:spcBef>
                <a:spcPts val="1000"/>
              </a:spcBef>
            </a:pPr>
            <a:r>
              <a:rPr lang="en-US" sz="2000" dirty="0"/>
              <a:t>Research as the guest of a member of the Humboldt network abroad</a:t>
            </a:r>
            <a:endParaRPr lang="de-DE" sz="2000" dirty="0"/>
          </a:p>
        </p:txBody>
      </p:sp>
      <p:pic>
        <p:nvPicPr>
          <p:cNvPr id="4" name="Grafik 3">
            <a:extLst>
              <a:ext uri="{FF2B5EF4-FFF2-40B4-BE49-F238E27FC236}">
                <a16:creationId xmlns:a16="http://schemas.microsoft.com/office/drawing/2014/main" id="{C52F61B0-9FC1-916E-EAE4-3F9E4304FA34}"/>
              </a:ext>
            </a:extLst>
          </p:cNvPr>
          <p:cNvPicPr>
            <a:picLocks noChangeAspect="1"/>
          </p:cNvPicPr>
          <p:nvPr/>
        </p:nvPicPr>
        <p:blipFill rotWithShape="1">
          <a:blip r:embed="rId3"/>
          <a:srcRect l="976" r="10135"/>
          <a:stretch/>
        </p:blipFill>
        <p:spPr>
          <a:xfrm>
            <a:off x="6096000" y="0"/>
            <a:ext cx="6096000" cy="6858000"/>
          </a:xfrm>
          <a:prstGeom prst="rect">
            <a:avLst/>
          </a:prstGeom>
        </p:spPr>
      </p:pic>
      <p:pic>
        <p:nvPicPr>
          <p:cNvPr id="5" name="Grafik 4">
            <a:extLst>
              <a:ext uri="{FF2B5EF4-FFF2-40B4-BE49-F238E27FC236}">
                <a16:creationId xmlns:a16="http://schemas.microsoft.com/office/drawing/2014/main" id="{D22709C7-3F77-5AEA-F121-1DFE1E2FA824}"/>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6" name="Oval 5">
            <a:extLst>
              <a:ext uri="{FF2B5EF4-FFF2-40B4-BE49-F238E27FC236}">
                <a16:creationId xmlns:a16="http://schemas.microsoft.com/office/drawing/2014/main" id="{F6BC2A5F-D56D-17AB-AB5E-5AC09E8F1FA7}"/>
              </a:ext>
            </a:extLst>
          </p:cNvPr>
          <p:cNvSpPr/>
          <p:nvPr/>
        </p:nvSpPr>
        <p:spPr>
          <a:xfrm>
            <a:off x="9855849" y="1340772"/>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7" name="Oval 6">
            <a:extLst>
              <a:ext uri="{FF2B5EF4-FFF2-40B4-BE49-F238E27FC236}">
                <a16:creationId xmlns:a16="http://schemas.microsoft.com/office/drawing/2014/main" id="{C9E3FD11-CB82-A4C6-BD82-0AC857495C7B}"/>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8687F941-508E-8E47-3D5F-D33841824A05}"/>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CFA4C7EB-0BEB-7FD6-2D3E-E51D1EF6BC3D}"/>
              </a:ext>
            </a:extLst>
          </p:cNvPr>
          <p:cNvSpPr/>
          <p:nvPr/>
        </p:nvSpPr>
        <p:spPr>
          <a:xfrm>
            <a:off x="8521106"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 Verbindung 9">
            <a:extLst>
              <a:ext uri="{FF2B5EF4-FFF2-40B4-BE49-F238E27FC236}">
                <a16:creationId xmlns:a16="http://schemas.microsoft.com/office/drawing/2014/main" id="{42C73D26-262A-9399-2049-8EC7B46F67FE}"/>
              </a:ext>
            </a:extLst>
          </p:cNvPr>
          <p:cNvCxnSpPr>
            <a:cxnSpLocks/>
            <a:stCxn id="8" idx="3"/>
            <a:endCxn id="6" idx="7"/>
          </p:cNvCxnSpPr>
          <p:nvPr/>
        </p:nvCxnSpPr>
        <p:spPr>
          <a:xfrm flipH="1">
            <a:off x="10230889" y="566264"/>
            <a:ext cx="926633" cy="83885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1" name="Gerade Verbindung 10">
            <a:extLst>
              <a:ext uri="{FF2B5EF4-FFF2-40B4-BE49-F238E27FC236}">
                <a16:creationId xmlns:a16="http://schemas.microsoft.com/office/drawing/2014/main" id="{17CF731E-25E9-C1ED-E664-2B361CD25469}"/>
              </a:ext>
            </a:extLst>
          </p:cNvPr>
          <p:cNvCxnSpPr>
            <a:cxnSpLocks/>
            <a:stCxn id="7" idx="2"/>
            <a:endCxn id="6" idx="5"/>
          </p:cNvCxnSpPr>
          <p:nvPr/>
        </p:nvCxnSpPr>
        <p:spPr>
          <a:xfrm flipH="1" flipV="1">
            <a:off x="10230889" y="1715812"/>
            <a:ext cx="1502579" cy="10087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0FD08CBF-984D-C2AA-AB14-393C38E360DF}"/>
              </a:ext>
            </a:extLst>
          </p:cNvPr>
          <p:cNvCxnSpPr>
            <a:cxnSpLocks/>
            <a:stCxn id="6" idx="3"/>
            <a:endCxn id="9" idx="7"/>
          </p:cNvCxnSpPr>
          <p:nvPr/>
        </p:nvCxnSpPr>
        <p:spPr>
          <a:xfrm flipH="1">
            <a:off x="8673149" y="1715812"/>
            <a:ext cx="1247047" cy="156114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BA325BA3-5276-907C-F7C4-6D3376402FB2}"/>
              </a:ext>
            </a:extLst>
          </p:cNvPr>
          <p:cNvCxnSpPr>
            <a:cxnSpLocks/>
            <a:endCxn id="8"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E3C6598C-768E-AE25-27E8-543FFAA3A90D}"/>
              </a:ext>
            </a:extLst>
          </p:cNvPr>
          <p:cNvCxnSpPr>
            <a:cxnSpLocks/>
            <a:endCxn id="7"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590474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AA8B280-CCBF-DAB5-7668-09B9A3969C03}"/>
              </a:ext>
            </a:extLst>
          </p:cNvPr>
          <p:cNvSpPr>
            <a:spLocks noGrp="1"/>
          </p:cNvSpPr>
          <p:nvPr>
            <p:ph type="title"/>
          </p:nvPr>
        </p:nvSpPr>
        <p:spPr/>
        <p:txBody>
          <a:bodyPr/>
          <a:lstStyle/>
          <a:p>
            <a:r>
              <a:rPr lang="de-DE" dirty="0"/>
              <a:t>WHAT WE DO</a:t>
            </a:r>
            <a:endParaRPr lang="de-DE" dirty="0">
              <a:highlight>
                <a:srgbClr val="FFFF00"/>
              </a:highlight>
            </a:endParaRPr>
          </a:p>
        </p:txBody>
      </p:sp>
      <p:pic>
        <p:nvPicPr>
          <p:cNvPr id="6" name="Bildplatzhalter 5" descr="Ein Bild, das Person, Boden, draußen enthält.&#10;&#10;Automatisch generierte Beschreibung">
            <a:extLst>
              <a:ext uri="{FF2B5EF4-FFF2-40B4-BE49-F238E27FC236}">
                <a16:creationId xmlns:a16="http://schemas.microsoft.com/office/drawing/2014/main" id="{7EC51F92-4CB0-B77D-D3D9-FD9EEB1D6C49}"/>
              </a:ext>
            </a:extLst>
          </p:cNvPr>
          <p:cNvPicPr>
            <a:picLocks noGrp="1" noChangeAspect="1"/>
          </p:cNvPicPr>
          <p:nvPr>
            <p:ph type="pic" idx="1"/>
          </p:nvPr>
        </p:nvPicPr>
        <p:blipFill rotWithShape="1">
          <a:blip r:embed="rId3"/>
          <a:srcRect l="5866" t="28214" r="6071" b="25430"/>
          <a:stretch/>
        </p:blipFill>
        <p:spPr>
          <a:xfrm>
            <a:off x="5183188" y="987425"/>
            <a:ext cx="6172200" cy="4873625"/>
          </a:xfrm>
        </p:spPr>
      </p:pic>
      <p:sp>
        <p:nvSpPr>
          <p:cNvPr id="3" name="Inhaltsplatzhalter 2">
            <a:extLst>
              <a:ext uri="{FF2B5EF4-FFF2-40B4-BE49-F238E27FC236}">
                <a16:creationId xmlns:a16="http://schemas.microsoft.com/office/drawing/2014/main" id="{2774D13B-EFB5-68EE-D230-2FF8977E7F20}"/>
              </a:ext>
            </a:extLst>
          </p:cNvPr>
          <p:cNvSpPr>
            <a:spLocks noGrp="1"/>
          </p:cNvSpPr>
          <p:nvPr>
            <p:ph type="body" sz="half" idx="2"/>
          </p:nvPr>
        </p:nvSpPr>
        <p:spPr>
          <a:xfrm>
            <a:off x="839788" y="1880576"/>
            <a:ext cx="3932237" cy="3988412"/>
          </a:xfrm>
        </p:spPr>
        <p:txBody>
          <a:bodyPr>
            <a:normAutofit/>
          </a:bodyPr>
          <a:lstStyle/>
          <a:p>
            <a:pPr marL="342900" lvl="2" indent="-342900">
              <a:lnSpc>
                <a:spcPct val="100000"/>
              </a:lnSpc>
              <a:spcBef>
                <a:spcPts val="1000"/>
              </a:spcBef>
              <a:buFont typeface="Arial" panose="020B0604020202020204" pitchFamily="34" charset="0"/>
              <a:buChar char="•"/>
            </a:pPr>
            <a:r>
              <a:rPr lang="en-US" sz="2000" dirty="0"/>
              <a:t>No quotas, neither for individual countries nor for specific academic disciplines </a:t>
            </a:r>
          </a:p>
          <a:p>
            <a:pPr marL="342900" lvl="2" indent="-342900">
              <a:lnSpc>
                <a:spcPct val="100000"/>
              </a:lnSpc>
              <a:spcBef>
                <a:spcPts val="1000"/>
              </a:spcBef>
              <a:buFont typeface="Arial" panose="020B0604020202020204" pitchFamily="34" charset="0"/>
              <a:buChar char="•"/>
            </a:pPr>
            <a:r>
              <a:rPr lang="en-US" sz="2000" dirty="0"/>
              <a:t>The only thing that counts is the applicant’s academic record</a:t>
            </a:r>
          </a:p>
          <a:p>
            <a:pPr marL="342900" lvl="2" indent="-342900">
              <a:lnSpc>
                <a:spcPct val="100000"/>
              </a:lnSpc>
              <a:spcBef>
                <a:spcPts val="1000"/>
              </a:spcBef>
              <a:buFont typeface="Arial" panose="020B0604020202020204" pitchFamily="34" charset="0"/>
              <a:buChar char="•"/>
            </a:pPr>
            <a:r>
              <a:rPr lang="en-US" sz="2000" dirty="0"/>
              <a:t>We support people, not projects</a:t>
            </a:r>
            <a:endParaRPr lang="de-DE" sz="2000" dirty="0"/>
          </a:p>
        </p:txBody>
      </p:sp>
    </p:spTree>
    <p:extLst>
      <p:ext uri="{BB962C8B-B14F-4D97-AF65-F5344CB8AC3E}">
        <p14:creationId xmlns:p14="http://schemas.microsoft.com/office/powerpoint/2010/main" val="1704466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0CA0E-FC30-0CA7-E7EB-FBC2E5B542B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1A2A483A-1447-177C-A71C-580832CC4AF7}"/>
              </a:ext>
            </a:extLst>
          </p:cNvPr>
          <p:cNvSpPr>
            <a:spLocks noGrp="1"/>
          </p:cNvSpPr>
          <p:nvPr>
            <p:ph type="title"/>
          </p:nvPr>
        </p:nvSpPr>
        <p:spPr>
          <a:xfrm>
            <a:off x="839788" y="987424"/>
            <a:ext cx="4266366" cy="1303103"/>
          </a:xfrm>
        </p:spPr>
        <p:txBody>
          <a:bodyPr>
            <a:normAutofit/>
          </a:bodyPr>
          <a:lstStyle/>
          <a:p>
            <a:r>
              <a:rPr lang="en-GB" altLang="de-DE" cap="all" dirty="0"/>
              <a:t>Equal opportunities</a:t>
            </a:r>
            <a:endParaRPr lang="de-DE" cap="all" dirty="0">
              <a:highlight>
                <a:srgbClr val="FFFF00"/>
              </a:highlight>
            </a:endParaRPr>
          </a:p>
        </p:txBody>
      </p:sp>
      <p:sp>
        <p:nvSpPr>
          <p:cNvPr id="3" name="Inhaltsplatzhalter 2">
            <a:extLst>
              <a:ext uri="{FF2B5EF4-FFF2-40B4-BE49-F238E27FC236}">
                <a16:creationId xmlns:a16="http://schemas.microsoft.com/office/drawing/2014/main" id="{0421A9CB-4B14-F72B-3A6E-056EC5C39A10}"/>
              </a:ext>
            </a:extLst>
          </p:cNvPr>
          <p:cNvSpPr>
            <a:spLocks noGrp="1"/>
          </p:cNvSpPr>
          <p:nvPr>
            <p:ph type="body" sz="half" idx="2"/>
          </p:nvPr>
        </p:nvSpPr>
        <p:spPr>
          <a:xfrm>
            <a:off x="836612" y="2290527"/>
            <a:ext cx="3932237" cy="3768583"/>
          </a:xfrm>
        </p:spPr>
        <p:txBody>
          <a:bodyPr>
            <a:normAutofit/>
          </a:bodyPr>
          <a:lstStyle/>
          <a:p>
            <a:pPr marL="342900" lvl="2" indent="-342900">
              <a:lnSpc>
                <a:spcPct val="100000"/>
              </a:lnSpc>
              <a:spcBef>
                <a:spcPts val="1000"/>
              </a:spcBef>
              <a:buFont typeface="Arial" panose="020B0604020202020204" pitchFamily="34" charset="0"/>
              <a:buChar char="•"/>
            </a:pPr>
            <a:r>
              <a:rPr lang="en-US" sz="2000" dirty="0"/>
              <a:t>Equal opportunities is an important priority for the Foundation</a:t>
            </a:r>
          </a:p>
          <a:p>
            <a:pPr marL="342900" lvl="2" indent="-342900">
              <a:lnSpc>
                <a:spcPct val="100000"/>
              </a:lnSpc>
              <a:spcBef>
                <a:spcPts val="1000"/>
              </a:spcBef>
              <a:buFont typeface="Arial" panose="020B0604020202020204" pitchFamily="34" charset="0"/>
              <a:buChar char="•"/>
            </a:pPr>
            <a:r>
              <a:rPr lang="en-US" sz="2000" dirty="0"/>
              <a:t>Fellowship extension or interruption, allowances to support childcare </a:t>
            </a:r>
          </a:p>
          <a:p>
            <a:pPr marL="342900" lvl="2" indent="-342900">
              <a:lnSpc>
                <a:spcPct val="100000"/>
              </a:lnSpc>
              <a:spcBef>
                <a:spcPts val="1000"/>
              </a:spcBef>
              <a:buFont typeface="Arial" panose="020B0604020202020204" pitchFamily="34" charset="0"/>
              <a:buChar char="•"/>
            </a:pPr>
            <a:r>
              <a:rPr lang="en-US" sz="2000" dirty="0"/>
              <a:t>Targeted counselling and provision of information</a:t>
            </a:r>
          </a:p>
        </p:txBody>
      </p:sp>
      <p:pic>
        <p:nvPicPr>
          <p:cNvPr id="8" name="Bildplatzhalter 7" descr="Chemiestudentinnen bei einem Experiment">
            <a:extLst>
              <a:ext uri="{FF2B5EF4-FFF2-40B4-BE49-F238E27FC236}">
                <a16:creationId xmlns:a16="http://schemas.microsoft.com/office/drawing/2014/main" id="{9472346C-494B-30B0-A180-E77AF597DE79}"/>
              </a:ext>
            </a:extLst>
          </p:cNvPr>
          <p:cNvPicPr>
            <a:picLocks noGrp="1" noChangeAspect="1"/>
          </p:cNvPicPr>
          <p:nvPr>
            <p:ph type="pic" idx="1"/>
          </p:nvPr>
        </p:nvPicPr>
        <p:blipFill>
          <a:blip r:embed="rId3"/>
          <a:srcRect l="7795" r="7795"/>
          <a:stretch>
            <a:fillRect/>
          </a:stretch>
        </p:blipFill>
        <p:spPr>
          <a:xfrm>
            <a:off x="5183188" y="987425"/>
            <a:ext cx="6172200" cy="4873625"/>
          </a:xfrm>
          <a:prstGeom prst="rect">
            <a:avLst/>
          </a:prstGeom>
        </p:spPr>
      </p:pic>
    </p:spTree>
    <p:extLst>
      <p:ext uri="{BB962C8B-B14F-4D97-AF65-F5344CB8AC3E}">
        <p14:creationId xmlns:p14="http://schemas.microsoft.com/office/powerpoint/2010/main" val="352532569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1">
            <a:extLst>
              <a:ext uri="{FF2B5EF4-FFF2-40B4-BE49-F238E27FC236}">
                <a16:creationId xmlns:a16="http://schemas.microsoft.com/office/drawing/2014/main" id="{275903FB-F453-EE4C-B082-09899F3A0344}"/>
              </a:ext>
            </a:extLst>
          </p:cNvPr>
          <p:cNvSpPr>
            <a:spLocks noGrp="1"/>
          </p:cNvSpPr>
          <p:nvPr/>
        </p:nvSpPr>
        <p:spPr>
          <a:xfrm>
            <a:off x="838200" y="365125"/>
            <a:ext cx="7089648"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b="1" kern="1200">
                <a:solidFill>
                  <a:schemeClr val="accent5"/>
                </a:solidFill>
                <a:latin typeface="IBM Plex Sans" panose="020B0503050203000203" pitchFamily="34" charset="0"/>
                <a:ea typeface="+mj-ea"/>
                <a:cs typeface="+mj-cs"/>
              </a:defRPr>
            </a:lvl1pPr>
          </a:lstStyle>
          <a:p>
            <a:r>
              <a:rPr lang="de-DE" sz="3200" dirty="0">
                <a:latin typeface="IBM Plex Sans"/>
              </a:rPr>
              <a:t>HUMBOLDT FOUNDATION FINANCING</a:t>
            </a:r>
            <a:endParaRPr lang="en-US" sz="3200" dirty="0"/>
          </a:p>
        </p:txBody>
      </p:sp>
      <p:sp>
        <p:nvSpPr>
          <p:cNvPr id="5" name="Inhaltsplatzhalter 2">
            <a:extLst>
              <a:ext uri="{FF2B5EF4-FFF2-40B4-BE49-F238E27FC236}">
                <a16:creationId xmlns:a16="http://schemas.microsoft.com/office/drawing/2014/main" id="{F2584573-213E-19D8-6EC2-FD0E127E05F0}"/>
              </a:ext>
            </a:extLst>
          </p:cNvPr>
          <p:cNvSpPr>
            <a:spLocks noGrp="1"/>
          </p:cNvSpPr>
          <p:nvPr/>
        </p:nvSpPr>
        <p:spPr>
          <a:xfrm>
            <a:off x="838199" y="1825625"/>
            <a:ext cx="10017370" cy="4351338"/>
          </a:xfrm>
          <a:prstGeom prst="rect">
            <a:avLst/>
          </a:prstGeom>
        </p:spPr>
        <p:txBody>
          <a:bodyPr vert="horz" lIns="91440" tIns="45720" rIns="91440" bIns="45720" rtlCol="0" anchor="t">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de-DE" dirty="0">
                <a:latin typeface="IBM Plex Sans Light"/>
              </a:rPr>
              <a:t>Budget 2026*: </a:t>
            </a:r>
            <a:r>
              <a:rPr lang="de-DE" dirty="0" err="1">
                <a:latin typeface="IBM Plex Sans Light"/>
              </a:rPr>
              <a:t>approx</a:t>
            </a:r>
            <a:r>
              <a:rPr lang="de-DE" dirty="0">
                <a:latin typeface="IBM Plex Sans Light"/>
              </a:rPr>
              <a:t>. 165.0 </a:t>
            </a:r>
            <a:r>
              <a:rPr lang="de-DE" dirty="0" err="1">
                <a:latin typeface="IBM Plex Sans Light"/>
              </a:rPr>
              <a:t>million</a:t>
            </a:r>
            <a:r>
              <a:rPr lang="de-DE" dirty="0">
                <a:latin typeface="IBM Plex Sans Light"/>
              </a:rPr>
              <a:t> </a:t>
            </a:r>
            <a:r>
              <a:rPr lang="de-DE" dirty="0" err="1">
                <a:latin typeface="IBM Plex Sans Light"/>
              </a:rPr>
              <a:t>euros</a:t>
            </a:r>
            <a:r>
              <a:rPr lang="de-DE" dirty="0">
                <a:latin typeface="IBM Plex Sans Light"/>
              </a:rPr>
              <a:t>, </a:t>
            </a:r>
            <a:r>
              <a:rPr lang="en-US" dirty="0">
                <a:latin typeface="IBM Plex Sans Light"/>
              </a:rPr>
              <a:t>98 percent financed through federal funds.</a:t>
            </a:r>
            <a:endParaRPr lang="de-DE" dirty="0">
              <a:latin typeface="IBM Plex Sans Light"/>
            </a:endParaRPr>
          </a:p>
          <a:p>
            <a:pPr marL="0" indent="0">
              <a:buNone/>
            </a:pPr>
            <a:endParaRPr lang="de-DE" dirty="0">
              <a:latin typeface="IBM Plex Sans Light"/>
            </a:endParaRPr>
          </a:p>
        </p:txBody>
      </p:sp>
      <p:graphicFrame>
        <p:nvGraphicFramePr>
          <p:cNvPr id="7" name="Diagramm 4">
            <a:extLst>
              <a:ext uri="{FF2B5EF4-FFF2-40B4-BE49-F238E27FC236}">
                <a16:creationId xmlns:a16="http://schemas.microsoft.com/office/drawing/2014/main" id="{9C6437D7-B061-1772-EA4F-840F3082F96E}"/>
              </a:ext>
            </a:extLst>
          </p:cNvPr>
          <p:cNvGraphicFramePr/>
          <p:nvPr/>
        </p:nvGraphicFramePr>
        <p:xfrm>
          <a:off x="666403" y="2220231"/>
          <a:ext cx="4459126" cy="3956732"/>
        </p:xfrm>
        <a:graphic>
          <a:graphicData uri="http://schemas.openxmlformats.org/drawingml/2006/chart">
            <c:chart xmlns:c="http://schemas.openxmlformats.org/drawingml/2006/chart" xmlns:r="http://schemas.openxmlformats.org/officeDocument/2006/relationships" r:id="rId2"/>
          </a:graphicData>
        </a:graphic>
      </p:graphicFrame>
      <p:sp>
        <p:nvSpPr>
          <p:cNvPr id="8" name="Inhaltsplatzhalter 2">
            <a:extLst>
              <a:ext uri="{FF2B5EF4-FFF2-40B4-BE49-F238E27FC236}">
                <a16:creationId xmlns:a16="http://schemas.microsoft.com/office/drawing/2014/main" id="{48CD00F6-A41C-83AF-348C-52BD242A09C5}"/>
              </a:ext>
            </a:extLst>
          </p:cNvPr>
          <p:cNvSpPr txBox="1">
            <a:spLocks/>
          </p:cNvSpPr>
          <p:nvPr/>
        </p:nvSpPr>
        <p:spPr>
          <a:xfrm>
            <a:off x="5295900" y="2710238"/>
            <a:ext cx="4543425" cy="2315075"/>
          </a:xfrm>
          <a:prstGeom prst="rect">
            <a:avLst/>
          </a:prstGeom>
        </p:spPr>
        <p:txBody>
          <a:bodyPr vert="horz" lIns="91440" tIns="45720" rIns="91440" bIns="45720" rtlCol="0" anchor="t">
            <a:noAutofit/>
          </a:bodyPr>
          <a:lstStyle>
            <a:defPPr>
              <a:defRPr lang="de-DE"/>
            </a:defPPr>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DC299"/>
                </a:solidFill>
                <a:effectLst/>
                <a:uLnTx/>
                <a:uFillTx/>
                <a:latin typeface="IBM Plex Sans Light" panose="020B0403050203000203" pitchFamily="34" charset="0"/>
                <a:ea typeface="+mn-ea"/>
                <a:cs typeface="+mn-cs"/>
              </a:rPr>
              <a:t>AA			32.0 %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solidFill>
                <a:effectLst/>
                <a:uLnTx/>
                <a:uFillTx/>
                <a:latin typeface="IBM Plex Sans Light" panose="020B0403050203000203" pitchFamily="34" charset="0"/>
                <a:ea typeface="+mn-ea"/>
                <a:cs typeface="+mn-cs"/>
              </a:rPr>
              <a:t>BMZ			3.8 %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00D5E3">
                    <a:lumMod val="75000"/>
                  </a:srgbClr>
                </a:solidFill>
                <a:effectLst/>
                <a:uLnTx/>
                <a:uFillTx/>
                <a:latin typeface="IBM Plex Sans Light" panose="020B0403050203000203" pitchFamily="34" charset="0"/>
                <a:ea typeface="+mn-ea"/>
                <a:cs typeface="+mn-cs"/>
              </a:rPr>
              <a:t>AA (IKI)		1.1 %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FF9664"/>
                </a:solidFill>
                <a:effectLst/>
                <a:uLnTx/>
                <a:uFillTx/>
                <a:latin typeface="IBM Plex Sans Light" panose="020B0403050203000203" pitchFamily="34" charset="0"/>
                <a:ea typeface="+mn-ea"/>
                <a:cs typeface="+mn-cs"/>
              </a:rPr>
              <a:t>EU			0.1 %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de-DE" sz="1800" b="1" i="0" u="none" strike="noStrike" kern="1200" cap="none" spc="0" normalizeH="0" baseline="0" noProof="0" dirty="0">
                <a:ln>
                  <a:noFill/>
                </a:ln>
                <a:solidFill>
                  <a:srgbClr val="75EB9E"/>
                </a:solidFill>
                <a:effectLst/>
                <a:uLnTx/>
                <a:uFillTx/>
                <a:latin typeface="IBM Plex Sans Light" panose="020B0403050203000203" pitchFamily="34" charset="0"/>
                <a:ea typeface="+mn-ea"/>
                <a:cs typeface="+mn-cs"/>
              </a:rPr>
              <a:t>Andere		1.4 %</a:t>
            </a: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1800" b="1" dirty="0">
                <a:solidFill>
                  <a:srgbClr val="FF0046"/>
                </a:solidFill>
                <a:latin typeface="IBM Plex Sans Light"/>
              </a:rPr>
              <a:t>BMFTR</a:t>
            </a:r>
            <a:r>
              <a:rPr kumimoji="0" lang="de-DE" sz="1800" b="1" i="0" u="none" strike="noStrike" kern="1200" cap="none" spc="0" normalizeH="0" baseline="0" noProof="0" dirty="0">
                <a:ln>
                  <a:noFill/>
                </a:ln>
                <a:solidFill>
                  <a:srgbClr val="FF0046"/>
                </a:solidFill>
                <a:effectLst/>
                <a:uLnTx/>
                <a:uFillTx/>
                <a:latin typeface="IBM Plex Sans Light"/>
              </a:rPr>
              <a:t>		</a:t>
            </a:r>
            <a:r>
              <a:rPr lang="de-DE" sz="1800" b="1" dirty="0">
                <a:solidFill>
                  <a:srgbClr val="FF0046"/>
                </a:solidFill>
                <a:latin typeface="IBM Plex Sans Light"/>
              </a:rPr>
              <a:t>61.</a:t>
            </a:r>
            <a:r>
              <a:rPr kumimoji="0" lang="de-DE" sz="1800" b="1" i="0" u="none" strike="noStrike" kern="1200" cap="none" spc="0" normalizeH="0" baseline="0" noProof="0" dirty="0">
                <a:ln>
                  <a:noFill/>
                </a:ln>
                <a:solidFill>
                  <a:srgbClr val="FF0046"/>
                </a:solidFill>
                <a:effectLst/>
                <a:uLnTx/>
                <a:uFillTx/>
                <a:latin typeface="IBM Plex Sans Light"/>
              </a:rPr>
              <a:t>6%</a:t>
            </a:r>
            <a:endParaRPr lang="de-DE" sz="1800" b="1" i="0" u="none" strike="noStrike" kern="1200" cap="none" spc="0" normalizeH="0" baseline="0" noProof="0" dirty="0">
              <a:ln>
                <a:noFill/>
              </a:ln>
              <a:solidFill>
                <a:srgbClr val="FF0046"/>
              </a:solidFill>
              <a:effectLst/>
              <a:uLnTx/>
              <a:uFillTx/>
              <a:latin typeface="IBM Plex Sans Light"/>
            </a:endParaRPr>
          </a:p>
        </p:txBody>
      </p:sp>
      <p:sp>
        <p:nvSpPr>
          <p:cNvPr id="10" name="Inhaltsplatzhalter 2">
            <a:extLst>
              <a:ext uri="{FF2B5EF4-FFF2-40B4-BE49-F238E27FC236}">
                <a16:creationId xmlns:a16="http://schemas.microsoft.com/office/drawing/2014/main" id="{6BF36733-6F47-BA4C-9736-18D308BE7BB3}"/>
              </a:ext>
            </a:extLst>
          </p:cNvPr>
          <p:cNvSpPr txBox="1">
            <a:spLocks/>
          </p:cNvSpPr>
          <p:nvPr/>
        </p:nvSpPr>
        <p:spPr>
          <a:xfrm>
            <a:off x="5295900" y="5276178"/>
            <a:ext cx="5865321" cy="103572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000" b="0" i="0" kern="1200">
                <a:solidFill>
                  <a:schemeClr val="tx1"/>
                </a:solidFill>
                <a:latin typeface="IBM Plex Sans Light" panose="020B0403050203000203"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IBM Plex Sans Light" panose="020B0403050203000203"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IBM Plex Sans Light" panose="020B0403050203000203"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b="0" i="0" kern="1200">
                <a:solidFill>
                  <a:schemeClr val="tx1"/>
                </a:solidFill>
                <a:latin typeface="IBM Plex Sans Light" panose="020B0403050203000203"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defTabSz="540000">
              <a:buNone/>
              <a:defRPr/>
            </a:pPr>
            <a:r>
              <a:rPr lang="en-US" sz="1000" dirty="0">
                <a:solidFill>
                  <a:srgbClr val="000000"/>
                </a:solidFill>
                <a:latin typeface="IBM Plex Sans Light"/>
              </a:rPr>
              <a:t>AA:	Federal Foreign Office </a:t>
            </a:r>
            <a:br>
              <a:rPr lang="en-US" sz="1000" dirty="0"/>
            </a:br>
            <a:r>
              <a:rPr lang="en-US" sz="1000" dirty="0">
                <a:solidFill>
                  <a:srgbClr val="000000"/>
                </a:solidFill>
                <a:latin typeface="IBM Plex Sans Light"/>
              </a:rPr>
              <a:t>BMFTR:	Federal Ministry of Research, Technology and Space</a:t>
            </a:r>
            <a:br>
              <a:rPr lang="en-US" sz="1000" dirty="0"/>
            </a:br>
            <a:r>
              <a:rPr lang="en-US" sz="1000" dirty="0">
                <a:solidFill>
                  <a:srgbClr val="000000"/>
                </a:solidFill>
                <a:latin typeface="IBM Plex Sans Light"/>
              </a:rPr>
              <a:t>BMZ:	Federal Ministry for Economic Cooperation and Development </a:t>
            </a:r>
            <a:br>
              <a:rPr lang="en-US" sz="1000" dirty="0"/>
            </a:br>
            <a:r>
              <a:rPr lang="en-US" sz="1000" dirty="0">
                <a:solidFill>
                  <a:srgbClr val="000000"/>
                </a:solidFill>
                <a:latin typeface="IBM Plex Sans Light"/>
              </a:rPr>
              <a:t>IKI:	</a:t>
            </a:r>
            <a:r>
              <a:rPr lang="de-DE" sz="1000" dirty="0">
                <a:solidFill>
                  <a:srgbClr val="000000"/>
                </a:solidFill>
                <a:latin typeface="IBM Plex Sans Light"/>
              </a:rPr>
              <a:t>International Climate Initiative</a:t>
            </a:r>
            <a:br>
              <a:rPr lang="de-DE" sz="1000" dirty="0"/>
            </a:br>
            <a:r>
              <a:rPr lang="de-DE" sz="1000" dirty="0">
                <a:solidFill>
                  <a:srgbClr val="000000"/>
                </a:solidFill>
                <a:latin typeface="IBM Plex Sans Light"/>
              </a:rPr>
              <a:t>EU:	European Union</a:t>
            </a:r>
            <a:endParaRPr lang="en-US" sz="1000" dirty="0">
              <a:solidFill>
                <a:srgbClr val="000000"/>
              </a:solidFill>
              <a:latin typeface="IBM Plex Sans Light"/>
            </a:endParaRPr>
          </a:p>
          <a:p>
            <a:pPr marL="0" indent="0" defTabSz="540000">
              <a:buNone/>
            </a:pPr>
            <a:br>
              <a:rPr lang="de-DE" sz="1000" dirty="0"/>
            </a:br>
            <a:r>
              <a:rPr lang="en-US" sz="1000" dirty="0">
                <a:latin typeface="IBM Plex Sans Light"/>
              </a:rPr>
              <a:t>* according to the first version of the 2026 economic plan dated 19 November 2025</a:t>
            </a:r>
            <a:endParaRPr lang="de-DE" sz="1000" dirty="0">
              <a:latin typeface="IBM Plex Sans Light"/>
            </a:endParaRPr>
          </a:p>
          <a:p>
            <a:pPr marL="0" marR="0" lvl="0" indent="0" algn="l" defTabSz="540000" rtl="0" eaLnBrk="1" fontAlgn="auto" latinLnBrk="0" hangingPunct="1">
              <a:lnSpc>
                <a:spcPct val="90000"/>
              </a:lnSpc>
              <a:spcBef>
                <a:spcPts val="0"/>
              </a:spcBef>
              <a:spcAft>
                <a:spcPts val="0"/>
              </a:spcAft>
              <a:buClrTx/>
              <a:buSzTx/>
              <a:buFont typeface="Arial" panose="020B0604020202020204" pitchFamily="34" charset="0"/>
              <a:buNone/>
              <a:tabLst/>
              <a:defRPr/>
            </a:pPr>
            <a:endPar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a:p>
            <a:pPr marL="0" marR="0" lvl="0" indent="0" algn="l" defTabSz="5400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de-DE" sz="1000" b="0" i="0" u="none" strike="noStrike" kern="1200" cap="none" spc="0" normalizeH="0" baseline="0" noProof="0" dirty="0">
              <a:ln>
                <a:noFill/>
              </a:ln>
              <a:solidFill>
                <a:srgbClr val="000000"/>
              </a:solidFill>
              <a:effectLst/>
              <a:uLnTx/>
              <a:uFillTx/>
              <a:latin typeface="IBM Plex Sans Light" panose="020B0403050203000203" pitchFamily="34" charset="0"/>
              <a:ea typeface="+mn-ea"/>
              <a:cs typeface="+mn-cs"/>
            </a:endParaRPr>
          </a:p>
        </p:txBody>
      </p:sp>
    </p:spTree>
    <p:extLst>
      <p:ext uri="{BB962C8B-B14F-4D97-AF65-F5344CB8AC3E}">
        <p14:creationId xmlns:p14="http://schemas.microsoft.com/office/powerpoint/2010/main" val="190160186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336F16-4A92-E1F8-83A3-A80BEF6E72F6}"/>
            </a:ext>
          </a:extLst>
        </p:cNvPr>
        <p:cNvGrpSpPr/>
        <p:nvPr/>
      </p:nvGrpSpPr>
      <p:grpSpPr>
        <a:xfrm>
          <a:off x="0" y="0"/>
          <a:ext cx="0" cy="0"/>
          <a:chOff x="0" y="0"/>
          <a:chExt cx="0" cy="0"/>
        </a:xfrm>
      </p:grpSpPr>
      <p:pic>
        <p:nvPicPr>
          <p:cNvPr id="5" name="Grafik 4" descr="Ein Bild, das Person, sitzend, Anzug enthält.&#10;&#10;Automatisch generierte Beschreibung">
            <a:extLst>
              <a:ext uri="{FF2B5EF4-FFF2-40B4-BE49-F238E27FC236}">
                <a16:creationId xmlns:a16="http://schemas.microsoft.com/office/drawing/2014/main" id="{C2C31F75-7DB0-FF8C-BDA6-561D72531DD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l="4210"/>
          <a:stretch/>
        </p:blipFill>
        <p:spPr>
          <a:xfrm>
            <a:off x="6352653" y="0"/>
            <a:ext cx="5839346" cy="6858000"/>
          </a:xfrm>
          <a:prstGeom prst="rect">
            <a:avLst/>
          </a:prstGeom>
        </p:spPr>
      </p:pic>
      <p:sp>
        <p:nvSpPr>
          <p:cNvPr id="2" name="Titel 1">
            <a:extLst>
              <a:ext uri="{FF2B5EF4-FFF2-40B4-BE49-F238E27FC236}">
                <a16:creationId xmlns:a16="http://schemas.microsoft.com/office/drawing/2014/main" id="{506B5D46-101E-7DBB-CED4-959DA120B761}"/>
              </a:ext>
            </a:extLst>
          </p:cNvPr>
          <p:cNvSpPr>
            <a:spLocks noGrp="1"/>
          </p:cNvSpPr>
          <p:nvPr>
            <p:ph type="title"/>
          </p:nvPr>
        </p:nvSpPr>
        <p:spPr>
          <a:xfrm>
            <a:off x="829147" y="1088571"/>
            <a:ext cx="3152303" cy="1036949"/>
          </a:xfrm>
        </p:spPr>
        <p:txBody>
          <a:bodyPr>
            <a:noAutofit/>
          </a:bodyPr>
          <a:lstStyle/>
          <a:p>
            <a:r>
              <a:rPr lang="de-DE" sz="3200" dirty="0"/>
              <a:t>OUR ROOTS</a:t>
            </a:r>
          </a:p>
        </p:txBody>
      </p:sp>
      <p:sp>
        <p:nvSpPr>
          <p:cNvPr id="3" name="Inhaltsplatzhalter 2">
            <a:extLst>
              <a:ext uri="{FF2B5EF4-FFF2-40B4-BE49-F238E27FC236}">
                <a16:creationId xmlns:a16="http://schemas.microsoft.com/office/drawing/2014/main" id="{73D92778-F177-E785-EE14-D460716AC224}"/>
              </a:ext>
            </a:extLst>
          </p:cNvPr>
          <p:cNvSpPr>
            <a:spLocks noGrp="1"/>
          </p:cNvSpPr>
          <p:nvPr>
            <p:ph sz="half" idx="1"/>
          </p:nvPr>
        </p:nvSpPr>
        <p:spPr>
          <a:xfrm>
            <a:off x="829147" y="2290527"/>
            <a:ext cx="5001148" cy="4046189"/>
          </a:xfrm>
        </p:spPr>
        <p:txBody>
          <a:bodyPr vert="horz" lIns="91440" tIns="45720" rIns="91440" bIns="45720" rtlCol="0" anchor="t">
            <a:normAutofit/>
          </a:bodyPr>
          <a:lstStyle/>
          <a:p>
            <a:pPr marL="0" indent="0" eaLnBrk="1" hangingPunct="1">
              <a:lnSpc>
                <a:spcPct val="100000"/>
              </a:lnSpc>
              <a:buNone/>
            </a:pPr>
            <a:r>
              <a:rPr lang="de-DE" altLang="de-DE" b="1" dirty="0">
                <a:solidFill>
                  <a:schemeClr val="accent5"/>
                </a:solidFill>
                <a:latin typeface="IBM Plex Sans" panose="020B0503050203000203" pitchFamily="34" charset="0"/>
              </a:rPr>
              <a:t>Alexander von Humboldt </a:t>
            </a:r>
            <a:r>
              <a:rPr lang="de-DE" altLang="de-DE" b="1" dirty="0">
                <a:latin typeface="IBM Plex Sans" panose="020B0503050203000203" pitchFamily="34" charset="0"/>
              </a:rPr>
              <a:t>(1769 – 1859):</a:t>
            </a:r>
            <a:br>
              <a:rPr lang="de-DE" altLang="de-DE" dirty="0"/>
            </a:br>
            <a:r>
              <a:rPr lang="en-GB" altLang="de-DE" dirty="0"/>
              <a:t>m</a:t>
            </a:r>
            <a:r>
              <a:rPr lang="en-GB" dirty="0"/>
              <a:t>ining engineer and natural scientist, explorer and polymath, citizen of the world and promoter of outstanding scientific talent.</a:t>
            </a:r>
          </a:p>
          <a:p>
            <a:pPr marL="0" indent="0">
              <a:lnSpc>
                <a:spcPct val="100000"/>
              </a:lnSpc>
              <a:buNone/>
            </a:pPr>
            <a:r>
              <a:rPr lang="en-GB" dirty="0">
                <a:latin typeface="IBM Plex Sans Light"/>
              </a:rPr>
              <a:t>Our international network of research cooperation was </a:t>
            </a:r>
            <a:r>
              <a:rPr lang="en-GB">
                <a:latin typeface="IBM Plex Sans Light"/>
              </a:rPr>
              <a:t>modelled after</a:t>
            </a:r>
            <a:br>
              <a:rPr lang="en-GB" dirty="0">
                <a:latin typeface="IBM Plex Sans Light"/>
              </a:rPr>
            </a:br>
            <a:r>
              <a:rPr lang="en-GB">
                <a:latin typeface="IBM Plex Sans Light"/>
              </a:rPr>
              <a:t>Humboldt's example.</a:t>
            </a:r>
            <a:endParaRPr lang="en-GB"/>
          </a:p>
          <a:p>
            <a:pPr marL="0" indent="0">
              <a:lnSpc>
                <a:spcPct val="100000"/>
              </a:lnSpc>
              <a:buNone/>
            </a:pPr>
            <a:r>
              <a:rPr lang="en-GB" dirty="0">
                <a:latin typeface="IBM Plex Sans Light"/>
              </a:rPr>
              <a:t>The foundation was originally established from the Humboldt family's assets.</a:t>
            </a:r>
          </a:p>
          <a:p>
            <a:pPr marL="0" indent="0">
              <a:lnSpc>
                <a:spcPct val="100000"/>
              </a:lnSpc>
              <a:buNone/>
            </a:pPr>
            <a:endParaRPr lang="en-GB" dirty="0"/>
          </a:p>
        </p:txBody>
      </p:sp>
      <p:pic>
        <p:nvPicPr>
          <p:cNvPr id="6" name="Grafik 5">
            <a:extLst>
              <a:ext uri="{FF2B5EF4-FFF2-40B4-BE49-F238E27FC236}">
                <a16:creationId xmlns:a16="http://schemas.microsoft.com/office/drawing/2014/main" id="{DDA64A61-7AA5-2967-C41A-9575B244B1A5}"/>
              </a:ext>
            </a:extLst>
          </p:cNvPr>
          <p:cNvPicPr>
            <a:picLocks noChangeAspect="1"/>
          </p:cNvPicPr>
          <p:nvPr/>
        </p:nvPicPr>
        <p:blipFill>
          <a:blip cstate="hqprint">
            <a:extLst>
              <a:ext uri="{28A0092B-C50C-407E-A947-70E740481C1C}">
                <a14:useLocalDpi xmlns:a14="http://schemas.microsoft.com/office/drawing/2010/main"/>
              </a:ext>
              <a:ext uri="{96DAC541-7B7A-43D3-8B79-37D633B846F1}">
                <asvg:svgBlip xmlns:asvg="http://schemas.microsoft.com/office/drawing/2016/SVG/main" r:embed="rId4"/>
              </a:ext>
            </a:extLst>
          </a:blip>
          <a:stretch>
            <a:fillRect/>
          </a:stretch>
        </p:blipFill>
        <p:spPr>
          <a:xfrm>
            <a:off x="11518453" y="6263375"/>
            <a:ext cx="527219" cy="527219"/>
          </a:xfrm>
          <a:prstGeom prst="rect">
            <a:avLst/>
          </a:prstGeom>
        </p:spPr>
      </p:pic>
      <p:sp>
        <p:nvSpPr>
          <p:cNvPr id="7" name="Oval 6">
            <a:extLst>
              <a:ext uri="{FF2B5EF4-FFF2-40B4-BE49-F238E27FC236}">
                <a16:creationId xmlns:a16="http://schemas.microsoft.com/office/drawing/2014/main" id="{E3365ACF-FCEE-3479-F2DE-0D4A592D2C24}"/>
              </a:ext>
            </a:extLst>
          </p:cNvPr>
          <p:cNvSpPr/>
          <p:nvPr/>
        </p:nvSpPr>
        <p:spPr>
          <a:xfrm>
            <a:off x="10872502" y="1923254"/>
            <a:ext cx="439387" cy="439387"/>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Oval 7">
            <a:extLst>
              <a:ext uri="{FF2B5EF4-FFF2-40B4-BE49-F238E27FC236}">
                <a16:creationId xmlns:a16="http://schemas.microsoft.com/office/drawing/2014/main" id="{C168E28F-8E40-2782-C882-735CB07618E6}"/>
              </a:ext>
            </a:extLst>
          </p:cNvPr>
          <p:cNvSpPr/>
          <p:nvPr/>
        </p:nvSpPr>
        <p:spPr>
          <a:xfrm>
            <a:off x="11733468" y="2623594"/>
            <a:ext cx="201880" cy="20188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Oval 8">
            <a:extLst>
              <a:ext uri="{FF2B5EF4-FFF2-40B4-BE49-F238E27FC236}">
                <a16:creationId xmlns:a16="http://schemas.microsoft.com/office/drawing/2014/main" id="{87C3B707-3A1C-482E-008F-251AADC78DDB}"/>
              </a:ext>
            </a:extLst>
          </p:cNvPr>
          <p:cNvSpPr/>
          <p:nvPr/>
        </p:nvSpPr>
        <p:spPr>
          <a:xfrm>
            <a:off x="11131037" y="411897"/>
            <a:ext cx="180852" cy="180852"/>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Oval 9">
            <a:extLst>
              <a:ext uri="{FF2B5EF4-FFF2-40B4-BE49-F238E27FC236}">
                <a16:creationId xmlns:a16="http://schemas.microsoft.com/office/drawing/2014/main" id="{D9102324-B79E-8C2D-A529-FE2F42066A1D}"/>
              </a:ext>
            </a:extLst>
          </p:cNvPr>
          <p:cNvSpPr/>
          <p:nvPr/>
        </p:nvSpPr>
        <p:spPr>
          <a:xfrm>
            <a:off x="10238767" y="3250870"/>
            <a:ext cx="178130" cy="178130"/>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1" name="Gerade Verbindung 10">
            <a:extLst>
              <a:ext uri="{FF2B5EF4-FFF2-40B4-BE49-F238E27FC236}">
                <a16:creationId xmlns:a16="http://schemas.microsoft.com/office/drawing/2014/main" id="{404286C6-EA8B-688F-0391-F8B5338E7CD8}"/>
              </a:ext>
            </a:extLst>
          </p:cNvPr>
          <p:cNvCxnSpPr>
            <a:cxnSpLocks/>
            <a:stCxn id="9" idx="4"/>
            <a:endCxn id="7" idx="0"/>
          </p:cNvCxnSpPr>
          <p:nvPr/>
        </p:nvCxnSpPr>
        <p:spPr>
          <a:xfrm flipH="1">
            <a:off x="11092196" y="592749"/>
            <a:ext cx="129267" cy="133050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2" name="Gerade Verbindung 11">
            <a:extLst>
              <a:ext uri="{FF2B5EF4-FFF2-40B4-BE49-F238E27FC236}">
                <a16:creationId xmlns:a16="http://schemas.microsoft.com/office/drawing/2014/main" id="{95A64DA7-E585-38AF-7E5D-E7B8961B9ADA}"/>
              </a:ext>
            </a:extLst>
          </p:cNvPr>
          <p:cNvCxnSpPr>
            <a:cxnSpLocks/>
            <a:stCxn id="8" idx="1"/>
            <a:endCxn id="7" idx="5"/>
          </p:cNvCxnSpPr>
          <p:nvPr/>
        </p:nvCxnSpPr>
        <p:spPr>
          <a:xfrm flipH="1" flipV="1">
            <a:off x="11247542" y="2298294"/>
            <a:ext cx="515491" cy="354865"/>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0607601D-52E4-4899-38B5-E538B69B74A7}"/>
              </a:ext>
            </a:extLst>
          </p:cNvPr>
          <p:cNvCxnSpPr>
            <a:cxnSpLocks/>
            <a:stCxn id="7" idx="3"/>
            <a:endCxn id="10" idx="7"/>
          </p:cNvCxnSpPr>
          <p:nvPr/>
        </p:nvCxnSpPr>
        <p:spPr>
          <a:xfrm flipH="1">
            <a:off x="10390810" y="2298294"/>
            <a:ext cx="546039" cy="978663"/>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 name="Gerade Verbindung 13">
            <a:extLst>
              <a:ext uri="{FF2B5EF4-FFF2-40B4-BE49-F238E27FC236}">
                <a16:creationId xmlns:a16="http://schemas.microsoft.com/office/drawing/2014/main" id="{27F3D315-5B12-C0B3-1871-F52CD7E7F383}"/>
              </a:ext>
            </a:extLst>
          </p:cNvPr>
          <p:cNvCxnSpPr>
            <a:cxnSpLocks/>
            <a:endCxn id="9" idx="7"/>
          </p:cNvCxnSpPr>
          <p:nvPr/>
        </p:nvCxnSpPr>
        <p:spPr>
          <a:xfrm flipH="1">
            <a:off x="11285404" y="238760"/>
            <a:ext cx="927674" cy="199622"/>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5" name="Gerade Verbindung 14">
            <a:extLst>
              <a:ext uri="{FF2B5EF4-FFF2-40B4-BE49-F238E27FC236}">
                <a16:creationId xmlns:a16="http://schemas.microsoft.com/office/drawing/2014/main" id="{F777CE50-A38F-25C4-603B-21A203D1D219}"/>
              </a:ext>
            </a:extLst>
          </p:cNvPr>
          <p:cNvCxnSpPr>
            <a:cxnSpLocks/>
            <a:endCxn id="8" idx="6"/>
          </p:cNvCxnSpPr>
          <p:nvPr/>
        </p:nvCxnSpPr>
        <p:spPr>
          <a:xfrm flipH="1">
            <a:off x="11935348" y="2623594"/>
            <a:ext cx="256652" cy="10094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6673523"/>
      </p:ext>
    </p:extLst>
  </p:cSld>
  <p:clrMapOvr>
    <a:masterClrMapping/>
  </p:clrMapOvr>
</p:sld>
</file>

<file path=ppt/theme/theme1.xml><?xml version="1.0" encoding="utf-8"?>
<a:theme xmlns:a="http://schemas.openxmlformats.org/drawingml/2006/main" name="Office">
  <a:themeElements>
    <a:clrScheme name="Test">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a:themeElements>
    <a:clrScheme name="AvH Farbpalette">
      <a:dk1>
        <a:srgbClr val="000000"/>
      </a:dk1>
      <a:lt1>
        <a:srgbClr val="FFFFFF"/>
      </a:lt1>
      <a:dk2>
        <a:srgbClr val="000000"/>
      </a:dk2>
      <a:lt2>
        <a:srgbClr val="FFFFFF"/>
      </a:lt2>
      <a:accent1>
        <a:srgbClr val="7DC299"/>
      </a:accent1>
      <a:accent2>
        <a:srgbClr val="00D5E3"/>
      </a:accent2>
      <a:accent3>
        <a:srgbClr val="45C3C3"/>
      </a:accent3>
      <a:accent4>
        <a:srgbClr val="FF9664"/>
      </a:accent4>
      <a:accent5>
        <a:srgbClr val="75EB9E"/>
      </a:accent5>
      <a:accent6>
        <a:srgbClr val="FF0046"/>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kument" ma:contentTypeID="0x010100D7AF41747C8C2342B6564689130371FA" ma:contentTypeVersion="16" ma:contentTypeDescription="Ein neues Dokument erstellen." ma:contentTypeScope="" ma:versionID="c607d7571aee331d3d7f44a4b964be57">
  <xsd:schema xmlns:xsd="http://www.w3.org/2001/XMLSchema" xmlns:xs="http://www.w3.org/2001/XMLSchema" xmlns:p="http://schemas.microsoft.com/office/2006/metadata/properties" xmlns:ns2="a37eff5b-52a1-444d-aae7-f7b46aaf3323" xmlns:ns3="008c5496-f11a-4c31-b893-f6b1548afa54" xmlns:ns4="6b443cd7-39c8-4ab5-9f01-57e5763feeff" targetNamespace="http://schemas.microsoft.com/office/2006/metadata/properties" ma:root="true" ma:fieldsID="5b3041da135652994364592102a3ec1d" ns2:_="" ns3:_="" ns4:_="">
    <xsd:import namespace="a37eff5b-52a1-444d-aae7-f7b46aaf3323"/>
    <xsd:import namespace="008c5496-f11a-4c31-b893-f6b1548afa54"/>
    <xsd:import namespace="6b443cd7-39c8-4ab5-9f01-57e5763feeff"/>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3:lcf76f155ced4ddcb4097134ff3c332f" minOccurs="0"/>
                <xsd:element ref="ns4:TaxCatchAll" minOccurs="0"/>
                <xsd:element ref="ns3:MediaServiceObjectDetectorVersions" minOccurs="0"/>
                <xsd:element ref="ns3:MediaServiceSearchProperties" minOccurs="0"/>
                <xsd:element ref="ns3: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7eff5b-52a1-444d-aae7-f7b46aaf3323" elementFormDefault="qualified">
    <xsd:import namespace="http://schemas.microsoft.com/office/2006/documentManagement/types"/>
    <xsd:import namespace="http://schemas.microsoft.com/office/infopath/2007/PartnerControls"/>
    <xsd:element name="SharedWithUsers" ma:index="8" nillable="true" ma:displayName="Freigegeben für"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Freigegeben für -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008c5496-f11a-4c31-b893-f6b1548afa54"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lcf76f155ced4ddcb4097134ff3c332f" ma:index="18" nillable="true" ma:taxonomy="true" ma:internalName="lcf76f155ced4ddcb4097134ff3c332f" ma:taxonomyFieldName="MediaServiceImageTags" ma:displayName="Bildmarkierungen" ma:readOnly="false" ma:fieldId="{5cf76f15-5ced-4ddc-b409-7134ff3c332f}" ma:taxonomyMulti="true" ma:sspId="101d7c45-964c-47a9-8082-1365842f00d0"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LengthInSeconds" ma:index="22"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6b443cd7-39c8-4ab5-9f01-57e5763feeff" elementFormDefault="qualified">
    <xsd:import namespace="http://schemas.microsoft.com/office/2006/documentManagement/types"/>
    <xsd:import namespace="http://schemas.microsoft.com/office/infopath/2007/PartnerControls"/>
    <xsd:element name="TaxCatchAll" ma:index="19" nillable="true" ma:displayName="Taxonomy Catch All Column" ma:hidden="true" ma:list="{ac7053a5-3cb3-40bd-b171-faad63f88041}" ma:internalName="TaxCatchAll" ma:showField="CatchAllData" ma:web="a37eff5b-52a1-444d-aae7-f7b46aaf33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altstyp"/>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6b443cd7-39c8-4ab5-9f01-57e5763feeff" xsi:nil="true"/>
    <lcf76f155ced4ddcb4097134ff3c332f xmlns="008c5496-f11a-4c31-b893-f6b1548afa54">
      <Terms xmlns="http://schemas.microsoft.com/office/infopath/2007/PartnerControls"/>
    </lcf76f155ced4ddcb4097134ff3c332f>
  </documentManagement>
</p:properties>
</file>

<file path=customXml/itemProps1.xml><?xml version="1.0" encoding="utf-8"?>
<ds:datastoreItem xmlns:ds="http://schemas.openxmlformats.org/officeDocument/2006/customXml" ds:itemID="{2904B951-9FC9-4675-B2AB-A3E23F7A556C}">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7eff5b-52a1-444d-aae7-f7b46aaf3323"/>
    <ds:schemaRef ds:uri="008c5496-f11a-4c31-b893-f6b1548afa54"/>
    <ds:schemaRef ds:uri="6b443cd7-39c8-4ab5-9f01-57e5763feeff"/>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E965111D-693A-41DF-8D4C-B9D988E80A5C}">
  <ds:schemaRefs>
    <ds:schemaRef ds:uri="http://schemas.microsoft.com/sharepoint/v3/contenttype/forms"/>
  </ds:schemaRefs>
</ds:datastoreItem>
</file>

<file path=customXml/itemProps3.xml><?xml version="1.0" encoding="utf-8"?>
<ds:datastoreItem xmlns:ds="http://schemas.openxmlformats.org/officeDocument/2006/customXml" ds:itemID="{563D2917-2F4E-4675-81BD-7E40307E3CFD}">
  <ds:schemaRefs>
    <ds:schemaRef ds:uri="http://purl.org/dc/dcmitype/"/>
    <ds:schemaRef ds:uri="http://schemas.microsoft.com/office/infopath/2007/PartnerControls"/>
    <ds:schemaRef ds:uri="http://schemas.openxmlformats.org/package/2006/metadata/core-properties"/>
    <ds:schemaRef ds:uri="http://purl.org/dc/elements/1.1/"/>
    <ds:schemaRef ds:uri="http://schemas.microsoft.com/office/2006/documentManagement/types"/>
    <ds:schemaRef ds:uri="6b443cd7-39c8-4ab5-9f01-57e5763feeff"/>
    <ds:schemaRef ds:uri="a37eff5b-52a1-444d-aae7-f7b46aaf3323"/>
    <ds:schemaRef ds:uri="http://schemas.microsoft.com/office/2006/metadata/properties"/>
    <ds:schemaRef ds:uri="008c5496-f11a-4c31-b893-f6b1548afa54"/>
    <ds:schemaRef ds:uri="http://www.w3.org/XML/1998/namespace"/>
    <ds:schemaRef ds:uri="http://purl.org/dc/terms/"/>
    <ds:schemaRef ds:uri="170f87b5-e917-4a93-ab2b-a8906aa5a4f1"/>
  </ds:schemaRefs>
</ds:datastoreItem>
</file>

<file path=docProps/app.xml><?xml version="1.0" encoding="utf-8"?>
<Properties xmlns="http://schemas.openxmlformats.org/officeDocument/2006/extended-properties" xmlns:vt="http://schemas.openxmlformats.org/officeDocument/2006/docPropsVTypes">
  <TotalTime>0</TotalTime>
  <Words>3160</Words>
  <Application>Microsoft Office PowerPoint</Application>
  <PresentationFormat>Widescreen</PresentationFormat>
  <Paragraphs>211</Paragraphs>
  <Slides>20</Slides>
  <Notes>16</Notes>
  <HiddenSlides>0</HiddenSlides>
  <MMClips>0</MMClips>
  <ScaleCrop>false</ScaleCrop>
  <HeadingPairs>
    <vt:vector size="4" baseType="variant">
      <vt:variant>
        <vt:lpstr>Theme</vt:lpstr>
      </vt:variant>
      <vt:variant>
        <vt:i4>2</vt:i4>
      </vt:variant>
      <vt:variant>
        <vt:lpstr>Slide Titles</vt:lpstr>
      </vt:variant>
      <vt:variant>
        <vt:i4>20</vt:i4>
      </vt:variant>
    </vt:vector>
  </HeadingPairs>
  <TitlesOfParts>
    <vt:vector size="22" baseType="lpstr">
      <vt:lpstr>Office</vt:lpstr>
      <vt:lpstr>1_Office</vt:lpstr>
      <vt:lpstr>EXZELLENZ  VERBINDET – BE PART OF A  WORLDWIDE NETWORK</vt:lpstr>
      <vt:lpstr>CONTENTS</vt:lpstr>
      <vt:lpstr>WHAT WE DO</vt:lpstr>
      <vt:lpstr>WHAT WE DO</vt:lpstr>
      <vt:lpstr>WHAT WE DO</vt:lpstr>
      <vt:lpstr>WHAT WE DO</vt:lpstr>
      <vt:lpstr>Equal opportunities</vt:lpstr>
      <vt:lpstr>PowerPoint Presentation</vt:lpstr>
      <vt:lpstr>OUR ROOTS</vt:lpstr>
      <vt:lpstr>OUR ROOTS</vt:lpstr>
      <vt:lpstr>IDEAS CAN ONLY BEAR FRUIT IF THEY TAKE ROOT IN MANY MINDS</vt:lpstr>
      <vt:lpstr>OUR NETWORK</vt:lpstr>
      <vt:lpstr>PowerPoint Presentation</vt:lpstr>
      <vt:lpstr>SPONSORSHIP OPPORTUNITIES</vt:lpstr>
      <vt:lpstr>MAJOR SPONSORSHIP PROGRAMMES AT A GLANCE</vt:lpstr>
      <vt:lpstr>PowerPoint Presentation</vt:lpstr>
      <vt:lpstr>GLOBAL MINDS INITIATIVE GERMANY</vt:lpstr>
      <vt:lpstr>PowerPoint Presentation</vt:lpstr>
      <vt:lpstr>STAY CONNECTED: ALUMNI SPONSORSHIP</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PowerPoint-Präsentation</dc:title>
  <dc:creator>Grote, Alexander</dc:creator>
  <cp:lastModifiedBy>Ahammed, Zahra</cp:lastModifiedBy>
  <cp:revision>175</cp:revision>
  <dcterms:created xsi:type="dcterms:W3CDTF">2023-02-09T08:46:02Z</dcterms:created>
  <dcterms:modified xsi:type="dcterms:W3CDTF">2026-04-27T09:02:41Z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0x010100D7AF41747C8C2342B6564689130371FA</vt:lpwstr>
  </property>
  <property fmtid="{D5CDD505-2E9C-101B-9397-08002B2CF9AE}" pid="3" name="MediaServiceImageTags">
    <vt:lpwstr/>
  </property>
</Properties>
</file>